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  <p:sldMasterId id="2147483681" r:id="rId6"/>
    <p:sldMasterId id="2147483688" r:id="rId7"/>
  </p:sldMasterIdLst>
  <p:notesMasterIdLst>
    <p:notesMasterId r:id="rId17"/>
  </p:notesMasterIdLst>
  <p:handoutMasterIdLst>
    <p:handoutMasterId r:id="rId18"/>
  </p:handoutMasterIdLst>
  <p:sldIdLst>
    <p:sldId id="256" r:id="rId8"/>
    <p:sldId id="285" r:id="rId9"/>
    <p:sldId id="318" r:id="rId10"/>
    <p:sldId id="299" r:id="rId11"/>
    <p:sldId id="298" r:id="rId12"/>
    <p:sldId id="319" r:id="rId13"/>
    <p:sldId id="322" r:id="rId14"/>
    <p:sldId id="323" r:id="rId15"/>
    <p:sldId id="324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C58"/>
    <a:srgbClr val="DC582A"/>
    <a:srgbClr val="1E6F30"/>
    <a:srgbClr val="005EB8"/>
    <a:srgbClr val="D00070"/>
    <a:srgbClr val="84329B"/>
    <a:srgbClr val="D31873"/>
    <a:srgbClr val="00A6E0"/>
    <a:srgbClr val="78449B"/>
    <a:srgbClr val="E15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3792" autoAdjust="0"/>
  </p:normalViewPr>
  <p:slideViewPr>
    <p:cSldViewPr snapToGrid="0">
      <p:cViewPr varScale="1">
        <p:scale>
          <a:sx n="106" d="100"/>
          <a:sy n="106" d="100"/>
        </p:scale>
        <p:origin x="81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Crowe" userId="fa2feb9f-a0c4-4bb3-bffc-d3efa78e5d02" providerId="ADAL" clId="{C81AAF05-2086-4730-8FD6-E4B6F58C985C}"/>
    <pc:docChg chg="custSel addSld delSld modSld sldOrd">
      <pc:chgData name="Jill Crowe" userId="fa2feb9f-a0c4-4bb3-bffc-d3efa78e5d02" providerId="ADAL" clId="{C81AAF05-2086-4730-8FD6-E4B6F58C985C}" dt="2024-07-09T14:07:39.166" v="638" actId="5793"/>
      <pc:docMkLst>
        <pc:docMk/>
      </pc:docMkLst>
      <pc:sldChg chg="modSp mod">
        <pc:chgData name="Jill Crowe" userId="fa2feb9f-a0c4-4bb3-bffc-d3efa78e5d02" providerId="ADAL" clId="{C81AAF05-2086-4730-8FD6-E4B6F58C985C}" dt="2024-07-09T13:53:04.323" v="0" actId="6549"/>
        <pc:sldMkLst>
          <pc:docMk/>
          <pc:sldMk cId="3515993843" sldId="256"/>
        </pc:sldMkLst>
        <pc:spChg chg="mod">
          <ac:chgData name="Jill Crowe" userId="fa2feb9f-a0c4-4bb3-bffc-d3efa78e5d02" providerId="ADAL" clId="{C81AAF05-2086-4730-8FD6-E4B6F58C985C}" dt="2024-07-09T13:53:04.323" v="0" actId="6549"/>
          <ac:spMkLst>
            <pc:docMk/>
            <pc:sldMk cId="3515993843" sldId="256"/>
            <ac:spMk id="3" creationId="{00000000-0000-0000-0000-000000000000}"/>
          </ac:spMkLst>
        </pc:spChg>
      </pc:sldChg>
      <pc:sldChg chg="modSp mod">
        <pc:chgData name="Jill Crowe" userId="fa2feb9f-a0c4-4bb3-bffc-d3efa78e5d02" providerId="ADAL" clId="{C81AAF05-2086-4730-8FD6-E4B6F58C985C}" dt="2024-07-09T13:55:06.703" v="95" actId="20577"/>
        <pc:sldMkLst>
          <pc:docMk/>
          <pc:sldMk cId="3339839727" sldId="285"/>
        </pc:sldMkLst>
        <pc:spChg chg="mod">
          <ac:chgData name="Jill Crowe" userId="fa2feb9f-a0c4-4bb3-bffc-d3efa78e5d02" providerId="ADAL" clId="{C81AAF05-2086-4730-8FD6-E4B6F58C985C}" dt="2024-07-09T13:55:06.703" v="95" actId="20577"/>
          <ac:spMkLst>
            <pc:docMk/>
            <pc:sldMk cId="3339839727" sldId="285"/>
            <ac:spMk id="3" creationId="{2C40712A-C97B-BCD7-9425-9DB564DE03D1}"/>
          </ac:spMkLst>
        </pc:spChg>
      </pc:sldChg>
      <pc:sldChg chg="del">
        <pc:chgData name="Jill Crowe" userId="fa2feb9f-a0c4-4bb3-bffc-d3efa78e5d02" providerId="ADAL" clId="{C81AAF05-2086-4730-8FD6-E4B6F58C985C}" dt="2024-07-09T13:59:24.887" v="251" actId="2696"/>
        <pc:sldMkLst>
          <pc:docMk/>
          <pc:sldMk cId="3890076696" sldId="288"/>
        </pc:sldMkLst>
      </pc:sldChg>
      <pc:sldChg chg="del">
        <pc:chgData name="Jill Crowe" userId="fa2feb9f-a0c4-4bb3-bffc-d3efa78e5d02" providerId="ADAL" clId="{C81AAF05-2086-4730-8FD6-E4B6F58C985C}" dt="2024-07-09T14:03:26.796" v="291" actId="2696"/>
        <pc:sldMkLst>
          <pc:docMk/>
          <pc:sldMk cId="3195218656" sldId="292"/>
        </pc:sldMkLst>
      </pc:sldChg>
      <pc:sldChg chg="modSp mod ord">
        <pc:chgData name="Jill Crowe" userId="fa2feb9f-a0c4-4bb3-bffc-d3efa78e5d02" providerId="ADAL" clId="{C81AAF05-2086-4730-8FD6-E4B6F58C985C}" dt="2024-07-09T14:02:52.518" v="289" actId="6549"/>
        <pc:sldMkLst>
          <pc:docMk/>
          <pc:sldMk cId="2843696808" sldId="298"/>
        </pc:sldMkLst>
        <pc:spChg chg="mod">
          <ac:chgData name="Jill Crowe" userId="fa2feb9f-a0c4-4bb3-bffc-d3efa78e5d02" providerId="ADAL" clId="{C81AAF05-2086-4730-8FD6-E4B6F58C985C}" dt="2024-07-09T14:02:31.556" v="288" actId="20577"/>
          <ac:spMkLst>
            <pc:docMk/>
            <pc:sldMk cId="2843696808" sldId="298"/>
            <ac:spMk id="2" creationId="{2E9FB349-C690-84F8-B940-4AF12295A196}"/>
          </ac:spMkLst>
        </pc:spChg>
        <pc:spChg chg="mod">
          <ac:chgData name="Jill Crowe" userId="fa2feb9f-a0c4-4bb3-bffc-d3efa78e5d02" providerId="ADAL" clId="{C81AAF05-2086-4730-8FD6-E4B6F58C985C}" dt="2024-07-09T14:02:52.518" v="289" actId="6549"/>
          <ac:spMkLst>
            <pc:docMk/>
            <pc:sldMk cId="2843696808" sldId="298"/>
            <ac:spMk id="3" creationId="{C4A60F81-5B7C-577E-4DB8-0BD52948657A}"/>
          </ac:spMkLst>
        </pc:spChg>
      </pc:sldChg>
      <pc:sldChg chg="modSp mod">
        <pc:chgData name="Jill Crowe" userId="fa2feb9f-a0c4-4bb3-bffc-d3efa78e5d02" providerId="ADAL" clId="{C81AAF05-2086-4730-8FD6-E4B6F58C985C}" dt="2024-07-09T13:58:09.372" v="237" actId="20577"/>
        <pc:sldMkLst>
          <pc:docMk/>
          <pc:sldMk cId="836626059" sldId="299"/>
        </pc:sldMkLst>
        <pc:spChg chg="mod">
          <ac:chgData name="Jill Crowe" userId="fa2feb9f-a0c4-4bb3-bffc-d3efa78e5d02" providerId="ADAL" clId="{C81AAF05-2086-4730-8FD6-E4B6F58C985C}" dt="2024-07-09T13:58:09.372" v="237" actId="20577"/>
          <ac:spMkLst>
            <pc:docMk/>
            <pc:sldMk cId="836626059" sldId="299"/>
            <ac:spMk id="3" creationId="{A6C76DD1-914B-57D4-3AA4-66BCF43861A7}"/>
          </ac:spMkLst>
        </pc:spChg>
      </pc:sldChg>
      <pc:sldChg chg="del">
        <pc:chgData name="Jill Crowe" userId="fa2feb9f-a0c4-4bb3-bffc-d3efa78e5d02" providerId="ADAL" clId="{C81AAF05-2086-4730-8FD6-E4B6F58C985C}" dt="2024-07-09T13:58:44.659" v="241" actId="2696"/>
        <pc:sldMkLst>
          <pc:docMk/>
          <pc:sldMk cId="1739316701" sldId="300"/>
        </pc:sldMkLst>
      </pc:sldChg>
      <pc:sldChg chg="del">
        <pc:chgData name="Jill Crowe" userId="fa2feb9f-a0c4-4bb3-bffc-d3efa78e5d02" providerId="ADAL" clId="{C81AAF05-2086-4730-8FD6-E4B6F58C985C}" dt="2024-07-09T13:58:50.597" v="243" actId="2696"/>
        <pc:sldMkLst>
          <pc:docMk/>
          <pc:sldMk cId="3620272886" sldId="303"/>
        </pc:sldMkLst>
      </pc:sldChg>
      <pc:sldChg chg="del">
        <pc:chgData name="Jill Crowe" userId="fa2feb9f-a0c4-4bb3-bffc-d3efa78e5d02" providerId="ADAL" clId="{C81AAF05-2086-4730-8FD6-E4B6F58C985C}" dt="2024-07-09T13:59:18.171" v="250" actId="2696"/>
        <pc:sldMkLst>
          <pc:docMk/>
          <pc:sldMk cId="1096799727" sldId="305"/>
        </pc:sldMkLst>
      </pc:sldChg>
      <pc:sldChg chg="del">
        <pc:chgData name="Jill Crowe" userId="fa2feb9f-a0c4-4bb3-bffc-d3efa78e5d02" providerId="ADAL" clId="{C81AAF05-2086-4730-8FD6-E4B6F58C985C}" dt="2024-07-09T13:59:10.907" v="249" actId="2696"/>
        <pc:sldMkLst>
          <pc:docMk/>
          <pc:sldMk cId="3163421836" sldId="310"/>
        </pc:sldMkLst>
      </pc:sldChg>
      <pc:sldChg chg="modSp del mod">
        <pc:chgData name="Jill Crowe" userId="fa2feb9f-a0c4-4bb3-bffc-d3efa78e5d02" providerId="ADAL" clId="{C81AAF05-2086-4730-8FD6-E4B6F58C985C}" dt="2024-07-09T14:03:22.200" v="290" actId="2696"/>
        <pc:sldMkLst>
          <pc:docMk/>
          <pc:sldMk cId="1148361395" sldId="311"/>
        </pc:sldMkLst>
        <pc:spChg chg="mod">
          <ac:chgData name="Jill Crowe" userId="fa2feb9f-a0c4-4bb3-bffc-d3efa78e5d02" providerId="ADAL" clId="{C81AAF05-2086-4730-8FD6-E4B6F58C985C}" dt="2024-07-09T14:01:21.871" v="261" actId="21"/>
          <ac:spMkLst>
            <pc:docMk/>
            <pc:sldMk cId="1148361395" sldId="311"/>
            <ac:spMk id="2" creationId="{FBD49ECC-F538-2AA4-2499-CB60B15950C8}"/>
          </ac:spMkLst>
        </pc:spChg>
      </pc:sldChg>
      <pc:sldChg chg="del">
        <pc:chgData name="Jill Crowe" userId="fa2feb9f-a0c4-4bb3-bffc-d3efa78e5d02" providerId="ADAL" clId="{C81AAF05-2086-4730-8FD6-E4B6F58C985C}" dt="2024-07-09T13:58:48.114" v="242" actId="2696"/>
        <pc:sldMkLst>
          <pc:docMk/>
          <pc:sldMk cId="2536717288" sldId="312"/>
        </pc:sldMkLst>
      </pc:sldChg>
      <pc:sldChg chg="del">
        <pc:chgData name="Jill Crowe" userId="fa2feb9f-a0c4-4bb3-bffc-d3efa78e5d02" providerId="ADAL" clId="{C81AAF05-2086-4730-8FD6-E4B6F58C985C}" dt="2024-07-09T13:58:53.489" v="244" actId="2696"/>
        <pc:sldMkLst>
          <pc:docMk/>
          <pc:sldMk cId="3685762751" sldId="313"/>
        </pc:sldMkLst>
      </pc:sldChg>
      <pc:sldChg chg="del">
        <pc:chgData name="Jill Crowe" userId="fa2feb9f-a0c4-4bb3-bffc-d3efa78e5d02" providerId="ADAL" clId="{C81AAF05-2086-4730-8FD6-E4B6F58C985C}" dt="2024-07-09T13:58:56.099" v="245" actId="2696"/>
        <pc:sldMkLst>
          <pc:docMk/>
          <pc:sldMk cId="65621326" sldId="314"/>
        </pc:sldMkLst>
      </pc:sldChg>
      <pc:sldChg chg="del">
        <pc:chgData name="Jill Crowe" userId="fa2feb9f-a0c4-4bb3-bffc-d3efa78e5d02" providerId="ADAL" clId="{C81AAF05-2086-4730-8FD6-E4B6F58C985C}" dt="2024-07-09T13:58:58.697" v="246" actId="2696"/>
        <pc:sldMkLst>
          <pc:docMk/>
          <pc:sldMk cId="130694739" sldId="315"/>
        </pc:sldMkLst>
      </pc:sldChg>
      <pc:sldChg chg="del">
        <pc:chgData name="Jill Crowe" userId="fa2feb9f-a0c4-4bb3-bffc-d3efa78e5d02" providerId="ADAL" clId="{C81AAF05-2086-4730-8FD6-E4B6F58C985C}" dt="2024-07-09T13:59:01.344" v="247" actId="2696"/>
        <pc:sldMkLst>
          <pc:docMk/>
          <pc:sldMk cId="1155274355" sldId="316"/>
        </pc:sldMkLst>
      </pc:sldChg>
      <pc:sldChg chg="del">
        <pc:chgData name="Jill Crowe" userId="fa2feb9f-a0c4-4bb3-bffc-d3efa78e5d02" providerId="ADAL" clId="{C81AAF05-2086-4730-8FD6-E4B6F58C985C}" dt="2024-07-09T13:59:04.326" v="248" actId="2696"/>
        <pc:sldMkLst>
          <pc:docMk/>
          <pc:sldMk cId="2124347426" sldId="317"/>
        </pc:sldMkLst>
      </pc:sldChg>
      <pc:sldChg chg="modSp mod">
        <pc:chgData name="Jill Crowe" userId="fa2feb9f-a0c4-4bb3-bffc-d3efa78e5d02" providerId="ADAL" clId="{C81AAF05-2086-4730-8FD6-E4B6F58C985C}" dt="2024-07-09T14:01:57.084" v="277" actId="20577"/>
        <pc:sldMkLst>
          <pc:docMk/>
          <pc:sldMk cId="3125584145" sldId="319"/>
        </pc:sldMkLst>
        <pc:spChg chg="mod">
          <ac:chgData name="Jill Crowe" userId="fa2feb9f-a0c4-4bb3-bffc-d3efa78e5d02" providerId="ADAL" clId="{C81AAF05-2086-4730-8FD6-E4B6F58C985C}" dt="2024-07-09T14:01:57.084" v="277" actId="20577"/>
          <ac:spMkLst>
            <pc:docMk/>
            <pc:sldMk cId="3125584145" sldId="319"/>
            <ac:spMk id="3" creationId="{2551D5B2-EB99-5E12-C7F9-67208A25C470}"/>
          </ac:spMkLst>
        </pc:spChg>
      </pc:sldChg>
      <pc:sldChg chg="del">
        <pc:chgData name="Jill Crowe" userId="fa2feb9f-a0c4-4bb3-bffc-d3efa78e5d02" providerId="ADAL" clId="{C81AAF05-2086-4730-8FD6-E4B6F58C985C}" dt="2024-07-09T13:58:37.673" v="240" actId="2696"/>
        <pc:sldMkLst>
          <pc:docMk/>
          <pc:sldMk cId="3708312931" sldId="320"/>
        </pc:sldMkLst>
      </pc:sldChg>
      <pc:sldChg chg="del">
        <pc:chgData name="Jill Crowe" userId="fa2feb9f-a0c4-4bb3-bffc-d3efa78e5d02" providerId="ADAL" clId="{C81AAF05-2086-4730-8FD6-E4B6F58C985C}" dt="2024-07-09T14:03:31.361" v="292" actId="2696"/>
        <pc:sldMkLst>
          <pc:docMk/>
          <pc:sldMk cId="2965860306" sldId="321"/>
        </pc:sldMkLst>
      </pc:sldChg>
      <pc:sldChg chg="modSp new mod">
        <pc:chgData name="Jill Crowe" userId="fa2feb9f-a0c4-4bb3-bffc-d3efa78e5d02" providerId="ADAL" clId="{C81AAF05-2086-4730-8FD6-E4B6F58C985C}" dt="2024-07-09T14:01:40.329" v="268" actId="12"/>
        <pc:sldMkLst>
          <pc:docMk/>
          <pc:sldMk cId="482348591" sldId="322"/>
        </pc:sldMkLst>
        <pc:spChg chg="mod">
          <ac:chgData name="Jill Crowe" userId="fa2feb9f-a0c4-4bb3-bffc-d3efa78e5d02" providerId="ADAL" clId="{C81AAF05-2086-4730-8FD6-E4B6F58C985C}" dt="2024-07-09T14:00:32.710" v="254"/>
          <ac:spMkLst>
            <pc:docMk/>
            <pc:sldMk cId="482348591" sldId="322"/>
            <ac:spMk id="2" creationId="{1B293D05-0AF9-7557-AB9A-4D8CDB370946}"/>
          </ac:spMkLst>
        </pc:spChg>
        <pc:spChg chg="mod">
          <ac:chgData name="Jill Crowe" userId="fa2feb9f-a0c4-4bb3-bffc-d3efa78e5d02" providerId="ADAL" clId="{C81AAF05-2086-4730-8FD6-E4B6F58C985C}" dt="2024-07-09T14:01:40.329" v="268" actId="12"/>
          <ac:spMkLst>
            <pc:docMk/>
            <pc:sldMk cId="482348591" sldId="322"/>
            <ac:spMk id="3" creationId="{4102A0E5-3CDD-0A78-19AF-E0B82F13A145}"/>
          </ac:spMkLst>
        </pc:spChg>
      </pc:sldChg>
      <pc:sldChg chg="modSp new mod">
        <pc:chgData name="Jill Crowe" userId="fa2feb9f-a0c4-4bb3-bffc-d3efa78e5d02" providerId="ADAL" clId="{C81AAF05-2086-4730-8FD6-E4B6F58C985C}" dt="2024-07-09T14:02:00.888" v="278" actId="12"/>
        <pc:sldMkLst>
          <pc:docMk/>
          <pc:sldMk cId="1689938211" sldId="323"/>
        </pc:sldMkLst>
        <pc:spChg chg="mod">
          <ac:chgData name="Jill Crowe" userId="fa2feb9f-a0c4-4bb3-bffc-d3efa78e5d02" providerId="ADAL" clId="{C81AAF05-2086-4730-8FD6-E4B6F58C985C}" dt="2024-07-09T14:01:12.832" v="260"/>
          <ac:spMkLst>
            <pc:docMk/>
            <pc:sldMk cId="1689938211" sldId="323"/>
            <ac:spMk id="2" creationId="{D83C4580-15DA-8973-5CB5-A8725BCCC335}"/>
          </ac:spMkLst>
        </pc:spChg>
        <pc:spChg chg="mod">
          <ac:chgData name="Jill Crowe" userId="fa2feb9f-a0c4-4bb3-bffc-d3efa78e5d02" providerId="ADAL" clId="{C81AAF05-2086-4730-8FD6-E4B6F58C985C}" dt="2024-07-09T14:02:00.888" v="278" actId="12"/>
          <ac:spMkLst>
            <pc:docMk/>
            <pc:sldMk cId="1689938211" sldId="323"/>
            <ac:spMk id="3" creationId="{7AB26795-468C-8025-32F1-4A82997A939A}"/>
          </ac:spMkLst>
        </pc:spChg>
      </pc:sldChg>
      <pc:sldChg chg="modSp new mod">
        <pc:chgData name="Jill Crowe" userId="fa2feb9f-a0c4-4bb3-bffc-d3efa78e5d02" providerId="ADAL" clId="{C81AAF05-2086-4730-8FD6-E4B6F58C985C}" dt="2024-07-09T14:07:39.166" v="638" actId="5793"/>
        <pc:sldMkLst>
          <pc:docMk/>
          <pc:sldMk cId="3194437876" sldId="324"/>
        </pc:sldMkLst>
        <pc:spChg chg="mod">
          <ac:chgData name="Jill Crowe" userId="fa2feb9f-a0c4-4bb3-bffc-d3efa78e5d02" providerId="ADAL" clId="{C81AAF05-2086-4730-8FD6-E4B6F58C985C}" dt="2024-07-09T14:03:58.308" v="308" actId="20577"/>
          <ac:spMkLst>
            <pc:docMk/>
            <pc:sldMk cId="3194437876" sldId="324"/>
            <ac:spMk id="2" creationId="{B59DE2E9-1EE5-71E4-897C-F7F8FC64A7F2}"/>
          </ac:spMkLst>
        </pc:spChg>
        <pc:spChg chg="mod">
          <ac:chgData name="Jill Crowe" userId="fa2feb9f-a0c4-4bb3-bffc-d3efa78e5d02" providerId="ADAL" clId="{C81AAF05-2086-4730-8FD6-E4B6F58C985C}" dt="2024-07-09T14:07:39.166" v="638" actId="5793"/>
          <ac:spMkLst>
            <pc:docMk/>
            <pc:sldMk cId="3194437876" sldId="324"/>
            <ac:spMk id="3" creationId="{1C27C08A-A11E-ED0E-B8EC-08EFD4BC02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71174-EE1C-CCA8-3F6F-26C96F534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AB4F3-4782-07E4-A430-00495EB7D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0032-4755-4853-A1C7-86F1521116B9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8C70-27A4-7087-AE8B-4736D5219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88BB-0E68-398D-0546-63A0F93F2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B9A2E-D9EA-449F-83F7-02E3D59A3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9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9201" r="63387" b="41600"/>
          <a:stretch/>
        </p:blipFill>
        <p:spPr>
          <a:xfrm>
            <a:off x="611560" y="987574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5" y="7290"/>
            <a:ext cx="9138582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45A89BE1-5792-4ACB-BF4C-7FAB88C6C5B7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4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960505"/>
            <a:ext cx="5219195" cy="2799378"/>
          </a:xfrm>
        </p:spPr>
        <p:txBody>
          <a:bodyPr>
            <a:normAutofit/>
          </a:bodyPr>
          <a:lstStyle/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72" panose="020B0503030000000003" pitchFamily="34" charset="0"/>
            </a:endParaRPr>
          </a:p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72" panose="020B0503030000000003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72" panose="020B0503030000000003" pitchFamily="34" charset="0"/>
              </a:rPr>
              <a:t>BIRMINGHAM CARERS PARTNERSHIP </a:t>
            </a:r>
            <a:endParaRPr lang="en-GB" sz="2000" b="0" i="0" u="none" strike="noStrike" baseline="0" dirty="0">
              <a:solidFill>
                <a:srgbClr val="000000"/>
              </a:solidFill>
              <a:latin typeface="72" panose="020B0503030000000003" pitchFamily="34" charset="0"/>
            </a:endParaRPr>
          </a:p>
          <a:p>
            <a:r>
              <a:rPr lang="en-GB" sz="2000" b="1" i="0" u="none" strike="noStrike" baseline="0" dirty="0">
                <a:solidFill>
                  <a:srgbClr val="000000"/>
                </a:solidFill>
                <a:latin typeface="72" panose="020B0503030000000003" pitchFamily="34" charset="0"/>
              </a:rPr>
              <a:t>STRATEGY 2024 to 2029 </a:t>
            </a:r>
          </a:p>
          <a:p>
            <a:endParaRPr lang="en-GB" sz="2000" b="1" dirty="0">
              <a:solidFill>
                <a:srgbClr val="000000"/>
              </a:solidFill>
              <a:latin typeface="72" panose="020B0503030000000003" pitchFamily="34" charset="0"/>
            </a:endParaRPr>
          </a:p>
          <a:p>
            <a:r>
              <a:rPr lang="en-GB" sz="2000" b="1" i="0" u="none" strike="noStrike" baseline="0" dirty="0">
                <a:solidFill>
                  <a:srgbClr val="000000"/>
                </a:solidFill>
                <a:latin typeface="72" panose="020B0503030000000003" pitchFamily="34" charset="0"/>
              </a:rPr>
              <a:t>Feedback from Consultation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FB1A-94D3-5B9B-15AC-9DC09F96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Consultation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0712A-C97B-BCD7-9425-9DB564DE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719"/>
            <a:ext cx="8229600" cy="3692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 consulted with Carers, Providers and stakeholders at events and through an online questionnaire:</a:t>
            </a:r>
          </a:p>
          <a:p>
            <a:endParaRPr lang="en-GB" sz="1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Carers Week 2023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Carers Rights Day 2023</a:t>
            </a:r>
          </a:p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BeHeard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online questionnaire 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Carers Consultation event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Providers and stakeholders at Carers Partnership meeting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Carers Week 2024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Carers feedback event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Prevention First Citizens Panel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Birmingham City Council Staff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1A9C2-58FC-A92F-B00A-7ADC53918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928" y="1390810"/>
            <a:ext cx="3983182" cy="3063243"/>
          </a:xfrm>
        </p:spPr>
        <p:txBody>
          <a:bodyPr/>
          <a:lstStyle/>
          <a:p>
            <a:pPr marL="0" indent="0">
              <a:buNone/>
            </a:pP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Before the consultation the vision read: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“Birmingham is a Carer Friendly City that recognises, supports and values all our Carers.”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104F-C345-70C6-9A03-92EA57DAC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891" y="1129553"/>
            <a:ext cx="3983182" cy="3324501"/>
          </a:xfrm>
        </p:spPr>
        <p:txBody>
          <a:bodyPr/>
          <a:lstStyle/>
          <a:p>
            <a:pPr marL="0" indent="0">
              <a:buNone/>
            </a:pPr>
            <a:endParaRPr lang="en-GB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Taking account of all consultation feedback the vision was changed to read:</a:t>
            </a:r>
          </a:p>
          <a:p>
            <a:pPr marL="0" indent="0">
              <a:buNone/>
            </a:pP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“Carers are recognised and supported in a Carer Friendly City, where Carers are listened to, involved, appreciated and valued.”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660C5A-3282-F0FA-E305-8492DD4B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Vision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Over 75% of respondents agreed with the vision but were some concerns. Vision was changed to reflect comments/concerns</a:t>
            </a:r>
            <a:b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69524-B8C5-5319-71F2-47D8532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47" y="2789304"/>
            <a:ext cx="5731742" cy="1403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28C93-B808-E28D-D74D-1DE84E97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listened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6DD1-914B-57D4-3AA4-66BCF438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57"/>
            <a:ext cx="8229600" cy="3651365"/>
          </a:xfrm>
        </p:spPr>
        <p:txBody>
          <a:bodyPr/>
          <a:lstStyle/>
          <a:p>
            <a:r>
              <a:rPr lang="en-GB" sz="1600" dirty="0">
                <a:latin typeface="+mn-lt"/>
              </a:rPr>
              <a:t>Consultation during Carers Week and Carers Rights Day with Carers led to the development of the 8 Carers Commitments in the strategy.</a:t>
            </a:r>
          </a:p>
          <a:p>
            <a:pPr fontAlgn="base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+mn-ea"/>
                <a:cs typeface="+mn-cs"/>
              </a:rPr>
              <a:t>85% of respondents to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+mn-ea"/>
                <a:cs typeface="+mn-cs"/>
              </a:rPr>
              <a:t>BeHeard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+mn-ea"/>
                <a:cs typeface="+mn-cs"/>
              </a:rPr>
              <a:t> consultation agreed with the Carer Commitments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base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+mn-ea"/>
                <a:cs typeface="+mn-cs"/>
              </a:rPr>
              <a:t>Commitments were changed to be more relevant to Carers following initial consultation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and an additional commitment was developed – I want to have choice and can access support when I need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B349-C690-84F8-B940-4AF12295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Updated Commitment to Carers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0F81-5B7C-577E-4DB8-0BD52948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7366"/>
            <a:ext cx="8229600" cy="3746256"/>
          </a:xfrm>
        </p:spPr>
        <p:txBody>
          <a:bodyPr>
            <a:normAutofit lnSpcReduction="10000"/>
          </a:bodyPr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be able to take short breaks and have time for relaxation.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be recognised and respected as a Carer.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my voice to be heard.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be involved in delivering care and support.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support during childhood and education.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support at work and my employer to be Carer Friendly.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be safe and healthy.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be able to financially plan for today and tomorrow. </a:t>
            </a:r>
          </a:p>
          <a:p>
            <a:pPr marR="0" lvl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want to have choice and can access support when I need it.</a:t>
            </a:r>
          </a:p>
          <a:p>
            <a:pPr marL="292219" marR="0" lvl="0" indent="-292219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17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commitments provide the aims and objectives for the strategy. 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A4D7-8AC7-497E-394A-6E60BFBB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D5B2-EB99-5E12-C7F9-67208A25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1872"/>
            <a:ext cx="8229600" cy="378699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</a:t>
            </a: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ther feedback: 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People need to understand what being a Carer means.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Improved communication between health and local authorities.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Carers to be recognised and involved in a health setting. </a:t>
            </a:r>
          </a:p>
          <a:p>
            <a:pPr marL="0" indent="0" algn="l" rtl="0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Learning</a:t>
            </a:r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courses are costly for Carers.</a:t>
            </a:r>
          </a:p>
          <a:p>
            <a:pPr marL="0" indent="0" algn="l" rtl="0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Carers don’t receive any information when the cared for is discharged from hospital and need training on lifting and manual handling.</a:t>
            </a:r>
            <a:endParaRPr lang="en-GB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3D05-0AF9-7557-AB9A-4D8CDB37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A0E5-3CDD-0A78-19AF-E0B82F13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At strategic meetings Carers should be acknowledged as they would have an empathetic approach (percentage).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Carers should be members of the strategic group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Carers mental health needs to be considered before crisis 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During COVID Carers were looked after and acknowledged we need this as part of emergency plan for future.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All Unpaid Carers, self-identified, are registered with GP, highlighting benefits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Carers should be celebrated in Birmingham highlighting all additional work Carers undertake in addition to caring role. Aware of different types of caring based on individual's needs. Carers are people.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4580-15DA-8973-5CB5-A8725BCC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6795-468C-8025-32F1-4A82997A9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Carers should be one of the Lord Mayors charities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Carers Assessments for parents needs to be made as part of the Children’s Assessment – questions need to be asked as part of the assessment – support not scare and non-judgemental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Promote State of Caring Survey completion annually – Carers UK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Scenarios developed to explain and highlight the impact and definition of unpaid Carers above general support to families etc.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E2E9-1EE5-71E4-897C-F7F8FC64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C08A-A11E-ED0E-B8EC-08EFD4BC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Updated vision.</a:t>
            </a:r>
          </a:p>
          <a:p>
            <a:r>
              <a:rPr lang="en-GB" dirty="0"/>
              <a:t>Refreshed and updated Carers Commitments.</a:t>
            </a:r>
          </a:p>
          <a:p>
            <a:r>
              <a:rPr lang="en-GB" dirty="0"/>
              <a:t>Included feedback in strategy.</a:t>
            </a:r>
          </a:p>
          <a:p>
            <a:r>
              <a:rPr lang="en-GB" dirty="0"/>
              <a:t>Developed action plan and included feedback items as actions to be addressed. </a:t>
            </a:r>
          </a:p>
          <a:p>
            <a:r>
              <a:rPr lang="en-GB" dirty="0"/>
              <a:t>Provided a final opportunity to Carers, partners and key stakeholders to comment on </a:t>
            </a:r>
            <a:r>
              <a:rPr lang="en-GB"/>
              <a:t>the strategy.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31aceab7-6df5-4e67-8eb2-a4fa0b7f15f6"/>
  <p:tag name="ASSISTID" val="3ef52024-5bf5-4392-8e35-cf7e865cf01a"/>
</p:tagLst>
</file>

<file path=ppt/theme/theme1.xml><?xml version="1.0" encoding="utf-8"?>
<a:theme xmlns:a="http://schemas.openxmlformats.org/drawingml/2006/main" name="RRR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RESE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3.xml><?xml version="1.0" encoding="utf-8"?>
<a:theme xmlns:a="http://schemas.openxmlformats.org/drawingml/2006/main" name="RESHAPE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4.xml><?xml version="1.0" encoding="utf-8"?>
<a:theme xmlns:a="http://schemas.openxmlformats.org/drawingml/2006/main" name="RESTAR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673ff2-17fb-45f5-a002-e54b4c7d572f">
      <Terms xmlns="http://schemas.microsoft.com/office/infopath/2007/PartnerControls"/>
    </lcf76f155ced4ddcb4097134ff3c332f>
    <TaxCatchAll xmlns="4f362857-3b32-4ae7-8230-603df437b7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D4A0CD6A4F040B6BBE5833E72A90C" ma:contentTypeVersion="18" ma:contentTypeDescription="Create a new document." ma:contentTypeScope="" ma:versionID="7f2e5bf1c3523fc8a4f4daf73b4bfc47">
  <xsd:schema xmlns:xsd="http://www.w3.org/2001/XMLSchema" xmlns:xs="http://www.w3.org/2001/XMLSchema" xmlns:p="http://schemas.microsoft.com/office/2006/metadata/properties" xmlns:ns2="9d673ff2-17fb-45f5-a002-e54b4c7d572f" xmlns:ns3="4f362857-3b32-4ae7-8230-603df437b7d8" targetNamespace="http://schemas.microsoft.com/office/2006/metadata/properties" ma:root="true" ma:fieldsID="893271d6fc325d9bc83517599083d0a9" ns2:_="" ns3:_="">
    <xsd:import namespace="9d673ff2-17fb-45f5-a002-e54b4c7d572f"/>
    <xsd:import namespace="4f362857-3b32-4ae7-8230-603df437b7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73ff2-17fb-45f5-a002-e54b4c7d5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62857-3b32-4ae7-8230-603df437b7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8e23f-9333-4744-8ef1-277b4e1c7a02}" ma:internalName="TaxCatchAll" ma:showField="CatchAllData" ma:web="4f362857-3b32-4ae7-8230-603df437b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E03D2-F375-46B2-A89A-B3E83DF0526E}">
  <ds:schemaRefs>
    <ds:schemaRef ds:uri="http://purl.org/dc/terms/"/>
    <ds:schemaRef ds:uri="9d673ff2-17fb-45f5-a002-e54b4c7d572f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f362857-3b32-4ae7-8230-603df437b7d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319B7F-DA78-4186-ACDB-1F84206D1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73ff2-17fb-45f5-a002-e54b4c7d572f"/>
    <ds:schemaRef ds:uri="4f362857-3b32-4ae7-8230-603df437b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Birmingham_City_Council___corp_template_updated_Mar_2021</Template>
  <TotalTime>1025</TotalTime>
  <Words>643</Words>
  <Application>Microsoft Office PowerPoint</Application>
  <PresentationFormat>On-screen Show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72</vt:lpstr>
      <vt:lpstr>Aptos</vt:lpstr>
      <vt:lpstr>Arial</vt:lpstr>
      <vt:lpstr>Arial Nova</vt:lpstr>
      <vt:lpstr>Arial Nova Light</vt:lpstr>
      <vt:lpstr>Calibri</vt:lpstr>
      <vt:lpstr>Wingdings</vt:lpstr>
      <vt:lpstr>RRR 16:9 Master </vt:lpstr>
      <vt:lpstr>RESET 16:9 Master </vt:lpstr>
      <vt:lpstr>RESHAPE 16:9 Master </vt:lpstr>
      <vt:lpstr>RESTART 16:9 Master </vt:lpstr>
      <vt:lpstr>PowerPoint Presentation</vt:lpstr>
      <vt:lpstr>Consultation</vt:lpstr>
      <vt:lpstr> Vision  Over 75% of respondents agreed with the vision but were some concerns. Vision was changed to reflect comments/concerns </vt:lpstr>
      <vt:lpstr>We listened</vt:lpstr>
      <vt:lpstr>Our Updated Commitment to Carers</vt:lpstr>
      <vt:lpstr>Consultation findings:</vt:lpstr>
      <vt:lpstr>Consultation findings:</vt:lpstr>
      <vt:lpstr>Consultation findings:</vt:lpstr>
      <vt:lpstr>What we did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Dalbir Kaur</dc:creator>
  <cp:keywords>Birmingham City Council</cp:keywords>
  <cp:lastModifiedBy>Jill Crowe</cp:lastModifiedBy>
  <cp:revision>8</cp:revision>
  <dcterms:created xsi:type="dcterms:W3CDTF">2021-03-24T14:08:26Z</dcterms:created>
  <dcterms:modified xsi:type="dcterms:W3CDTF">2024-07-09T14:07:41Z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  <property fmtid="{D5CDD505-2E9C-101B-9397-08002B2CF9AE}" pid="3" name="CloudStatistics_StoryID">
    <vt:lpwstr>704061a4-4bce-4e4e-b312-2fd27e5ffc60</vt:lpwstr>
  </property>
  <property fmtid="{D5CDD505-2E9C-101B-9397-08002B2CF9AE}" pid="4" name="MediaServiceImageTags">
    <vt:lpwstr/>
  </property>
  <property fmtid="{D5CDD505-2E9C-101B-9397-08002B2CF9AE}" pid="5" name="MSIP_Label_a17471b1-27ab-4640-9264-e69a67407ca3_Enabled">
    <vt:lpwstr>true</vt:lpwstr>
  </property>
  <property fmtid="{D5CDD505-2E9C-101B-9397-08002B2CF9AE}" pid="6" name="MSIP_Label_a17471b1-27ab-4640-9264-e69a67407ca3_SetDate">
    <vt:lpwstr>2023-08-14T12:07:23Z</vt:lpwstr>
  </property>
  <property fmtid="{D5CDD505-2E9C-101B-9397-08002B2CF9AE}" pid="7" name="MSIP_Label_a17471b1-27ab-4640-9264-e69a67407ca3_Method">
    <vt:lpwstr>Standard</vt:lpwstr>
  </property>
  <property fmtid="{D5CDD505-2E9C-101B-9397-08002B2CF9AE}" pid="8" name="MSIP_Label_a17471b1-27ab-4640-9264-e69a67407ca3_Name">
    <vt:lpwstr>BCC - OFFICIAL</vt:lpwstr>
  </property>
  <property fmtid="{D5CDD505-2E9C-101B-9397-08002B2CF9AE}" pid="9" name="MSIP_Label_a17471b1-27ab-4640-9264-e69a67407ca3_SiteId">
    <vt:lpwstr>699ace67-d2e4-4bcd-b303-d2bbe2b9bbf1</vt:lpwstr>
  </property>
  <property fmtid="{D5CDD505-2E9C-101B-9397-08002B2CF9AE}" pid="10" name="MSIP_Label_a17471b1-27ab-4640-9264-e69a67407ca3_ActionId">
    <vt:lpwstr>f7027033-fd5f-435e-b699-d9fe7cf21ff4</vt:lpwstr>
  </property>
  <property fmtid="{D5CDD505-2E9C-101B-9397-08002B2CF9AE}" pid="11" name="MSIP_Label_a17471b1-27ab-4640-9264-e69a67407ca3_ContentBits">
    <vt:lpwstr>2</vt:lpwstr>
  </property>
  <property fmtid="{D5CDD505-2E9C-101B-9397-08002B2CF9AE}" pid="12" name="ClassificationContentMarkingFooterLocations">
    <vt:lpwstr>BCC PPT 16\:9 Master :6\1_BCC PPT 16\:9 Healthier:6</vt:lpwstr>
  </property>
  <property fmtid="{D5CDD505-2E9C-101B-9397-08002B2CF9AE}" pid="13" name="ClassificationContentMarkingFooterText">
    <vt:lpwstr>OFFICIAL</vt:lpwstr>
  </property>
</Properties>
</file>