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5"/>
  </p:notesMasterIdLst>
  <p:handoutMasterIdLst>
    <p:handoutMasterId r:id="rId36"/>
  </p:handoutMasterIdLst>
  <p:sldIdLst>
    <p:sldId id="256" r:id="rId5"/>
    <p:sldId id="257" r:id="rId6"/>
    <p:sldId id="307" r:id="rId7"/>
    <p:sldId id="279" r:id="rId8"/>
    <p:sldId id="280" r:id="rId9"/>
    <p:sldId id="308" r:id="rId10"/>
    <p:sldId id="309" r:id="rId11"/>
    <p:sldId id="281" r:id="rId12"/>
    <p:sldId id="311" r:id="rId13"/>
    <p:sldId id="306" r:id="rId14"/>
    <p:sldId id="282" r:id="rId15"/>
    <p:sldId id="312" r:id="rId16"/>
    <p:sldId id="283" r:id="rId17"/>
    <p:sldId id="286" r:id="rId18"/>
    <p:sldId id="284" r:id="rId19"/>
    <p:sldId id="313" r:id="rId20"/>
    <p:sldId id="310" r:id="rId21"/>
    <p:sldId id="314" r:id="rId22"/>
    <p:sldId id="320" r:id="rId23"/>
    <p:sldId id="300" r:id="rId24"/>
    <p:sldId id="288" r:id="rId25"/>
    <p:sldId id="317" r:id="rId26"/>
    <p:sldId id="292" r:id="rId27"/>
    <p:sldId id="315" r:id="rId28"/>
    <p:sldId id="319" r:id="rId29"/>
    <p:sldId id="293" r:id="rId30"/>
    <p:sldId id="290" r:id="rId31"/>
    <p:sldId id="295" r:id="rId32"/>
    <p:sldId id="302" r:id="rId33"/>
    <p:sldId id="289" r:id="rId34"/>
  </p:sldIdLst>
  <p:sldSz cx="9144000" cy="5143500" type="screen16x9"/>
  <p:notesSz cx="6858000" cy="9144000"/>
  <p:custDataLst>
    <p:tags r:id="rId37"/>
  </p:custDataLst>
  <p:defaultTextStyle>
    <a:defPPr>
      <a:defRPr lang="en-US"/>
    </a:defPPr>
    <a:lvl1pPr marL="0" algn="l" defTabSz="779252" rtl="0" eaLnBrk="1" latinLnBrk="0" hangingPunct="1">
      <a:defRPr sz="1500" kern="1200">
        <a:solidFill>
          <a:schemeClr val="tx1"/>
        </a:solidFill>
        <a:latin typeface="+mn-lt"/>
        <a:ea typeface="+mn-ea"/>
        <a:cs typeface="+mn-cs"/>
      </a:defRPr>
    </a:lvl1pPr>
    <a:lvl2pPr marL="389626" algn="l" defTabSz="779252" rtl="0" eaLnBrk="1" latinLnBrk="0" hangingPunct="1">
      <a:defRPr sz="1500" kern="1200">
        <a:solidFill>
          <a:schemeClr val="tx1"/>
        </a:solidFill>
        <a:latin typeface="+mn-lt"/>
        <a:ea typeface="+mn-ea"/>
        <a:cs typeface="+mn-cs"/>
      </a:defRPr>
    </a:lvl2pPr>
    <a:lvl3pPr marL="779252" algn="l" defTabSz="779252" rtl="0" eaLnBrk="1" latinLnBrk="0" hangingPunct="1">
      <a:defRPr sz="1500" kern="1200">
        <a:solidFill>
          <a:schemeClr val="tx1"/>
        </a:solidFill>
        <a:latin typeface="+mn-lt"/>
        <a:ea typeface="+mn-ea"/>
        <a:cs typeface="+mn-cs"/>
      </a:defRPr>
    </a:lvl3pPr>
    <a:lvl4pPr marL="1168878" algn="l" defTabSz="779252" rtl="0" eaLnBrk="1" latinLnBrk="0" hangingPunct="1">
      <a:defRPr sz="1500" kern="1200">
        <a:solidFill>
          <a:schemeClr val="tx1"/>
        </a:solidFill>
        <a:latin typeface="+mn-lt"/>
        <a:ea typeface="+mn-ea"/>
        <a:cs typeface="+mn-cs"/>
      </a:defRPr>
    </a:lvl4pPr>
    <a:lvl5pPr marL="1558503" algn="l" defTabSz="779252" rtl="0" eaLnBrk="1" latinLnBrk="0" hangingPunct="1">
      <a:defRPr sz="1500" kern="1200">
        <a:solidFill>
          <a:schemeClr val="tx1"/>
        </a:solidFill>
        <a:latin typeface="+mn-lt"/>
        <a:ea typeface="+mn-ea"/>
        <a:cs typeface="+mn-cs"/>
      </a:defRPr>
    </a:lvl5pPr>
    <a:lvl6pPr marL="1948129" algn="l" defTabSz="779252" rtl="0" eaLnBrk="1" latinLnBrk="0" hangingPunct="1">
      <a:defRPr sz="1500" kern="1200">
        <a:solidFill>
          <a:schemeClr val="tx1"/>
        </a:solidFill>
        <a:latin typeface="+mn-lt"/>
        <a:ea typeface="+mn-ea"/>
        <a:cs typeface="+mn-cs"/>
      </a:defRPr>
    </a:lvl6pPr>
    <a:lvl7pPr marL="2337755" algn="l" defTabSz="779252" rtl="0" eaLnBrk="1" latinLnBrk="0" hangingPunct="1">
      <a:defRPr sz="1500" kern="1200">
        <a:solidFill>
          <a:schemeClr val="tx1"/>
        </a:solidFill>
        <a:latin typeface="+mn-lt"/>
        <a:ea typeface="+mn-ea"/>
        <a:cs typeface="+mn-cs"/>
      </a:defRPr>
    </a:lvl7pPr>
    <a:lvl8pPr marL="2727381" algn="l" defTabSz="779252" rtl="0" eaLnBrk="1" latinLnBrk="0" hangingPunct="1">
      <a:defRPr sz="1500" kern="1200">
        <a:solidFill>
          <a:schemeClr val="tx1"/>
        </a:solidFill>
        <a:latin typeface="+mn-lt"/>
        <a:ea typeface="+mn-ea"/>
        <a:cs typeface="+mn-cs"/>
      </a:defRPr>
    </a:lvl8pPr>
    <a:lvl9pPr marL="3117007" algn="l" defTabSz="779252" rtl="0" eaLnBrk="1" latinLnBrk="0" hangingPunct="1">
      <a:defRPr sz="1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C4BC1B-BD17-01F9-62D4-6D0A23779D3F}" name="Dan Evanson" initials="DE" userId="S::dan.evanson@arup.com::cd69d519-b784-4c09-9b7c-6af0cbb62420" providerId="AD"/>
  <p188:author id="{D8735295-F069-B1A4-FEA8-B56BC0F9675D}" name="Gareth Beddoe" initials="GB" userId="S::Gareth.Beddoe@arup.com::3ab4133f-4e45-4a5f-a63b-c851ac5bf319" providerId="AD"/>
  <p188:author id="{B0CB82F2-2A1B-565D-61A4-DA9D335405AF}" name="Vicky Vassou" initials="VV" userId="S::Vicky.Vassou@arup.com::5b60e64a-798c-43ac-8242-dfa911461fe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6F30"/>
    <a:srgbClr val="FFC000"/>
    <a:srgbClr val="005EB8"/>
    <a:srgbClr val="FEFEFE"/>
    <a:srgbClr val="84329B"/>
    <a:srgbClr val="890C58"/>
    <a:srgbClr val="DC582A"/>
    <a:srgbClr val="D00070"/>
    <a:srgbClr val="D31873"/>
    <a:srgbClr val="00A6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D41DC9-85B4-4058-BB81-9B70D3D25655}" v="1" dt="2026-10-21T07:56:12.836"/>
    <p1510:client id="{2C5F868B-0FB8-4397-B143-CF19FDC48BA4}" v="27" dt="2026-10-16T13:11:13.776"/>
    <p1510:client id="{E09DA2EF-A4DA-73E6-622B-74DE034E1C82}" v="13" dt="2026-10-21T07:55:35.2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4" d="100"/>
          <a:sy n="114" d="100"/>
        </p:scale>
        <p:origin x="96" y="846"/>
      </p:cViewPr>
      <p:guideLst>
        <p:guide orient="horz" pos="162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A71174-EE1C-CCA8-3F6F-26C96F534F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1EAB4F3-4782-07E4-A430-00495EB7DD9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700032-4755-4853-A1C7-86F1521116B9}" type="datetimeFigureOut">
              <a:rPr lang="en-GB" smtClean="0"/>
              <a:t>29/10/2026</a:t>
            </a:fld>
            <a:endParaRPr lang="en-GB"/>
          </a:p>
        </p:txBody>
      </p:sp>
      <p:sp>
        <p:nvSpPr>
          <p:cNvPr id="4" name="Footer Placeholder 3">
            <a:extLst>
              <a:ext uri="{FF2B5EF4-FFF2-40B4-BE49-F238E27FC236}">
                <a16:creationId xmlns:a16="http://schemas.microsoft.com/office/drawing/2014/main" id="{79F38C70-27A4-7087-AE8B-4736D521968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D5388BB-0E68-398D-0546-63A0F93F289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CDB9A2E-D9EA-449F-83F7-02E3D59A3E07}" type="slidenum">
              <a:rPr lang="en-GB" smtClean="0"/>
              <a:t>‹#›</a:t>
            </a:fld>
            <a:endParaRPr lang="en-GB"/>
          </a:p>
        </p:txBody>
      </p:sp>
    </p:spTree>
    <p:extLst>
      <p:ext uri="{BB962C8B-B14F-4D97-AF65-F5344CB8AC3E}">
        <p14:creationId xmlns:p14="http://schemas.microsoft.com/office/powerpoint/2010/main" val="10826991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ACA597-D0FC-49B8-89F5-D53AACD26BB3}" type="datetimeFigureOut">
              <a:rPr lang="en-GB" smtClean="0"/>
              <a:t>29/10/2026</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6BD850-0564-4E4B-BE85-B7205CE7C8D7}" type="slidenum">
              <a:rPr lang="en-GB" smtClean="0"/>
              <a:t>‹#›</a:t>
            </a:fld>
            <a:endParaRPr lang="en-GB"/>
          </a:p>
        </p:txBody>
      </p:sp>
    </p:spTree>
    <p:extLst>
      <p:ext uri="{BB962C8B-B14F-4D97-AF65-F5344CB8AC3E}">
        <p14:creationId xmlns:p14="http://schemas.microsoft.com/office/powerpoint/2010/main" val="1622116193"/>
      </p:ext>
    </p:extLst>
  </p:cSld>
  <p:clrMap bg1="lt1" tx1="dk1" bg2="lt2" tx2="dk2" accent1="accent1" accent2="accent2" accent3="accent3" accent4="accent4" accent5="accent5" accent6="accent6" hlink="hlink" folHlink="folHlink"/>
  <p:notesStyle>
    <a:lvl1pPr marL="0" algn="l" defTabSz="779252" rtl="0" eaLnBrk="1" latinLnBrk="0" hangingPunct="1">
      <a:defRPr sz="1000" kern="1200">
        <a:solidFill>
          <a:schemeClr val="tx1"/>
        </a:solidFill>
        <a:latin typeface="Arial Nova Light" pitchFamily="34" charset="0"/>
        <a:ea typeface="+mn-ea"/>
        <a:cs typeface="Arial Nova Light" pitchFamily="34" charset="0"/>
      </a:defRPr>
    </a:lvl1pPr>
    <a:lvl2pPr marL="389626" algn="l" defTabSz="779252" rtl="0" eaLnBrk="1" latinLnBrk="0" hangingPunct="1">
      <a:defRPr sz="1000" kern="1200">
        <a:solidFill>
          <a:schemeClr val="tx1"/>
        </a:solidFill>
        <a:latin typeface="Arial Nova Light" pitchFamily="34" charset="0"/>
        <a:ea typeface="+mn-ea"/>
        <a:cs typeface="Arial Nova Light" pitchFamily="34" charset="0"/>
      </a:defRPr>
    </a:lvl2pPr>
    <a:lvl3pPr marL="779252" algn="l" defTabSz="779252" rtl="0" eaLnBrk="1" latinLnBrk="0" hangingPunct="1">
      <a:defRPr sz="1000" kern="1200">
        <a:solidFill>
          <a:schemeClr val="tx1"/>
        </a:solidFill>
        <a:latin typeface="Arial Nova Light" pitchFamily="34" charset="0"/>
        <a:ea typeface="+mn-ea"/>
        <a:cs typeface="Arial Nova Light" pitchFamily="34" charset="0"/>
      </a:defRPr>
    </a:lvl3pPr>
    <a:lvl4pPr marL="1168878" algn="l" defTabSz="779252" rtl="0" eaLnBrk="1" latinLnBrk="0" hangingPunct="1">
      <a:defRPr sz="1000" kern="1200">
        <a:solidFill>
          <a:schemeClr val="tx1"/>
        </a:solidFill>
        <a:latin typeface="Arial Nova Light" pitchFamily="34" charset="0"/>
        <a:ea typeface="+mn-ea"/>
        <a:cs typeface="Arial Nova Light" pitchFamily="34" charset="0"/>
      </a:defRPr>
    </a:lvl4pPr>
    <a:lvl5pPr marL="1558503" algn="l" defTabSz="779252" rtl="0" eaLnBrk="1" latinLnBrk="0" hangingPunct="1">
      <a:defRPr sz="1000" kern="1200">
        <a:solidFill>
          <a:schemeClr val="tx1"/>
        </a:solidFill>
        <a:latin typeface="Arial Nova Light" pitchFamily="34" charset="0"/>
        <a:ea typeface="+mn-ea"/>
        <a:cs typeface="Arial Nova Light" pitchFamily="34" charset="0"/>
      </a:defRPr>
    </a:lvl5pPr>
    <a:lvl6pPr marL="1948129" algn="l" defTabSz="779252" rtl="0" eaLnBrk="1" latinLnBrk="0" hangingPunct="1">
      <a:defRPr sz="1000" kern="1200">
        <a:solidFill>
          <a:schemeClr val="tx1"/>
        </a:solidFill>
        <a:latin typeface="+mn-lt"/>
        <a:ea typeface="+mn-ea"/>
        <a:cs typeface="+mn-cs"/>
      </a:defRPr>
    </a:lvl6pPr>
    <a:lvl7pPr marL="2337755" algn="l" defTabSz="779252" rtl="0" eaLnBrk="1" latinLnBrk="0" hangingPunct="1">
      <a:defRPr sz="1000" kern="1200">
        <a:solidFill>
          <a:schemeClr val="tx1"/>
        </a:solidFill>
        <a:latin typeface="+mn-lt"/>
        <a:ea typeface="+mn-ea"/>
        <a:cs typeface="+mn-cs"/>
      </a:defRPr>
    </a:lvl7pPr>
    <a:lvl8pPr marL="2727381" algn="l" defTabSz="779252" rtl="0" eaLnBrk="1" latinLnBrk="0" hangingPunct="1">
      <a:defRPr sz="1000" kern="1200">
        <a:solidFill>
          <a:schemeClr val="tx1"/>
        </a:solidFill>
        <a:latin typeface="+mn-lt"/>
        <a:ea typeface="+mn-ea"/>
        <a:cs typeface="+mn-cs"/>
      </a:defRPr>
    </a:lvl8pPr>
    <a:lvl9pPr marL="3117007" algn="l" defTabSz="779252"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06BD850-0564-4E4B-BE85-B7205CE7C8D7}" type="slidenum">
              <a:rPr lang="en-GB" smtClean="0"/>
              <a:t>1</a:t>
            </a:fld>
            <a:endParaRPr lang="en-GB"/>
          </a:p>
        </p:txBody>
      </p:sp>
    </p:spTree>
    <p:extLst>
      <p:ext uri="{BB962C8B-B14F-4D97-AF65-F5344CB8AC3E}">
        <p14:creationId xmlns:p14="http://schemas.microsoft.com/office/powerpoint/2010/main" val="881127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06BD850-0564-4E4B-BE85-B7205CE7C8D7}" type="slidenum">
              <a:rPr lang="en-GB" smtClean="0"/>
              <a:t>5</a:t>
            </a:fld>
            <a:endParaRPr lang="en-GB"/>
          </a:p>
        </p:txBody>
      </p:sp>
    </p:spTree>
    <p:extLst>
      <p:ext uri="{BB962C8B-B14F-4D97-AF65-F5344CB8AC3E}">
        <p14:creationId xmlns:p14="http://schemas.microsoft.com/office/powerpoint/2010/main" val="1798782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06BD850-0564-4E4B-BE85-B7205CE7C8D7}" type="slidenum">
              <a:rPr lang="en-GB" smtClean="0"/>
              <a:t>13</a:t>
            </a:fld>
            <a:endParaRPr lang="en-GB"/>
          </a:p>
        </p:txBody>
      </p:sp>
    </p:spTree>
    <p:extLst>
      <p:ext uri="{BB962C8B-B14F-4D97-AF65-F5344CB8AC3E}">
        <p14:creationId xmlns:p14="http://schemas.microsoft.com/office/powerpoint/2010/main" val="1672496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06BD850-0564-4E4B-BE85-B7205CE7C8D7}" type="slidenum">
              <a:rPr lang="en-GB" smtClean="0"/>
              <a:t>15</a:t>
            </a:fld>
            <a:endParaRPr lang="en-GB"/>
          </a:p>
        </p:txBody>
      </p:sp>
    </p:spTree>
    <p:extLst>
      <p:ext uri="{BB962C8B-B14F-4D97-AF65-F5344CB8AC3E}">
        <p14:creationId xmlns:p14="http://schemas.microsoft.com/office/powerpoint/2010/main" val="2776240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06BD850-0564-4E4B-BE85-B7205CE7C8D7}" type="slidenum">
              <a:rPr lang="en-GB" smtClean="0"/>
              <a:t>16</a:t>
            </a:fld>
            <a:endParaRPr lang="en-GB"/>
          </a:p>
        </p:txBody>
      </p:sp>
    </p:spTree>
    <p:extLst>
      <p:ext uri="{BB962C8B-B14F-4D97-AF65-F5344CB8AC3E}">
        <p14:creationId xmlns:p14="http://schemas.microsoft.com/office/powerpoint/2010/main" val="2275950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35AC0-A432-007A-F9A0-561E5C7923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0ACDD3-DD25-4E95-B5FF-4A6F6902B6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F49AB0-5577-7A7B-0D01-FB6F0DA29CC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A3872E7-97EF-E310-DC20-4042A3797295}"/>
              </a:ext>
            </a:extLst>
          </p:cNvPr>
          <p:cNvSpPr>
            <a:spLocks noGrp="1"/>
          </p:cNvSpPr>
          <p:nvPr>
            <p:ph type="sldNum" sz="quarter" idx="5"/>
          </p:nvPr>
        </p:nvSpPr>
        <p:spPr/>
        <p:txBody>
          <a:bodyPr/>
          <a:lstStyle/>
          <a:p>
            <a:fld id="{606BD850-0564-4E4B-BE85-B7205CE7C8D7}" type="slidenum">
              <a:rPr lang="en-GB" smtClean="0"/>
              <a:t>18</a:t>
            </a:fld>
            <a:endParaRPr lang="en-GB"/>
          </a:p>
        </p:txBody>
      </p:sp>
    </p:spTree>
    <p:extLst>
      <p:ext uri="{BB962C8B-B14F-4D97-AF65-F5344CB8AC3E}">
        <p14:creationId xmlns:p14="http://schemas.microsoft.com/office/powerpoint/2010/main" val="145651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1009F-9784-AC9D-1E1B-D37A5BA431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2FA28-9D40-F884-8842-B1D953CB22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10D0F9-B877-6A7A-EEE7-D9C58EE3D50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D998B40-FCD6-6E92-98A1-CF01616C1959}"/>
              </a:ext>
            </a:extLst>
          </p:cNvPr>
          <p:cNvSpPr>
            <a:spLocks noGrp="1"/>
          </p:cNvSpPr>
          <p:nvPr>
            <p:ph type="sldNum" sz="quarter" idx="5"/>
          </p:nvPr>
        </p:nvSpPr>
        <p:spPr/>
        <p:txBody>
          <a:bodyPr/>
          <a:lstStyle/>
          <a:p>
            <a:fld id="{606BD850-0564-4E4B-BE85-B7205CE7C8D7}" type="slidenum">
              <a:rPr lang="en-GB" smtClean="0"/>
              <a:t>19</a:t>
            </a:fld>
            <a:endParaRPr lang="en-GB"/>
          </a:p>
        </p:txBody>
      </p:sp>
    </p:spTree>
    <p:extLst>
      <p:ext uri="{BB962C8B-B14F-4D97-AF65-F5344CB8AC3E}">
        <p14:creationId xmlns:p14="http://schemas.microsoft.com/office/powerpoint/2010/main" val="3945897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06BD850-0564-4E4B-BE85-B7205CE7C8D7}" type="slidenum">
              <a:rPr lang="en-GB" smtClean="0"/>
              <a:t>21</a:t>
            </a:fld>
            <a:endParaRPr lang="en-GB"/>
          </a:p>
        </p:txBody>
      </p:sp>
    </p:spTree>
    <p:extLst>
      <p:ext uri="{BB962C8B-B14F-4D97-AF65-F5344CB8AC3E}">
        <p14:creationId xmlns:p14="http://schemas.microsoft.com/office/powerpoint/2010/main" val="3770606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06BD850-0564-4E4B-BE85-B7205CE7C8D7}" type="slidenum">
              <a:rPr lang="en-GB" smtClean="0"/>
              <a:t>22</a:t>
            </a:fld>
            <a:endParaRPr lang="en-GB"/>
          </a:p>
        </p:txBody>
      </p:sp>
    </p:spTree>
    <p:extLst>
      <p:ext uri="{BB962C8B-B14F-4D97-AF65-F5344CB8AC3E}">
        <p14:creationId xmlns:p14="http://schemas.microsoft.com/office/powerpoint/2010/main" val="36770445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AC9ACBA-334D-7123-15EA-E4DA63BBB0D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354" y="0"/>
            <a:ext cx="9141291" cy="5143499"/>
          </a:xfrm>
          <a:prstGeom prst="rect">
            <a:avLst/>
          </a:prstGeom>
        </p:spPr>
      </p:pic>
      <p:sp>
        <p:nvSpPr>
          <p:cNvPr id="2" name="Title 1"/>
          <p:cNvSpPr>
            <a:spLocks noGrp="1"/>
          </p:cNvSpPr>
          <p:nvPr>
            <p:ph type="ctrTitle"/>
          </p:nvPr>
        </p:nvSpPr>
        <p:spPr>
          <a:xfrm>
            <a:off x="469621" y="1311306"/>
            <a:ext cx="5246581" cy="1102519"/>
          </a:xfrm>
        </p:spPr>
        <p:txBody>
          <a:bodyPr>
            <a:normAutofit/>
          </a:bodyPr>
          <a:lstStyle>
            <a:lvl1pPr algn="l">
              <a:defRPr sz="2700" b="1">
                <a:solidFill>
                  <a:schemeClr val="bg1"/>
                </a:solidFill>
                <a:latin typeface="Arial Nova" pitchFamily="34" charset="0"/>
              </a:defRPr>
            </a:lvl1pPr>
          </a:lstStyle>
          <a:p>
            <a:r>
              <a:rPr lang="en-US"/>
              <a:t>Click to edit Master title style</a:t>
            </a:r>
            <a:endParaRPr lang="en-GB"/>
          </a:p>
        </p:txBody>
      </p:sp>
      <p:sp>
        <p:nvSpPr>
          <p:cNvPr id="3" name="Subtitle 2"/>
          <p:cNvSpPr>
            <a:spLocks noGrp="1"/>
          </p:cNvSpPr>
          <p:nvPr>
            <p:ph type="subTitle" idx="1"/>
          </p:nvPr>
        </p:nvSpPr>
        <p:spPr>
          <a:xfrm>
            <a:off x="482777" y="2445432"/>
            <a:ext cx="5219195" cy="1314450"/>
          </a:xfrm>
        </p:spPr>
        <p:txBody>
          <a:bodyPr>
            <a:normAutofit/>
          </a:bodyPr>
          <a:lstStyle>
            <a:lvl1pPr marL="0" indent="0" algn="l">
              <a:buNone/>
              <a:defRPr sz="1500">
                <a:solidFill>
                  <a:schemeClr val="bg1"/>
                </a:solidFill>
                <a:latin typeface="Arial Nova" pitchFamily="34" charset="0"/>
              </a:defRPr>
            </a:lvl1pPr>
            <a:lvl2pPr marL="389626" indent="0" algn="ctr">
              <a:buNone/>
              <a:defRPr>
                <a:solidFill>
                  <a:schemeClr val="tx1">
                    <a:tint val="75000"/>
                  </a:schemeClr>
                </a:solidFill>
              </a:defRPr>
            </a:lvl2pPr>
            <a:lvl3pPr marL="779252" indent="0" algn="ctr">
              <a:buNone/>
              <a:defRPr>
                <a:solidFill>
                  <a:schemeClr val="tx1">
                    <a:tint val="75000"/>
                  </a:schemeClr>
                </a:solidFill>
              </a:defRPr>
            </a:lvl3pPr>
            <a:lvl4pPr marL="1168878" indent="0" algn="ctr">
              <a:buNone/>
              <a:defRPr>
                <a:solidFill>
                  <a:schemeClr val="tx1">
                    <a:tint val="75000"/>
                  </a:schemeClr>
                </a:solidFill>
              </a:defRPr>
            </a:lvl4pPr>
            <a:lvl5pPr marL="1558503" indent="0" algn="ctr">
              <a:buNone/>
              <a:defRPr>
                <a:solidFill>
                  <a:schemeClr val="tx1">
                    <a:tint val="75000"/>
                  </a:schemeClr>
                </a:solidFill>
              </a:defRPr>
            </a:lvl5pPr>
            <a:lvl6pPr marL="1948129" indent="0" algn="ctr">
              <a:buNone/>
              <a:defRPr>
                <a:solidFill>
                  <a:schemeClr val="tx1">
                    <a:tint val="75000"/>
                  </a:schemeClr>
                </a:solidFill>
              </a:defRPr>
            </a:lvl6pPr>
            <a:lvl7pPr marL="2337755" indent="0" algn="ctr">
              <a:buNone/>
              <a:defRPr>
                <a:solidFill>
                  <a:schemeClr val="tx1">
                    <a:tint val="75000"/>
                  </a:schemeClr>
                </a:solidFill>
              </a:defRPr>
            </a:lvl7pPr>
            <a:lvl8pPr marL="2727381" indent="0" algn="ctr">
              <a:buNone/>
              <a:defRPr>
                <a:solidFill>
                  <a:schemeClr val="tx1">
                    <a:tint val="75000"/>
                  </a:schemeClr>
                </a:solidFill>
              </a:defRPr>
            </a:lvl8pPr>
            <a:lvl9pPr marL="3117007"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3665585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AC9ACBA-334D-7123-15EA-E4DA63BBB0D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447" y="0"/>
            <a:ext cx="9141289" cy="5143498"/>
          </a:xfrm>
          <a:prstGeom prst="rect">
            <a:avLst/>
          </a:prstGeom>
          <a:noFill/>
        </p:spPr>
      </p:pic>
      <p:sp>
        <p:nvSpPr>
          <p:cNvPr id="2" name="Title 1"/>
          <p:cNvSpPr>
            <a:spLocks noGrp="1"/>
          </p:cNvSpPr>
          <p:nvPr>
            <p:ph type="ctrTitle"/>
          </p:nvPr>
        </p:nvSpPr>
        <p:spPr>
          <a:xfrm>
            <a:off x="469621" y="1311306"/>
            <a:ext cx="5246581" cy="1102519"/>
          </a:xfrm>
        </p:spPr>
        <p:txBody>
          <a:bodyPr>
            <a:normAutofit/>
          </a:bodyPr>
          <a:lstStyle>
            <a:lvl1pPr algn="l">
              <a:defRPr sz="2700" b="1">
                <a:solidFill>
                  <a:schemeClr val="tx1"/>
                </a:solidFill>
                <a:latin typeface="Arial Nova" pitchFamily="34" charset="0"/>
              </a:defRPr>
            </a:lvl1pPr>
          </a:lstStyle>
          <a:p>
            <a:r>
              <a:rPr lang="en-US"/>
              <a:t>Click to edit Master title style</a:t>
            </a:r>
            <a:endParaRPr lang="en-GB"/>
          </a:p>
        </p:txBody>
      </p:sp>
      <p:sp>
        <p:nvSpPr>
          <p:cNvPr id="3" name="Subtitle 2"/>
          <p:cNvSpPr>
            <a:spLocks noGrp="1"/>
          </p:cNvSpPr>
          <p:nvPr>
            <p:ph type="subTitle" idx="1"/>
          </p:nvPr>
        </p:nvSpPr>
        <p:spPr>
          <a:xfrm>
            <a:off x="482777" y="2445432"/>
            <a:ext cx="5219195" cy="1314450"/>
          </a:xfrm>
        </p:spPr>
        <p:txBody>
          <a:bodyPr>
            <a:normAutofit/>
          </a:bodyPr>
          <a:lstStyle>
            <a:lvl1pPr marL="0" indent="0" algn="l">
              <a:buNone/>
              <a:defRPr sz="1500">
                <a:solidFill>
                  <a:schemeClr val="tx1"/>
                </a:solidFill>
                <a:latin typeface="Arial Nova" pitchFamily="34" charset="0"/>
              </a:defRPr>
            </a:lvl1pPr>
            <a:lvl2pPr marL="389626" indent="0" algn="ctr">
              <a:buNone/>
              <a:defRPr>
                <a:solidFill>
                  <a:schemeClr val="tx1">
                    <a:tint val="75000"/>
                  </a:schemeClr>
                </a:solidFill>
              </a:defRPr>
            </a:lvl2pPr>
            <a:lvl3pPr marL="779252" indent="0" algn="ctr">
              <a:buNone/>
              <a:defRPr>
                <a:solidFill>
                  <a:schemeClr val="tx1">
                    <a:tint val="75000"/>
                  </a:schemeClr>
                </a:solidFill>
              </a:defRPr>
            </a:lvl3pPr>
            <a:lvl4pPr marL="1168878" indent="0" algn="ctr">
              <a:buNone/>
              <a:defRPr>
                <a:solidFill>
                  <a:schemeClr val="tx1">
                    <a:tint val="75000"/>
                  </a:schemeClr>
                </a:solidFill>
              </a:defRPr>
            </a:lvl4pPr>
            <a:lvl5pPr marL="1558503" indent="0" algn="ctr">
              <a:buNone/>
              <a:defRPr>
                <a:solidFill>
                  <a:schemeClr val="tx1">
                    <a:tint val="75000"/>
                  </a:schemeClr>
                </a:solidFill>
              </a:defRPr>
            </a:lvl5pPr>
            <a:lvl6pPr marL="1948129" indent="0" algn="ctr">
              <a:buNone/>
              <a:defRPr>
                <a:solidFill>
                  <a:schemeClr val="tx1">
                    <a:tint val="75000"/>
                  </a:schemeClr>
                </a:solidFill>
              </a:defRPr>
            </a:lvl6pPr>
            <a:lvl7pPr marL="2337755" indent="0" algn="ctr">
              <a:buNone/>
              <a:defRPr>
                <a:solidFill>
                  <a:schemeClr val="tx1">
                    <a:tint val="75000"/>
                  </a:schemeClr>
                </a:solidFill>
              </a:defRPr>
            </a:lvl7pPr>
            <a:lvl8pPr marL="2727381" indent="0" algn="ctr">
              <a:buNone/>
              <a:defRPr>
                <a:solidFill>
                  <a:schemeClr val="tx1">
                    <a:tint val="75000"/>
                  </a:schemeClr>
                </a:solidFill>
              </a:defRPr>
            </a:lvl8pPr>
            <a:lvl9pPr marL="3117007"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237064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745592"/>
          </a:xfrm>
        </p:spPr>
        <p:txBody>
          <a:bodyPr>
            <a:normAutofit/>
          </a:bodyPr>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457200" y="1059582"/>
            <a:ext cx="8229600" cy="3394040"/>
          </a:xfrm>
        </p:spPr>
        <p:txBody>
          <a:bodyPr>
            <a:normAutofit/>
          </a:bodyPr>
          <a:lstStyle>
            <a:lvl1pPr>
              <a:defRPr sz="2000"/>
            </a:lvl1pPr>
            <a:lvl2pPr>
              <a:defRPr sz="1700"/>
            </a:lvl2pPr>
            <a:lvl3pPr>
              <a:defRPr sz="15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74570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0927" y="1059582"/>
            <a:ext cx="3983182" cy="3394472"/>
          </a:xfrm>
        </p:spPr>
        <p:txBody>
          <a:bodyPr>
            <a:normAutofit/>
          </a:bodyPr>
          <a:lstStyle>
            <a:lvl1pPr>
              <a:defRPr sz="2000"/>
            </a:lvl1pPr>
            <a:lvl2pPr>
              <a:defRPr sz="1700"/>
            </a:lvl2pPr>
            <a:lvl3pPr>
              <a:defRPr sz="1500"/>
            </a:lvl3pPr>
            <a:lvl4pPr>
              <a:defRPr sz="1400"/>
            </a:lvl4pPr>
            <a:lvl5pPr>
              <a:defRPr sz="14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709891" y="1059582"/>
            <a:ext cx="3983182" cy="3394472"/>
          </a:xfrm>
        </p:spPr>
        <p:txBody>
          <a:bodyPr>
            <a:normAutofit/>
          </a:bodyPr>
          <a:lstStyle>
            <a:lvl1pPr>
              <a:defRPr sz="2000"/>
            </a:lvl1pPr>
            <a:lvl2pPr>
              <a:defRPr sz="1700"/>
            </a:lvl2pPr>
            <a:lvl3pPr>
              <a:defRPr sz="1500"/>
            </a:lvl3pPr>
            <a:lvl4pPr>
              <a:defRPr sz="1400"/>
            </a:lvl4pPr>
            <a:lvl5pPr>
              <a:defRPr sz="14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itle 1"/>
          <p:cNvSpPr>
            <a:spLocks noGrp="1"/>
          </p:cNvSpPr>
          <p:nvPr>
            <p:ph type="title"/>
          </p:nvPr>
        </p:nvSpPr>
        <p:spPr>
          <a:xfrm>
            <a:off x="457200" y="205978"/>
            <a:ext cx="8229600" cy="745592"/>
          </a:xfrm>
        </p:spPr>
        <p:txBody>
          <a:bodyPr/>
          <a:lstStyle/>
          <a:p>
            <a:r>
              <a:rPr lang="en-US"/>
              <a:t>Click to edit Master title style</a:t>
            </a:r>
            <a:endParaRPr lang="en-GB"/>
          </a:p>
        </p:txBody>
      </p:sp>
    </p:spTree>
    <p:extLst>
      <p:ext uri="{BB962C8B-B14F-4D97-AF65-F5344CB8AC3E}">
        <p14:creationId xmlns:p14="http://schemas.microsoft.com/office/powerpoint/2010/main" val="3774125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17741"/>
            <a:ext cx="4040188" cy="479822"/>
          </a:xfrm>
        </p:spPr>
        <p:txBody>
          <a:bodyPr anchor="ctr">
            <a:normAutofit/>
          </a:bodyPr>
          <a:lstStyle>
            <a:lvl1pPr marL="0" indent="0">
              <a:buNone/>
              <a:defRPr sz="1700" b="1"/>
            </a:lvl1pPr>
            <a:lvl2pPr marL="389626" indent="0">
              <a:buNone/>
              <a:defRPr sz="1700" b="1"/>
            </a:lvl2pPr>
            <a:lvl3pPr marL="779252" indent="0">
              <a:buNone/>
              <a:defRPr sz="1500" b="1"/>
            </a:lvl3pPr>
            <a:lvl4pPr marL="1168878" indent="0">
              <a:buNone/>
              <a:defRPr sz="1400" b="1"/>
            </a:lvl4pPr>
            <a:lvl5pPr marL="1558503" indent="0">
              <a:buNone/>
              <a:defRPr sz="1400" b="1"/>
            </a:lvl5pPr>
            <a:lvl6pPr marL="1948129" indent="0">
              <a:buNone/>
              <a:defRPr sz="1400" b="1"/>
            </a:lvl6pPr>
            <a:lvl7pPr marL="2337755" indent="0">
              <a:buNone/>
              <a:defRPr sz="1400" b="1"/>
            </a:lvl7pPr>
            <a:lvl8pPr marL="2727381" indent="0">
              <a:buNone/>
              <a:defRPr sz="1400" b="1"/>
            </a:lvl8pPr>
            <a:lvl9pPr marL="3117007" indent="0">
              <a:buNone/>
              <a:defRPr sz="1400" b="1"/>
            </a:lvl9pPr>
          </a:lstStyle>
          <a:p>
            <a:pPr lvl="0"/>
            <a:r>
              <a:rPr lang="en-US"/>
              <a:t>Click to edit Master text styles</a:t>
            </a:r>
          </a:p>
        </p:txBody>
      </p:sp>
      <p:sp>
        <p:nvSpPr>
          <p:cNvPr id="4" name="Content Placeholder 3"/>
          <p:cNvSpPr>
            <a:spLocks noGrp="1"/>
          </p:cNvSpPr>
          <p:nvPr>
            <p:ph sz="half" idx="2"/>
          </p:nvPr>
        </p:nvSpPr>
        <p:spPr>
          <a:xfrm>
            <a:off x="457200" y="1497563"/>
            <a:ext cx="4040188" cy="2963466"/>
          </a:xfrm>
        </p:spPr>
        <p:txBody>
          <a:bodyPr>
            <a:normAutofit/>
          </a:bodyPr>
          <a:lstStyle>
            <a:lvl1pPr>
              <a:defRPr sz="1700"/>
            </a:lvl1pPr>
            <a:lvl2pPr>
              <a:defRPr sz="1500"/>
            </a:lvl2pPr>
            <a:lvl3pPr>
              <a:defRPr sz="1400"/>
            </a:lvl3pPr>
            <a:lvl4pPr>
              <a:defRPr sz="1200"/>
            </a:lvl4pPr>
            <a:lvl5pPr>
              <a:defRPr sz="12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017741"/>
            <a:ext cx="4041775" cy="479822"/>
          </a:xfrm>
        </p:spPr>
        <p:txBody>
          <a:bodyPr anchor="ctr">
            <a:normAutofit/>
          </a:bodyPr>
          <a:lstStyle>
            <a:lvl1pPr marL="0" indent="0">
              <a:buNone/>
              <a:defRPr sz="1700" b="1"/>
            </a:lvl1pPr>
            <a:lvl2pPr marL="389626" indent="0">
              <a:buNone/>
              <a:defRPr sz="1700" b="1"/>
            </a:lvl2pPr>
            <a:lvl3pPr marL="779252" indent="0">
              <a:buNone/>
              <a:defRPr sz="1500" b="1"/>
            </a:lvl3pPr>
            <a:lvl4pPr marL="1168878" indent="0">
              <a:buNone/>
              <a:defRPr sz="1400" b="1"/>
            </a:lvl4pPr>
            <a:lvl5pPr marL="1558503" indent="0">
              <a:buNone/>
              <a:defRPr sz="1400" b="1"/>
            </a:lvl5pPr>
            <a:lvl6pPr marL="1948129" indent="0">
              <a:buNone/>
              <a:defRPr sz="1400" b="1"/>
            </a:lvl6pPr>
            <a:lvl7pPr marL="2337755" indent="0">
              <a:buNone/>
              <a:defRPr sz="1400" b="1"/>
            </a:lvl7pPr>
            <a:lvl8pPr marL="2727381" indent="0">
              <a:buNone/>
              <a:defRPr sz="1400" b="1"/>
            </a:lvl8pPr>
            <a:lvl9pPr marL="3117007"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026" y="1497563"/>
            <a:ext cx="4041775" cy="2963466"/>
          </a:xfrm>
        </p:spPr>
        <p:txBody>
          <a:bodyPr>
            <a:normAutofit/>
          </a:bodyPr>
          <a:lstStyle>
            <a:lvl1pPr>
              <a:defRPr sz="1700"/>
            </a:lvl1pPr>
            <a:lvl2pPr>
              <a:defRPr sz="1500"/>
            </a:lvl2pPr>
            <a:lvl3pPr>
              <a:defRPr sz="1400"/>
            </a:lvl3pPr>
            <a:lvl4pPr>
              <a:defRPr sz="1200"/>
            </a:lvl4pPr>
            <a:lvl5pPr>
              <a:defRPr sz="12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
          <p:cNvSpPr>
            <a:spLocks noGrp="1"/>
          </p:cNvSpPr>
          <p:nvPr>
            <p:ph type="title"/>
          </p:nvPr>
        </p:nvSpPr>
        <p:spPr>
          <a:xfrm>
            <a:off x="457200" y="205978"/>
            <a:ext cx="8229600" cy="745592"/>
          </a:xfrm>
        </p:spPr>
        <p:txBody>
          <a:bodyPr/>
          <a:lstStyle/>
          <a:p>
            <a:r>
              <a:rPr lang="en-US"/>
              <a:t>Click to edit Master title style</a:t>
            </a:r>
            <a:endParaRPr lang="en-GB"/>
          </a:p>
        </p:txBody>
      </p:sp>
    </p:spTree>
    <p:extLst>
      <p:ext uri="{BB962C8B-B14F-4D97-AF65-F5344CB8AC3E}">
        <p14:creationId xmlns:p14="http://schemas.microsoft.com/office/powerpoint/2010/main" val="2129096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1"/>
          <p:cNvSpPr>
            <a:spLocks noGrp="1"/>
          </p:cNvSpPr>
          <p:nvPr>
            <p:ph type="title"/>
          </p:nvPr>
        </p:nvSpPr>
        <p:spPr>
          <a:xfrm>
            <a:off x="457200" y="205978"/>
            <a:ext cx="8229600" cy="745592"/>
          </a:xfrm>
        </p:spPr>
        <p:txBody>
          <a:bodyPr/>
          <a:lstStyle/>
          <a:p>
            <a:r>
              <a:rPr lang="en-US"/>
              <a:t>Click to edit Master title style</a:t>
            </a:r>
            <a:endParaRPr lang="en-GB"/>
          </a:p>
        </p:txBody>
      </p:sp>
    </p:spTree>
    <p:extLst>
      <p:ext uri="{BB962C8B-B14F-4D97-AF65-F5344CB8AC3E}">
        <p14:creationId xmlns:p14="http://schemas.microsoft.com/office/powerpoint/2010/main" val="3441813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descr="Chart&#10;&#10;Description automatically generated with low confidence">
            <a:extLst>
              <a:ext uri="{FF2B5EF4-FFF2-40B4-BE49-F238E27FC236}">
                <a16:creationId xmlns:a16="http://schemas.microsoft.com/office/drawing/2014/main" id="{F4814FA2-8781-4A40-BC3B-4467FA2908B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688" t="19201" r="63387" b="41600"/>
          <a:stretch/>
        </p:blipFill>
        <p:spPr>
          <a:xfrm>
            <a:off x="611560" y="987574"/>
            <a:ext cx="2736304" cy="2016224"/>
          </a:xfrm>
          <a:prstGeom prst="rect">
            <a:avLst/>
          </a:prstGeom>
        </p:spPr>
      </p:pic>
    </p:spTree>
    <p:extLst>
      <p:ext uri="{BB962C8B-B14F-4D97-AF65-F5344CB8AC3E}">
        <p14:creationId xmlns:p14="http://schemas.microsoft.com/office/powerpoint/2010/main" val="262083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FB65FA6D-67C1-6676-CAAD-87FFB649C3E8}"/>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353" y="0"/>
            <a:ext cx="9141293" cy="5143500"/>
          </a:xfrm>
          <a:prstGeom prst="rect">
            <a:avLst/>
          </a:prstGeom>
        </p:spPr>
      </p:pic>
      <p:sp>
        <p:nvSpPr>
          <p:cNvPr id="2" name="Title Placeholder 1"/>
          <p:cNvSpPr>
            <a:spLocks noGrp="1"/>
          </p:cNvSpPr>
          <p:nvPr>
            <p:ph type="title"/>
          </p:nvPr>
        </p:nvSpPr>
        <p:spPr>
          <a:xfrm>
            <a:off x="457200" y="205978"/>
            <a:ext cx="8229600" cy="857250"/>
          </a:xfrm>
          <a:prstGeom prst="rect">
            <a:avLst/>
          </a:prstGeom>
        </p:spPr>
        <p:txBody>
          <a:bodyPr vert="horz" lIns="77925" tIns="38963" rIns="77925" bIns="38963"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137807"/>
            <a:ext cx="8229600" cy="3315815"/>
          </a:xfrm>
          <a:prstGeom prst="rect">
            <a:avLst/>
          </a:prstGeom>
        </p:spPr>
        <p:txBody>
          <a:bodyPr vert="horz" lIns="77925" tIns="38963" rIns="77925" bIns="3896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5">
            <a:extLst>
              <a:ext uri="{FF2B5EF4-FFF2-40B4-BE49-F238E27FC236}">
                <a16:creationId xmlns:a16="http://schemas.microsoft.com/office/drawing/2014/main" id="{29508BD8-4C0A-0985-28AD-2D388E32F93A}"/>
              </a:ext>
            </a:extLst>
          </p:cNvPr>
          <p:cNvSpPr txBox="1">
            <a:spLocks/>
          </p:cNvSpPr>
          <p:nvPr userDrawn="1"/>
        </p:nvSpPr>
        <p:spPr>
          <a:xfrm>
            <a:off x="2483768" y="4731990"/>
            <a:ext cx="792088" cy="273844"/>
          </a:xfrm>
          <a:prstGeom prst="rect">
            <a:avLst/>
          </a:prstGeom>
        </p:spPr>
        <p:txBody>
          <a:bodyPr vert="horz" lIns="77925" tIns="38963" rIns="77925" bIns="38963" rtlCol="0" anchor="ctr"/>
          <a:lstStyle>
            <a:defPPr>
              <a:defRPr lang="en-US"/>
            </a:defPPr>
            <a:lvl1pPr marL="0" algn="l" defTabSz="779252" rtl="0" eaLnBrk="1" latinLnBrk="0" hangingPunct="1">
              <a:defRPr sz="900" b="1" kern="1200">
                <a:solidFill>
                  <a:schemeClr val="tx1">
                    <a:tint val="75000"/>
                  </a:schemeClr>
                </a:solidFill>
                <a:latin typeface="Arial Nova" pitchFamily="34" charset="0"/>
                <a:ea typeface="+mn-ea"/>
                <a:cs typeface="+mn-cs"/>
              </a:defRPr>
            </a:lvl1pPr>
            <a:lvl2pPr marL="389626" algn="l" defTabSz="779252" rtl="0" eaLnBrk="1" latinLnBrk="0" hangingPunct="1">
              <a:defRPr sz="1500" kern="1200">
                <a:solidFill>
                  <a:schemeClr val="tx1"/>
                </a:solidFill>
                <a:latin typeface="+mn-lt"/>
                <a:ea typeface="+mn-ea"/>
                <a:cs typeface="+mn-cs"/>
              </a:defRPr>
            </a:lvl2pPr>
            <a:lvl3pPr marL="779252" algn="l" defTabSz="779252" rtl="0" eaLnBrk="1" latinLnBrk="0" hangingPunct="1">
              <a:defRPr sz="1500" kern="1200">
                <a:solidFill>
                  <a:schemeClr val="tx1"/>
                </a:solidFill>
                <a:latin typeface="+mn-lt"/>
                <a:ea typeface="+mn-ea"/>
                <a:cs typeface="+mn-cs"/>
              </a:defRPr>
            </a:lvl3pPr>
            <a:lvl4pPr marL="1168878" algn="l" defTabSz="779252" rtl="0" eaLnBrk="1" latinLnBrk="0" hangingPunct="1">
              <a:defRPr sz="1500" kern="1200">
                <a:solidFill>
                  <a:schemeClr val="tx1"/>
                </a:solidFill>
                <a:latin typeface="+mn-lt"/>
                <a:ea typeface="+mn-ea"/>
                <a:cs typeface="+mn-cs"/>
              </a:defRPr>
            </a:lvl4pPr>
            <a:lvl5pPr marL="1558503" algn="l" defTabSz="779252" rtl="0" eaLnBrk="1" latinLnBrk="0" hangingPunct="1">
              <a:defRPr sz="1500" kern="1200">
                <a:solidFill>
                  <a:schemeClr val="tx1"/>
                </a:solidFill>
                <a:latin typeface="+mn-lt"/>
                <a:ea typeface="+mn-ea"/>
                <a:cs typeface="+mn-cs"/>
              </a:defRPr>
            </a:lvl5pPr>
            <a:lvl6pPr marL="1948129" algn="l" defTabSz="779252" rtl="0" eaLnBrk="1" latinLnBrk="0" hangingPunct="1">
              <a:defRPr sz="1500" kern="1200">
                <a:solidFill>
                  <a:schemeClr val="tx1"/>
                </a:solidFill>
                <a:latin typeface="+mn-lt"/>
                <a:ea typeface="+mn-ea"/>
                <a:cs typeface="+mn-cs"/>
              </a:defRPr>
            </a:lvl6pPr>
            <a:lvl7pPr marL="2337755" algn="l" defTabSz="779252" rtl="0" eaLnBrk="1" latinLnBrk="0" hangingPunct="1">
              <a:defRPr sz="1500" kern="1200">
                <a:solidFill>
                  <a:schemeClr val="tx1"/>
                </a:solidFill>
                <a:latin typeface="+mn-lt"/>
                <a:ea typeface="+mn-ea"/>
                <a:cs typeface="+mn-cs"/>
              </a:defRPr>
            </a:lvl7pPr>
            <a:lvl8pPr marL="2727381" algn="l" defTabSz="779252" rtl="0" eaLnBrk="1" latinLnBrk="0" hangingPunct="1">
              <a:defRPr sz="1500" kern="1200">
                <a:solidFill>
                  <a:schemeClr val="tx1"/>
                </a:solidFill>
                <a:latin typeface="+mn-lt"/>
                <a:ea typeface="+mn-ea"/>
                <a:cs typeface="+mn-cs"/>
              </a:defRPr>
            </a:lvl8pPr>
            <a:lvl9pPr marL="3117007" algn="l" defTabSz="779252" rtl="0" eaLnBrk="1" latinLnBrk="0" hangingPunct="1">
              <a:defRPr sz="1500" kern="1200">
                <a:solidFill>
                  <a:schemeClr val="tx1"/>
                </a:solidFill>
                <a:latin typeface="+mn-lt"/>
                <a:ea typeface="+mn-ea"/>
                <a:cs typeface="+mn-cs"/>
              </a:defRPr>
            </a:lvl9pPr>
          </a:lstStyle>
          <a:p>
            <a:r>
              <a:rPr lang="en-GB">
                <a:solidFill>
                  <a:schemeClr val="tx1">
                    <a:lumMod val="85000"/>
                    <a:lumOff val="15000"/>
                  </a:schemeClr>
                </a:solidFill>
              </a:rPr>
              <a:t>PAGE </a:t>
            </a:r>
            <a:fld id="{45A89BE1-5792-4ACB-BF4C-7FAB88C6C5B7}" type="slidenum">
              <a:rPr lang="en-GB" smtClean="0">
                <a:solidFill>
                  <a:schemeClr val="tx1">
                    <a:lumMod val="85000"/>
                    <a:lumOff val="15000"/>
                  </a:schemeClr>
                </a:solidFill>
              </a:rPr>
              <a:pPr/>
              <a:t>‹#›</a:t>
            </a:fld>
            <a:endParaRPr lang="en-GB">
              <a:solidFill>
                <a:schemeClr val="tx1">
                  <a:lumMod val="85000"/>
                  <a:lumOff val="15000"/>
                </a:schemeClr>
              </a:solidFill>
            </a:endParaRPr>
          </a:p>
        </p:txBody>
      </p:sp>
      <p:pic>
        <p:nvPicPr>
          <p:cNvPr id="8" name="Picture 7">
            <a:extLst>
              <a:ext uri="{FF2B5EF4-FFF2-40B4-BE49-F238E27FC236}">
                <a16:creationId xmlns:a16="http://schemas.microsoft.com/office/drawing/2014/main" id="{9F04E63C-A601-D49F-41DD-2560DBD3FF5E}"/>
              </a:ext>
            </a:extLst>
          </p:cNvPr>
          <p:cNvPicPr>
            <a:picLocks noChangeAspect="1"/>
          </p:cNvPicPr>
          <p:nvPr userDrawn="1"/>
        </p:nvPicPr>
        <p:blipFill>
          <a:blip r:embed="rId10" cstate="print">
            <a:extLst>
              <a:ext uri="{28A0092B-C50C-407E-A947-70E740481C1C}">
                <a14:useLocalDpi xmlns:a14="http://schemas.microsoft.com/office/drawing/2010/main" val="0"/>
              </a:ext>
            </a:extLst>
          </a:blip>
          <a:srcRect/>
          <a:stretch/>
        </p:blipFill>
        <p:spPr>
          <a:xfrm>
            <a:off x="1354" y="0"/>
            <a:ext cx="9141291" cy="5143500"/>
          </a:xfrm>
          <a:prstGeom prst="rect">
            <a:avLst/>
          </a:prstGeom>
        </p:spPr>
      </p:pic>
    </p:spTree>
    <p:extLst>
      <p:ext uri="{BB962C8B-B14F-4D97-AF65-F5344CB8AC3E}">
        <p14:creationId xmlns:p14="http://schemas.microsoft.com/office/powerpoint/2010/main" val="3502974342"/>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50" r:id="rId3"/>
    <p:sldLayoutId id="2147483652" r:id="rId4"/>
    <p:sldLayoutId id="2147483653" r:id="rId5"/>
    <p:sldLayoutId id="2147483654" r:id="rId6"/>
    <p:sldLayoutId id="2147483661" r:id="rId7"/>
  </p:sldLayoutIdLst>
  <p:hf hdr="0" ftr="0" dt="0"/>
  <p:txStyles>
    <p:titleStyle>
      <a:lvl1pPr algn="l" defTabSz="779252" rtl="0" eaLnBrk="1" latinLnBrk="0" hangingPunct="1">
        <a:spcBef>
          <a:spcPct val="0"/>
        </a:spcBef>
        <a:buNone/>
        <a:defRPr sz="2400" b="1" kern="1200">
          <a:solidFill>
            <a:schemeClr val="tx1"/>
          </a:solidFill>
          <a:latin typeface="Arial Nova" pitchFamily="34" charset="0"/>
          <a:ea typeface="+mj-ea"/>
          <a:cs typeface="+mj-cs"/>
        </a:defRPr>
      </a:lvl1pPr>
    </p:titleStyle>
    <p:bodyStyle>
      <a:lvl1pPr marL="292219" indent="-292219" algn="l" defTabSz="779252" rtl="0" eaLnBrk="1" latinLnBrk="0" hangingPunct="1">
        <a:spcBef>
          <a:spcPct val="20000"/>
        </a:spcBef>
        <a:buFont typeface="Wingdings" pitchFamily="2" charset="2"/>
        <a:buChar char="§"/>
        <a:defRPr sz="2000" kern="1200">
          <a:solidFill>
            <a:schemeClr val="tx1"/>
          </a:solidFill>
          <a:latin typeface="Arial Nova" pitchFamily="34" charset="0"/>
          <a:ea typeface="+mn-ea"/>
          <a:cs typeface="+mn-cs"/>
        </a:defRPr>
      </a:lvl1pPr>
      <a:lvl2pPr marL="633142" indent="-243516" algn="l" defTabSz="779252" rtl="0" eaLnBrk="1" latinLnBrk="0" hangingPunct="1">
        <a:spcBef>
          <a:spcPct val="20000"/>
        </a:spcBef>
        <a:buFont typeface="Arial" pitchFamily="34" charset="0"/>
        <a:buChar char="•"/>
        <a:defRPr sz="1700" kern="1200">
          <a:solidFill>
            <a:schemeClr val="tx1"/>
          </a:solidFill>
          <a:latin typeface="Arial Nova Light" pitchFamily="34" charset="0"/>
          <a:ea typeface="+mn-ea"/>
          <a:cs typeface="Arial Nova Light" pitchFamily="34" charset="0"/>
        </a:defRPr>
      </a:lvl2pPr>
      <a:lvl3pPr marL="974065" indent="-194813" algn="l" defTabSz="779252" rtl="0" eaLnBrk="1" latinLnBrk="0" hangingPunct="1">
        <a:spcBef>
          <a:spcPct val="20000"/>
        </a:spcBef>
        <a:buFont typeface="Arial Nova Light" pitchFamily="34" charset="0"/>
        <a:buChar char="–"/>
        <a:defRPr sz="1500" kern="1200">
          <a:solidFill>
            <a:schemeClr val="tx1"/>
          </a:solidFill>
          <a:latin typeface="Arial Nova Light" pitchFamily="34" charset="0"/>
          <a:ea typeface="+mn-ea"/>
          <a:cs typeface="Arial Nova Light" pitchFamily="34" charset="0"/>
        </a:defRPr>
      </a:lvl3pPr>
      <a:lvl4pPr marL="1363690" indent="-194813" algn="l" defTabSz="779252" rtl="0" eaLnBrk="1" latinLnBrk="0" hangingPunct="1">
        <a:spcBef>
          <a:spcPct val="20000"/>
        </a:spcBef>
        <a:buFont typeface="Arial" pitchFamily="34" charset="0"/>
        <a:buChar char="–"/>
        <a:defRPr sz="1400" kern="1200">
          <a:solidFill>
            <a:schemeClr val="tx1"/>
          </a:solidFill>
          <a:latin typeface="Arial Nova Light" pitchFamily="34" charset="0"/>
          <a:ea typeface="+mn-ea"/>
          <a:cs typeface="Arial Nova Light" pitchFamily="34" charset="0"/>
        </a:defRPr>
      </a:lvl4pPr>
      <a:lvl5pPr marL="1753316" indent="-194813" algn="l" defTabSz="779252" rtl="0" eaLnBrk="1" latinLnBrk="0" hangingPunct="1">
        <a:spcBef>
          <a:spcPct val="20000"/>
        </a:spcBef>
        <a:buFont typeface="Arial" pitchFamily="34" charset="0"/>
        <a:buChar char="»"/>
        <a:defRPr sz="1400" kern="1200">
          <a:solidFill>
            <a:schemeClr val="tx1"/>
          </a:solidFill>
          <a:latin typeface="Arial Nova Light" pitchFamily="34" charset="0"/>
          <a:ea typeface="+mn-ea"/>
          <a:cs typeface="Arial Nova Light" pitchFamily="34" charset="0"/>
        </a:defRPr>
      </a:lvl5pPr>
      <a:lvl6pPr marL="2142942"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568"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2194"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820" indent="-194813" algn="l" defTabSz="779252"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79252" rtl="0" eaLnBrk="1" latinLnBrk="0" hangingPunct="1">
        <a:defRPr sz="1500" kern="1200">
          <a:solidFill>
            <a:schemeClr val="tx1"/>
          </a:solidFill>
          <a:latin typeface="+mn-lt"/>
          <a:ea typeface="+mn-ea"/>
          <a:cs typeface="+mn-cs"/>
        </a:defRPr>
      </a:lvl1pPr>
      <a:lvl2pPr marL="389626" algn="l" defTabSz="779252" rtl="0" eaLnBrk="1" latinLnBrk="0" hangingPunct="1">
        <a:defRPr sz="1500" kern="1200">
          <a:solidFill>
            <a:schemeClr val="tx1"/>
          </a:solidFill>
          <a:latin typeface="+mn-lt"/>
          <a:ea typeface="+mn-ea"/>
          <a:cs typeface="+mn-cs"/>
        </a:defRPr>
      </a:lvl2pPr>
      <a:lvl3pPr marL="779252" algn="l" defTabSz="779252" rtl="0" eaLnBrk="1" latinLnBrk="0" hangingPunct="1">
        <a:defRPr sz="1500" kern="1200">
          <a:solidFill>
            <a:schemeClr val="tx1"/>
          </a:solidFill>
          <a:latin typeface="+mn-lt"/>
          <a:ea typeface="+mn-ea"/>
          <a:cs typeface="+mn-cs"/>
        </a:defRPr>
      </a:lvl3pPr>
      <a:lvl4pPr marL="1168878" algn="l" defTabSz="779252" rtl="0" eaLnBrk="1" latinLnBrk="0" hangingPunct="1">
        <a:defRPr sz="1500" kern="1200">
          <a:solidFill>
            <a:schemeClr val="tx1"/>
          </a:solidFill>
          <a:latin typeface="+mn-lt"/>
          <a:ea typeface="+mn-ea"/>
          <a:cs typeface="+mn-cs"/>
        </a:defRPr>
      </a:lvl4pPr>
      <a:lvl5pPr marL="1558503" algn="l" defTabSz="779252" rtl="0" eaLnBrk="1" latinLnBrk="0" hangingPunct="1">
        <a:defRPr sz="1500" kern="1200">
          <a:solidFill>
            <a:schemeClr val="tx1"/>
          </a:solidFill>
          <a:latin typeface="+mn-lt"/>
          <a:ea typeface="+mn-ea"/>
          <a:cs typeface="+mn-cs"/>
        </a:defRPr>
      </a:lvl5pPr>
      <a:lvl6pPr marL="1948129" algn="l" defTabSz="779252" rtl="0" eaLnBrk="1" latinLnBrk="0" hangingPunct="1">
        <a:defRPr sz="1500" kern="1200">
          <a:solidFill>
            <a:schemeClr val="tx1"/>
          </a:solidFill>
          <a:latin typeface="+mn-lt"/>
          <a:ea typeface="+mn-ea"/>
          <a:cs typeface="+mn-cs"/>
        </a:defRPr>
      </a:lvl6pPr>
      <a:lvl7pPr marL="2337755" algn="l" defTabSz="779252" rtl="0" eaLnBrk="1" latinLnBrk="0" hangingPunct="1">
        <a:defRPr sz="1500" kern="1200">
          <a:solidFill>
            <a:schemeClr val="tx1"/>
          </a:solidFill>
          <a:latin typeface="+mn-lt"/>
          <a:ea typeface="+mn-ea"/>
          <a:cs typeface="+mn-cs"/>
        </a:defRPr>
      </a:lvl7pPr>
      <a:lvl8pPr marL="2727381" algn="l" defTabSz="779252" rtl="0" eaLnBrk="1" latinLnBrk="0" hangingPunct="1">
        <a:defRPr sz="1500" kern="1200">
          <a:solidFill>
            <a:schemeClr val="tx1"/>
          </a:solidFill>
          <a:latin typeface="+mn-lt"/>
          <a:ea typeface="+mn-ea"/>
          <a:cs typeface="+mn-cs"/>
        </a:defRPr>
      </a:lvl8pPr>
      <a:lvl9pPr marL="3117007" algn="l" defTabSz="779252" rtl="0" eaLnBrk="1" latinLnBrk="0" hangingPunct="1">
        <a:defRPr sz="15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9621" y="1311306"/>
            <a:ext cx="5885837" cy="1102519"/>
          </a:xfrm>
        </p:spPr>
        <p:txBody>
          <a:bodyPr>
            <a:normAutofit fontScale="90000"/>
          </a:bodyPr>
          <a:lstStyle/>
          <a:p>
            <a:r>
              <a:rPr lang="en-GB">
                <a:latin typeface="Arial Nova"/>
              </a:rPr>
              <a:t>Birmingham City Council</a:t>
            </a:r>
            <a:br>
              <a:rPr lang="en-GB" dirty="0"/>
            </a:br>
            <a:r>
              <a:rPr lang="en-GB">
                <a:latin typeface="Arial Nova"/>
              </a:rPr>
              <a:t>Highways Asset Management Framework and Strategy DRAFT</a:t>
            </a:r>
            <a:endParaRPr lang="en-GB" dirty="0"/>
          </a:p>
        </p:txBody>
      </p:sp>
      <p:sp>
        <p:nvSpPr>
          <p:cNvPr id="3" name="Subtitle 2"/>
          <p:cNvSpPr>
            <a:spLocks noGrp="1"/>
          </p:cNvSpPr>
          <p:nvPr>
            <p:ph type="subTitle" idx="1"/>
          </p:nvPr>
        </p:nvSpPr>
        <p:spPr/>
        <p:txBody>
          <a:bodyPr vert="horz" lIns="77925" tIns="38963" rIns="77925" bIns="38963" rtlCol="0" anchor="t">
            <a:normAutofit/>
          </a:bodyPr>
          <a:lstStyle/>
          <a:p>
            <a:r>
              <a:rPr lang="en-GB" dirty="0">
                <a:latin typeface="Arial Nova"/>
              </a:rPr>
              <a:t>SUMMARY VERSION</a:t>
            </a:r>
            <a:endParaRPr lang="en-GB" dirty="0"/>
          </a:p>
        </p:txBody>
      </p:sp>
    </p:spTree>
    <p:extLst>
      <p:ext uri="{BB962C8B-B14F-4D97-AF65-F5344CB8AC3E}">
        <p14:creationId xmlns:p14="http://schemas.microsoft.com/office/powerpoint/2010/main" val="35159938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00">
            <a:alpha val="36000"/>
          </a:srgbClr>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Purpose and context</a:t>
            </a:r>
          </a:p>
        </p:txBody>
      </p:sp>
      <p:sp>
        <p:nvSpPr>
          <p:cNvPr id="9" name="Content Placeholder 8"/>
          <p:cNvSpPr>
            <a:spLocks noGrp="1"/>
          </p:cNvSpPr>
          <p:nvPr>
            <p:ph idx="1"/>
          </p:nvPr>
        </p:nvSpPr>
        <p:spPr>
          <a:xfrm>
            <a:off x="457200" y="1059582"/>
            <a:ext cx="8229600" cy="3633912"/>
          </a:xfrm>
        </p:spPr>
        <p:txBody>
          <a:bodyPr>
            <a:normAutofit lnSpcReduction="10000"/>
          </a:bodyPr>
          <a:lstStyle/>
          <a:p>
            <a:pPr marL="0" indent="0">
              <a:buNone/>
            </a:pPr>
            <a:r>
              <a:rPr lang="en-GB" sz="1200" dirty="0">
                <a:latin typeface="+mn-lt"/>
                <a:cs typeface="Arial" panose="020B0604020202020204" pitchFamily="34" charset="0"/>
              </a:rPr>
              <a:t>Like many authorities who establish a Highways Infrastructure Asset Management Framework (HIAMF), this document sets out a strategic architecture for how Birmingham City Council’s (BCC) highways assets will be managed and operated.  This encompasses national and regional plans, asset management policy and strategy, asset and operational plans and key enablers for the system.</a:t>
            </a:r>
          </a:p>
          <a:p>
            <a:pPr marL="0" indent="0">
              <a:buNone/>
            </a:pPr>
            <a:endParaRPr lang="en-GB" sz="1200" dirty="0">
              <a:latin typeface="+mn-lt"/>
              <a:cs typeface="Arial" panose="020B0604020202020204" pitchFamily="34" charset="0"/>
            </a:endParaRPr>
          </a:p>
          <a:p>
            <a:pPr marL="0" indent="0">
              <a:buNone/>
            </a:pPr>
            <a:r>
              <a:rPr lang="en-GB" sz="1200" dirty="0">
                <a:latin typeface="+mn-lt"/>
                <a:cs typeface="Arial" panose="020B0604020202020204" pitchFamily="34" charset="0"/>
              </a:rPr>
              <a:t>BCC has to date been reliant on their PFI Contractor to produce core asset management system documents, however, responsibility for this will migrate to the Council as core conditions of their potential future funding model and their constitution as stewards of the highways network. BCC recognise the need to manage the asset well and have adopted the best practice guidelines of the Well Managed Highway Infrastructure: A Code of Practice and the Highway Maintenance Efficiency Programme to ensure the impact of the limited resources available is maximised.</a:t>
            </a:r>
          </a:p>
          <a:p>
            <a:pPr marL="0" indent="0">
              <a:buNone/>
            </a:pPr>
            <a:endParaRPr lang="en-GB" sz="1200" dirty="0">
              <a:latin typeface="+mn-lt"/>
              <a:cs typeface="Arial" panose="020B0604020202020204" pitchFamily="34" charset="0"/>
            </a:endParaRPr>
          </a:p>
          <a:p>
            <a:pPr marL="0" indent="0">
              <a:buNone/>
            </a:pPr>
            <a:r>
              <a:rPr lang="en-GB" sz="1200" dirty="0">
                <a:latin typeface="+mn-lt"/>
                <a:cs typeface="Arial" panose="020B0604020202020204" pitchFamily="34" charset="0"/>
              </a:rPr>
              <a:t>The purpose of this document is:</a:t>
            </a:r>
          </a:p>
          <a:p>
            <a:r>
              <a:rPr lang="en-GB" sz="1200" dirty="0">
                <a:latin typeface="+mn-lt"/>
                <a:cs typeface="Arial" panose="020B0604020202020204" pitchFamily="34" charset="0"/>
              </a:rPr>
              <a:t>To describe a proposed asset management framework, including the policies, strategies and plans which are needed, as well as their relationship to each other.  </a:t>
            </a:r>
          </a:p>
          <a:p>
            <a:r>
              <a:rPr lang="en-GB" sz="1200" dirty="0">
                <a:latin typeface="+mn-lt"/>
                <a:cs typeface="Arial" panose="020B0604020202020204" pitchFamily="34" charset="0"/>
              </a:rPr>
              <a:t>To provide an Asset Management Strategy, which outlines a strategic vision for the management of highways assets and describes the key processes, controls and procedures which are required for managing a safe and reliable asset system.</a:t>
            </a:r>
          </a:p>
          <a:p>
            <a:r>
              <a:rPr lang="en-GB" sz="1200" dirty="0">
                <a:latin typeface="+mn-lt"/>
                <a:cs typeface="Arial" panose="020B0604020202020204" pitchFamily="34" charset="0"/>
              </a:rPr>
              <a:t>Translate the draft Asset Management Policy into a strategic approach, defining how BCC will achieve the policy commitments.</a:t>
            </a:r>
          </a:p>
        </p:txBody>
      </p:sp>
    </p:spTree>
    <p:extLst>
      <p:ext uri="{BB962C8B-B14F-4D97-AF65-F5344CB8AC3E}">
        <p14:creationId xmlns:p14="http://schemas.microsoft.com/office/powerpoint/2010/main" val="781233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20BD8E-5106-6567-FB1E-DF60B2A63AE7}"/>
              </a:ext>
            </a:extLst>
          </p:cNvPr>
          <p:cNvSpPr>
            <a:spLocks noGrp="1"/>
          </p:cNvSpPr>
          <p:nvPr>
            <p:ph type="ctrTitle"/>
          </p:nvPr>
        </p:nvSpPr>
        <p:spPr/>
        <p:txBody>
          <a:bodyPr>
            <a:normAutofit fontScale="90000"/>
          </a:bodyPr>
          <a:lstStyle/>
          <a:p>
            <a:r>
              <a:rPr lang="en-GB" dirty="0"/>
              <a:t>Highways Infrastructure Asset Management Framework (HIAMF)</a:t>
            </a:r>
          </a:p>
        </p:txBody>
      </p:sp>
    </p:spTree>
    <p:extLst>
      <p:ext uri="{BB962C8B-B14F-4D97-AF65-F5344CB8AC3E}">
        <p14:creationId xmlns:p14="http://schemas.microsoft.com/office/powerpoint/2010/main" val="512710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9A0E0-FC7D-2575-33E1-8542B0299ECC}"/>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189C6145-B489-E24A-2031-9E73C10CAE51}"/>
              </a:ext>
            </a:extLst>
          </p:cNvPr>
          <p:cNvSpPr>
            <a:spLocks noGrp="1"/>
          </p:cNvSpPr>
          <p:nvPr>
            <p:ph type="title"/>
          </p:nvPr>
        </p:nvSpPr>
        <p:spPr/>
        <p:txBody>
          <a:bodyPr/>
          <a:lstStyle/>
          <a:p>
            <a:r>
              <a:rPr lang="en-GB" dirty="0"/>
              <a:t>HIAMF design for BCC</a:t>
            </a:r>
          </a:p>
        </p:txBody>
      </p:sp>
      <p:sp>
        <p:nvSpPr>
          <p:cNvPr id="25" name="TextBox 24" descr="Grey box which reads: This diagram outlines the strategic asset management framework which Birmingham City Council are developing including the context and drivers, key asset management documents and the enablers which support these.">
            <a:extLst>
              <a:ext uri="{FF2B5EF4-FFF2-40B4-BE49-F238E27FC236}">
                <a16:creationId xmlns:a16="http://schemas.microsoft.com/office/drawing/2014/main" id="{1EF7994A-5511-F5B6-6E1E-39FCDBE24281}"/>
              </a:ext>
              <a:ext uri="{C183D7F6-B498-43B3-948B-1728B52AA6E4}">
                <adec:decorative xmlns:adec="http://schemas.microsoft.com/office/drawing/2017/decorative" val="0"/>
              </a:ext>
            </a:extLst>
          </p:cNvPr>
          <p:cNvSpPr txBox="1"/>
          <p:nvPr/>
        </p:nvSpPr>
        <p:spPr>
          <a:xfrm>
            <a:off x="4518167" y="115155"/>
            <a:ext cx="4086281" cy="707886"/>
          </a:xfrm>
          <a:prstGeom prst="rect">
            <a:avLst/>
          </a:prstGeom>
          <a:solidFill>
            <a:schemeClr val="bg1">
              <a:lumMod val="95000"/>
            </a:schemeClr>
          </a:solidFill>
        </p:spPr>
        <p:txBody>
          <a:bodyPr wrap="square" rtlCol="0">
            <a:spAutoFit/>
          </a:bodyPr>
          <a:lstStyle/>
          <a:p>
            <a:r>
              <a:rPr lang="en-GB" sz="1000" dirty="0"/>
              <a:t>This diagram outlines the strategic asset management framework which Birmingham City Council are developing including the context and drivers, key asset management documents and the enablers which support these.</a:t>
            </a:r>
          </a:p>
        </p:txBody>
      </p:sp>
      <p:pic>
        <p:nvPicPr>
          <p:cNvPr id="37" name="Picture 36" descr="Colour-coded framework diagram outlines highway infrastructure asset management, linking national, regional, and local drivers to policy, planning, delivery, and reporting. Central components include leadership and culture, risk-based prioritisation, standards, cost benchmarking, audit and assurance, procurement, supplier performance, continuous improvement, and value for money, with arrows showing progression toward outcomes.">
            <a:extLst>
              <a:ext uri="{FF2B5EF4-FFF2-40B4-BE49-F238E27FC236}">
                <a16:creationId xmlns:a16="http://schemas.microsoft.com/office/drawing/2014/main" id="{BB936E3F-DC49-8A29-1AA5-BCDF81A823F9}"/>
              </a:ext>
            </a:extLst>
          </p:cNvPr>
          <p:cNvPicPr>
            <a:picLocks noChangeAspect="1"/>
          </p:cNvPicPr>
          <p:nvPr/>
        </p:nvPicPr>
        <p:blipFill>
          <a:blip r:embed="rId2"/>
          <a:stretch>
            <a:fillRect/>
          </a:stretch>
        </p:blipFill>
        <p:spPr>
          <a:xfrm>
            <a:off x="279109" y="919285"/>
            <a:ext cx="8974090" cy="4109060"/>
          </a:xfrm>
          <a:prstGeom prst="rect">
            <a:avLst/>
          </a:prstGeom>
        </p:spPr>
      </p:pic>
    </p:spTree>
    <p:extLst>
      <p:ext uri="{BB962C8B-B14F-4D97-AF65-F5344CB8AC3E}">
        <p14:creationId xmlns:p14="http://schemas.microsoft.com/office/powerpoint/2010/main" val="24731535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3EE15-26C9-3985-11C7-8EB96127F2E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28B764F-77C0-44AA-AEDE-7786015128EC}"/>
              </a:ext>
            </a:extLst>
          </p:cNvPr>
          <p:cNvSpPr>
            <a:spLocks noGrp="1"/>
          </p:cNvSpPr>
          <p:nvPr>
            <p:ph type="title"/>
          </p:nvPr>
        </p:nvSpPr>
        <p:spPr/>
        <p:txBody>
          <a:bodyPr/>
          <a:lstStyle/>
          <a:p>
            <a:r>
              <a:rPr lang="en-GB"/>
              <a:t>High level purpose of key HIAMF artefacts</a:t>
            </a:r>
          </a:p>
        </p:txBody>
      </p:sp>
      <p:sp>
        <p:nvSpPr>
          <p:cNvPr id="3" name="Content Placeholder 2">
            <a:extLst>
              <a:ext uri="{FF2B5EF4-FFF2-40B4-BE49-F238E27FC236}">
                <a16:creationId xmlns:a16="http://schemas.microsoft.com/office/drawing/2014/main" id="{D9BF9B33-3A75-B715-A064-61C82E1C250E}"/>
              </a:ext>
            </a:extLst>
          </p:cNvPr>
          <p:cNvSpPr>
            <a:spLocks noGrp="1"/>
          </p:cNvSpPr>
          <p:nvPr>
            <p:ph idx="1"/>
          </p:nvPr>
        </p:nvSpPr>
        <p:spPr/>
        <p:txBody>
          <a:bodyPr>
            <a:normAutofit/>
          </a:bodyPr>
          <a:lstStyle/>
          <a:p>
            <a:pPr marL="0" indent="0">
              <a:buNone/>
            </a:pPr>
            <a:r>
              <a:rPr lang="en-GB" sz="1200" b="1" dirty="0"/>
              <a:t>Context and Drivers: </a:t>
            </a:r>
          </a:p>
          <a:p>
            <a:r>
              <a:rPr lang="en-GB" sz="1200" dirty="0"/>
              <a:t>The strategic and stakeholder context for the asset management system</a:t>
            </a:r>
          </a:p>
          <a:p>
            <a:pPr marL="0" indent="0">
              <a:buNone/>
            </a:pPr>
            <a:endParaRPr lang="en-GB" sz="1200" dirty="0"/>
          </a:p>
          <a:p>
            <a:pPr marL="0" indent="0">
              <a:buNone/>
            </a:pPr>
            <a:r>
              <a:rPr lang="en-GB" sz="1200" b="1" dirty="0"/>
              <a:t>Strategic Planning: </a:t>
            </a:r>
          </a:p>
          <a:p>
            <a:r>
              <a:rPr lang="en-GB" sz="1200" dirty="0"/>
              <a:t>The vision for highways asset management</a:t>
            </a:r>
          </a:p>
          <a:p>
            <a:r>
              <a:rPr lang="en-GB" sz="1200" dirty="0"/>
              <a:t>Asset management objectives and associated KPIs</a:t>
            </a:r>
          </a:p>
          <a:p>
            <a:r>
              <a:rPr lang="en-GB" sz="1200" dirty="0"/>
              <a:t>Strategic and tactical asset management plans</a:t>
            </a:r>
          </a:p>
          <a:p>
            <a:r>
              <a:rPr lang="en-GB" sz="1200" dirty="0"/>
              <a:t>Operational plans and procedures required to deliver the strategy and plans</a:t>
            </a:r>
          </a:p>
          <a:p>
            <a:endParaRPr lang="en-GB" sz="1200" b="1" dirty="0"/>
          </a:p>
          <a:p>
            <a:pPr marL="0" indent="0">
              <a:buNone/>
            </a:pPr>
            <a:r>
              <a:rPr lang="en-GB" sz="1200" b="1" dirty="0"/>
              <a:t>Service Delivery:</a:t>
            </a:r>
          </a:p>
          <a:p>
            <a:r>
              <a:rPr lang="en-GB" sz="1200" dirty="0"/>
              <a:t>The processes required to safely and reliably deliver core asset management services</a:t>
            </a:r>
          </a:p>
          <a:p>
            <a:endParaRPr lang="en-GB" sz="1200" dirty="0"/>
          </a:p>
          <a:p>
            <a:pPr marL="0" indent="0">
              <a:buNone/>
            </a:pPr>
            <a:r>
              <a:rPr lang="en-GB" sz="1200" b="1" dirty="0"/>
              <a:t>Asset Management System Enablers:</a:t>
            </a:r>
          </a:p>
          <a:p>
            <a:r>
              <a:rPr lang="en-GB" sz="1200" dirty="0"/>
              <a:t>The key processes and controls which enable strategic planning and service delivery</a:t>
            </a:r>
          </a:p>
          <a:p>
            <a:pPr marL="0" indent="0">
              <a:buNone/>
            </a:pPr>
            <a:endParaRPr lang="en-GB" sz="1200" b="1" dirty="0"/>
          </a:p>
          <a:p>
            <a:pPr marL="0" indent="0">
              <a:buNone/>
            </a:pPr>
            <a:endParaRPr lang="en-GB" sz="1200" b="1" dirty="0"/>
          </a:p>
        </p:txBody>
      </p:sp>
      <p:sp>
        <p:nvSpPr>
          <p:cNvPr id="4" name="Rectangle 3">
            <a:extLst>
              <a:ext uri="{FF2B5EF4-FFF2-40B4-BE49-F238E27FC236}">
                <a16:creationId xmlns:a16="http://schemas.microsoft.com/office/drawing/2014/main" id="{453EA375-FB41-35F6-5DA6-01EDC55A448C}"/>
              </a:ext>
              <a:ext uri="{C183D7F6-B498-43B3-948B-1728B52AA6E4}">
                <adec:decorative xmlns:adec="http://schemas.microsoft.com/office/drawing/2017/decorative" val="1"/>
              </a:ext>
            </a:extLst>
          </p:cNvPr>
          <p:cNvSpPr/>
          <p:nvPr/>
        </p:nvSpPr>
        <p:spPr>
          <a:xfrm>
            <a:off x="256784" y="1158658"/>
            <a:ext cx="200416" cy="4258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Rectangle 5">
            <a:extLst>
              <a:ext uri="{FF2B5EF4-FFF2-40B4-BE49-F238E27FC236}">
                <a16:creationId xmlns:a16="http://schemas.microsoft.com/office/drawing/2014/main" id="{4930C953-D043-1D5F-F6F9-5C4C26D07067}"/>
              </a:ext>
              <a:ext uri="{C183D7F6-B498-43B3-948B-1728B52AA6E4}">
                <adec:decorative xmlns:adec="http://schemas.microsoft.com/office/drawing/2017/decorative" val="1"/>
              </a:ext>
            </a:extLst>
          </p:cNvPr>
          <p:cNvSpPr/>
          <p:nvPr/>
        </p:nvSpPr>
        <p:spPr>
          <a:xfrm>
            <a:off x="256784" y="1791629"/>
            <a:ext cx="200416" cy="1108145"/>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Rectangle 8">
            <a:extLst>
              <a:ext uri="{FF2B5EF4-FFF2-40B4-BE49-F238E27FC236}">
                <a16:creationId xmlns:a16="http://schemas.microsoft.com/office/drawing/2014/main" id="{FF19D575-2251-ADBB-703A-E07E4D2EB35F}"/>
              </a:ext>
              <a:ext uri="{C183D7F6-B498-43B3-948B-1728B52AA6E4}">
                <adec:decorative xmlns:adec="http://schemas.microsoft.com/office/drawing/2017/decorative" val="1"/>
              </a:ext>
            </a:extLst>
          </p:cNvPr>
          <p:cNvSpPr/>
          <p:nvPr/>
        </p:nvSpPr>
        <p:spPr>
          <a:xfrm>
            <a:off x="256784" y="3106861"/>
            <a:ext cx="200416" cy="469320"/>
          </a:xfrm>
          <a:prstGeom prst="rect">
            <a:avLst/>
          </a:prstGeom>
          <a:solidFill>
            <a:srgbClr val="1E6F3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1" name="Rectangle 10">
            <a:extLst>
              <a:ext uri="{FF2B5EF4-FFF2-40B4-BE49-F238E27FC236}">
                <a16:creationId xmlns:a16="http://schemas.microsoft.com/office/drawing/2014/main" id="{1382EF70-DA5F-3708-5343-0132119B74B3}"/>
              </a:ext>
              <a:ext uri="{C183D7F6-B498-43B3-948B-1728B52AA6E4}">
                <adec:decorative xmlns:adec="http://schemas.microsoft.com/office/drawing/2017/decorative" val="1"/>
              </a:ext>
            </a:extLst>
          </p:cNvPr>
          <p:cNvSpPr/>
          <p:nvPr/>
        </p:nvSpPr>
        <p:spPr>
          <a:xfrm>
            <a:off x="256784" y="3750182"/>
            <a:ext cx="200416" cy="46932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3799276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94816-064F-F499-7CB4-C04E25F878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ED8C40-E068-9268-7246-41F94916FCD6}"/>
              </a:ext>
            </a:extLst>
          </p:cNvPr>
          <p:cNvSpPr>
            <a:spLocks noGrp="1"/>
          </p:cNvSpPr>
          <p:nvPr>
            <p:ph type="ctrTitle"/>
          </p:nvPr>
        </p:nvSpPr>
        <p:spPr/>
        <p:txBody>
          <a:bodyPr/>
          <a:lstStyle/>
          <a:p>
            <a:r>
              <a:rPr lang="en-GB"/>
              <a:t>Highways Infrastructure Asset Management Strategy</a:t>
            </a:r>
          </a:p>
        </p:txBody>
      </p:sp>
    </p:spTree>
    <p:extLst>
      <p:ext uri="{BB962C8B-B14F-4D97-AF65-F5344CB8AC3E}">
        <p14:creationId xmlns:p14="http://schemas.microsoft.com/office/powerpoint/2010/main" val="989332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2C0BC-0FCC-FC10-2262-F1ECF4C7E6C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4489252-A24B-C994-8F47-16773DE88C61}"/>
              </a:ext>
            </a:extLst>
          </p:cNvPr>
          <p:cNvSpPr>
            <a:spLocks noGrp="1"/>
          </p:cNvSpPr>
          <p:nvPr>
            <p:ph type="title"/>
          </p:nvPr>
        </p:nvSpPr>
        <p:spPr/>
        <p:txBody>
          <a:bodyPr/>
          <a:lstStyle/>
          <a:p>
            <a:r>
              <a:rPr lang="en-GB" dirty="0"/>
              <a:t>Strategy Structure</a:t>
            </a:r>
          </a:p>
        </p:txBody>
      </p:sp>
      <p:sp>
        <p:nvSpPr>
          <p:cNvPr id="4" name="Content Placeholder 3">
            <a:extLst>
              <a:ext uri="{FF2B5EF4-FFF2-40B4-BE49-F238E27FC236}">
                <a16:creationId xmlns:a16="http://schemas.microsoft.com/office/drawing/2014/main" id="{4F1B8D6E-A95D-C4C6-436D-0DFA75894CE8}"/>
              </a:ext>
            </a:extLst>
          </p:cNvPr>
          <p:cNvSpPr>
            <a:spLocks noGrp="1"/>
          </p:cNvSpPr>
          <p:nvPr>
            <p:ph sz="half" idx="1"/>
          </p:nvPr>
        </p:nvSpPr>
        <p:spPr/>
        <p:txBody>
          <a:bodyPr>
            <a:normAutofit/>
          </a:bodyPr>
          <a:lstStyle/>
          <a:p>
            <a:pPr marL="0" indent="0">
              <a:buNone/>
            </a:pPr>
            <a:r>
              <a:rPr lang="en-GB" sz="1200" dirty="0"/>
              <a:t>The contents of the strategy are shown here. The intent is to provide a vision and desired ‘to be’ state for the key processes and controls required to deliver the strategy.</a:t>
            </a:r>
          </a:p>
          <a:p>
            <a:pPr marL="0" indent="0">
              <a:buNone/>
            </a:pPr>
            <a:endParaRPr lang="en-GB" sz="1200" dirty="0"/>
          </a:p>
          <a:p>
            <a:pPr marL="0" indent="0">
              <a:buNone/>
            </a:pPr>
            <a:r>
              <a:rPr lang="en-GB" sz="1200" dirty="0"/>
              <a:t>Detailed implementation plans and work programmes are to be included in the asset management planning process.</a:t>
            </a:r>
          </a:p>
          <a:p>
            <a:pPr marL="0" indent="0">
              <a:buNone/>
            </a:pPr>
            <a:endParaRPr lang="en-GB" sz="1200" dirty="0"/>
          </a:p>
          <a:p>
            <a:pPr marL="0" indent="0">
              <a:buNone/>
            </a:pPr>
            <a:r>
              <a:rPr lang="en-GB" sz="1200" dirty="0"/>
              <a:t>Sections have been colour coded to show how they align to the HIAMF.</a:t>
            </a:r>
          </a:p>
          <a:p>
            <a:pPr marL="0" indent="0">
              <a:buNone/>
            </a:pPr>
            <a:endParaRPr lang="en-GB" sz="1200" dirty="0"/>
          </a:p>
        </p:txBody>
      </p:sp>
      <p:sp>
        <p:nvSpPr>
          <p:cNvPr id="10" name="Content Placeholder 9">
            <a:extLst>
              <a:ext uri="{FF2B5EF4-FFF2-40B4-BE49-F238E27FC236}">
                <a16:creationId xmlns:a16="http://schemas.microsoft.com/office/drawing/2014/main" id="{470E7FC6-3FA3-C598-BFB2-90362EF77A50}"/>
              </a:ext>
            </a:extLst>
          </p:cNvPr>
          <p:cNvSpPr>
            <a:spLocks noGrp="1"/>
          </p:cNvSpPr>
          <p:nvPr>
            <p:ph sz="half" idx="2"/>
          </p:nvPr>
        </p:nvSpPr>
        <p:spPr>
          <a:xfrm>
            <a:off x="4709891" y="1059582"/>
            <a:ext cx="3983182" cy="3944566"/>
          </a:xfrm>
        </p:spPr>
        <p:txBody>
          <a:bodyPr>
            <a:normAutofit lnSpcReduction="10000"/>
          </a:bodyPr>
          <a:lstStyle/>
          <a:p>
            <a:pPr>
              <a:buFont typeface="+mj-lt"/>
              <a:buAutoNum type="arabicPeriod"/>
            </a:pPr>
            <a:r>
              <a:rPr lang="en-GB" sz="1200" dirty="0"/>
              <a:t>Context Overview</a:t>
            </a:r>
          </a:p>
          <a:p>
            <a:pPr>
              <a:buFont typeface="+mj-lt"/>
              <a:buAutoNum type="arabicPeriod"/>
            </a:pPr>
            <a:r>
              <a:rPr lang="en-GB" sz="1200" dirty="0"/>
              <a:t>Legislative Landscape</a:t>
            </a:r>
          </a:p>
          <a:p>
            <a:pPr>
              <a:buFont typeface="+mj-lt"/>
              <a:buAutoNum type="arabicPeriod"/>
            </a:pPr>
            <a:r>
              <a:rPr lang="en-GB" sz="1200" dirty="0"/>
              <a:t>Strategic Landscape</a:t>
            </a:r>
          </a:p>
          <a:p>
            <a:pPr>
              <a:buFont typeface="+mj-lt"/>
              <a:buAutoNum type="arabicPeriod"/>
            </a:pPr>
            <a:r>
              <a:rPr lang="en-GB" sz="1200" dirty="0"/>
              <a:t>Strategic Drivers</a:t>
            </a:r>
          </a:p>
          <a:p>
            <a:pPr>
              <a:buFont typeface="+mj-lt"/>
              <a:buAutoNum type="arabicPeriod"/>
            </a:pPr>
            <a:r>
              <a:rPr lang="en-GB" sz="1200" dirty="0"/>
              <a:t>Scope of the AM System</a:t>
            </a:r>
          </a:p>
          <a:p>
            <a:pPr>
              <a:buFont typeface="+mj-lt"/>
              <a:buAutoNum type="arabicPeriod"/>
            </a:pPr>
            <a:r>
              <a:rPr lang="en-GB" sz="1200" dirty="0"/>
              <a:t>Asset Management Vision &amp; Principles</a:t>
            </a:r>
          </a:p>
          <a:p>
            <a:pPr>
              <a:buFont typeface="+mj-lt"/>
              <a:buAutoNum type="arabicPeriod"/>
            </a:pPr>
            <a:r>
              <a:rPr lang="en-GB" sz="1200" dirty="0"/>
              <a:t>Asset Management Objectives</a:t>
            </a:r>
          </a:p>
          <a:p>
            <a:pPr>
              <a:buFont typeface="+mj-lt"/>
              <a:buAutoNum type="arabicPeriod"/>
            </a:pPr>
            <a:r>
              <a:rPr lang="en-GB" sz="1200" dirty="0"/>
              <a:t>Levels of Service</a:t>
            </a:r>
          </a:p>
          <a:p>
            <a:pPr>
              <a:buFont typeface="+mj-lt"/>
              <a:buAutoNum type="arabicPeriod"/>
            </a:pPr>
            <a:r>
              <a:rPr lang="en-GB" sz="1200" dirty="0"/>
              <a:t>Performance Indicators</a:t>
            </a:r>
          </a:p>
          <a:p>
            <a:pPr>
              <a:buFont typeface="+mj-lt"/>
              <a:buAutoNum type="arabicPeriod"/>
            </a:pPr>
            <a:r>
              <a:rPr lang="en-GB" sz="1200" dirty="0"/>
              <a:t>Performance Management</a:t>
            </a:r>
          </a:p>
          <a:p>
            <a:pPr>
              <a:buFont typeface="+mj-lt"/>
              <a:buAutoNum type="arabicPeriod"/>
            </a:pPr>
            <a:r>
              <a:rPr lang="en-GB" sz="1200" dirty="0"/>
              <a:t>Asset Management Lifecycle Planning</a:t>
            </a:r>
          </a:p>
          <a:p>
            <a:pPr>
              <a:buFont typeface="+mj-lt"/>
              <a:buAutoNum type="arabicPeriod"/>
            </a:pPr>
            <a:r>
              <a:rPr lang="en-GB" sz="1200" dirty="0"/>
              <a:t>Risk-based Prioritisation</a:t>
            </a:r>
          </a:p>
          <a:p>
            <a:pPr>
              <a:buFont typeface="+mj-lt"/>
              <a:buAutoNum type="arabicPeriod"/>
            </a:pPr>
            <a:r>
              <a:rPr lang="en-GB" sz="1200" dirty="0"/>
              <a:t>Risk &amp; Resilience</a:t>
            </a:r>
          </a:p>
          <a:p>
            <a:pPr>
              <a:buFont typeface="+mj-lt"/>
              <a:buAutoNum type="arabicPeriod"/>
            </a:pPr>
            <a:r>
              <a:rPr lang="en-GB" sz="1200" dirty="0"/>
              <a:t>Data, Systems and Information</a:t>
            </a:r>
          </a:p>
          <a:p>
            <a:pPr>
              <a:buFont typeface="+mj-lt"/>
              <a:buAutoNum type="arabicPeriod"/>
            </a:pPr>
            <a:r>
              <a:rPr lang="en-GB" sz="1200" dirty="0"/>
              <a:t>Leadership &amp; Culture</a:t>
            </a:r>
          </a:p>
          <a:p>
            <a:pPr>
              <a:buFont typeface="+mj-lt"/>
              <a:buAutoNum type="arabicPeriod"/>
            </a:pPr>
            <a:r>
              <a:rPr lang="en-GB" sz="1200" dirty="0"/>
              <a:t>Continuous Improvement</a:t>
            </a:r>
          </a:p>
          <a:p>
            <a:pPr>
              <a:buFont typeface="+mj-lt"/>
              <a:buAutoNum type="arabicPeriod"/>
            </a:pPr>
            <a:r>
              <a:rPr lang="en-GB" sz="1200" dirty="0"/>
              <a:t>Stakeholder Engagement &amp; Reporting</a:t>
            </a:r>
          </a:p>
          <a:p>
            <a:pPr>
              <a:buFont typeface="+mj-lt"/>
              <a:buAutoNum type="arabicPeriod"/>
            </a:pPr>
            <a:r>
              <a:rPr lang="en-GB" sz="1200" dirty="0"/>
              <a:t>Strategy Implementation, Review and Update</a:t>
            </a:r>
          </a:p>
          <a:p>
            <a:pPr>
              <a:buFont typeface="+mj-lt"/>
              <a:buAutoNum type="arabicPeriod"/>
            </a:pPr>
            <a:endParaRPr lang="en-GB" sz="1200" dirty="0"/>
          </a:p>
          <a:p>
            <a:pPr>
              <a:buFont typeface="+mj-lt"/>
              <a:buAutoNum type="arabicPeriod"/>
            </a:pPr>
            <a:endParaRPr lang="en-GB" sz="1200" dirty="0"/>
          </a:p>
        </p:txBody>
      </p:sp>
      <p:sp>
        <p:nvSpPr>
          <p:cNvPr id="14" name="Rectangle 13">
            <a:extLst>
              <a:ext uri="{FF2B5EF4-FFF2-40B4-BE49-F238E27FC236}">
                <a16:creationId xmlns:a16="http://schemas.microsoft.com/office/drawing/2014/main" id="{DDE03AC8-F893-124E-57FC-F3BEE88B74CC}"/>
              </a:ext>
              <a:ext uri="{C183D7F6-B498-43B3-948B-1728B52AA6E4}">
                <adec:decorative xmlns:adec="http://schemas.microsoft.com/office/drawing/2017/decorative" val="1"/>
              </a:ext>
            </a:extLst>
          </p:cNvPr>
          <p:cNvSpPr/>
          <p:nvPr/>
        </p:nvSpPr>
        <p:spPr>
          <a:xfrm>
            <a:off x="4532611" y="1108554"/>
            <a:ext cx="200416" cy="1503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6" name="Rectangle 15">
            <a:extLst>
              <a:ext uri="{FF2B5EF4-FFF2-40B4-BE49-F238E27FC236}">
                <a16:creationId xmlns:a16="http://schemas.microsoft.com/office/drawing/2014/main" id="{74502C81-D121-5B11-F7F5-91290D6B0BAC}"/>
              </a:ext>
              <a:ext uri="{C183D7F6-B498-43B3-948B-1728B52AA6E4}">
                <adec:decorative xmlns:adec="http://schemas.microsoft.com/office/drawing/2017/decorative" val="1"/>
              </a:ext>
            </a:extLst>
          </p:cNvPr>
          <p:cNvSpPr/>
          <p:nvPr/>
        </p:nvSpPr>
        <p:spPr>
          <a:xfrm>
            <a:off x="4532611" y="1307838"/>
            <a:ext cx="200416" cy="1503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8" name="Rectangle 17">
            <a:extLst>
              <a:ext uri="{FF2B5EF4-FFF2-40B4-BE49-F238E27FC236}">
                <a16:creationId xmlns:a16="http://schemas.microsoft.com/office/drawing/2014/main" id="{35C2A92C-2FA8-37AA-ABF9-E82811EE84B7}"/>
              </a:ext>
              <a:ext uri="{C183D7F6-B498-43B3-948B-1728B52AA6E4}">
                <adec:decorative xmlns:adec="http://schemas.microsoft.com/office/drawing/2017/decorative" val="1"/>
              </a:ext>
            </a:extLst>
          </p:cNvPr>
          <p:cNvSpPr/>
          <p:nvPr/>
        </p:nvSpPr>
        <p:spPr>
          <a:xfrm>
            <a:off x="4532611" y="1507122"/>
            <a:ext cx="200416" cy="1503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0" name="Rectangle 19">
            <a:extLst>
              <a:ext uri="{FF2B5EF4-FFF2-40B4-BE49-F238E27FC236}">
                <a16:creationId xmlns:a16="http://schemas.microsoft.com/office/drawing/2014/main" id="{50560BDC-76FF-91FB-249B-B7CFAFC3B355}"/>
              </a:ext>
              <a:ext uri="{C183D7F6-B498-43B3-948B-1728B52AA6E4}">
                <adec:decorative xmlns:adec="http://schemas.microsoft.com/office/drawing/2017/decorative" val="1"/>
              </a:ext>
            </a:extLst>
          </p:cNvPr>
          <p:cNvSpPr/>
          <p:nvPr/>
        </p:nvSpPr>
        <p:spPr>
          <a:xfrm>
            <a:off x="4532611" y="1706406"/>
            <a:ext cx="200416" cy="1503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2" name="Rectangle 21">
            <a:extLst>
              <a:ext uri="{FF2B5EF4-FFF2-40B4-BE49-F238E27FC236}">
                <a16:creationId xmlns:a16="http://schemas.microsoft.com/office/drawing/2014/main" id="{E5034038-6359-572D-E0F0-9E205A2148B3}"/>
              </a:ext>
              <a:ext uri="{C183D7F6-B498-43B3-948B-1728B52AA6E4}">
                <adec:decorative xmlns:adec="http://schemas.microsoft.com/office/drawing/2017/decorative" val="1"/>
              </a:ext>
            </a:extLst>
          </p:cNvPr>
          <p:cNvSpPr/>
          <p:nvPr/>
        </p:nvSpPr>
        <p:spPr>
          <a:xfrm>
            <a:off x="4532611" y="1905690"/>
            <a:ext cx="200416" cy="150312"/>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4" name="Rectangle 23">
            <a:extLst>
              <a:ext uri="{FF2B5EF4-FFF2-40B4-BE49-F238E27FC236}">
                <a16:creationId xmlns:a16="http://schemas.microsoft.com/office/drawing/2014/main" id="{ABAB59A3-507E-6BCF-48D6-B68A246B078F}"/>
              </a:ext>
              <a:ext uri="{C183D7F6-B498-43B3-948B-1728B52AA6E4}">
                <adec:decorative xmlns:adec="http://schemas.microsoft.com/office/drawing/2017/decorative" val="1"/>
              </a:ext>
            </a:extLst>
          </p:cNvPr>
          <p:cNvSpPr/>
          <p:nvPr/>
        </p:nvSpPr>
        <p:spPr>
          <a:xfrm>
            <a:off x="4532611" y="2104974"/>
            <a:ext cx="200416" cy="150312"/>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6" name="Rectangle 25">
            <a:extLst>
              <a:ext uri="{FF2B5EF4-FFF2-40B4-BE49-F238E27FC236}">
                <a16:creationId xmlns:a16="http://schemas.microsoft.com/office/drawing/2014/main" id="{DA1281A4-B2F1-49C2-B74B-E6ACA57C2245}"/>
              </a:ext>
              <a:ext uri="{C183D7F6-B498-43B3-948B-1728B52AA6E4}">
                <adec:decorative xmlns:adec="http://schemas.microsoft.com/office/drawing/2017/decorative" val="1"/>
              </a:ext>
            </a:extLst>
          </p:cNvPr>
          <p:cNvSpPr/>
          <p:nvPr/>
        </p:nvSpPr>
        <p:spPr>
          <a:xfrm>
            <a:off x="4532611" y="2304258"/>
            <a:ext cx="200416" cy="150312"/>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8" name="Rectangle 27">
            <a:extLst>
              <a:ext uri="{FF2B5EF4-FFF2-40B4-BE49-F238E27FC236}">
                <a16:creationId xmlns:a16="http://schemas.microsoft.com/office/drawing/2014/main" id="{DD334083-DECA-9A9B-7879-69CB52CA2C55}"/>
              </a:ext>
              <a:ext uri="{C183D7F6-B498-43B3-948B-1728B52AA6E4}">
                <adec:decorative xmlns:adec="http://schemas.microsoft.com/office/drawing/2017/decorative" val="1"/>
              </a:ext>
            </a:extLst>
          </p:cNvPr>
          <p:cNvSpPr/>
          <p:nvPr/>
        </p:nvSpPr>
        <p:spPr>
          <a:xfrm>
            <a:off x="4532611" y="2507471"/>
            <a:ext cx="200416" cy="15031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0" name="Rectangle 29">
            <a:extLst>
              <a:ext uri="{FF2B5EF4-FFF2-40B4-BE49-F238E27FC236}">
                <a16:creationId xmlns:a16="http://schemas.microsoft.com/office/drawing/2014/main" id="{1395E290-2AE8-CB29-A808-1CFC291143FF}"/>
              </a:ext>
              <a:ext uri="{C183D7F6-B498-43B3-948B-1728B52AA6E4}">
                <adec:decorative xmlns:adec="http://schemas.microsoft.com/office/drawing/2017/decorative" val="1"/>
              </a:ext>
            </a:extLst>
          </p:cNvPr>
          <p:cNvSpPr/>
          <p:nvPr/>
        </p:nvSpPr>
        <p:spPr>
          <a:xfrm>
            <a:off x="4532611" y="2710684"/>
            <a:ext cx="200416" cy="15031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2" name="Rectangle 31">
            <a:extLst>
              <a:ext uri="{FF2B5EF4-FFF2-40B4-BE49-F238E27FC236}">
                <a16:creationId xmlns:a16="http://schemas.microsoft.com/office/drawing/2014/main" id="{E1ECF560-A1C6-3D27-BF7D-DFB7E7953B56}"/>
              </a:ext>
              <a:ext uri="{C183D7F6-B498-43B3-948B-1728B52AA6E4}">
                <adec:decorative xmlns:adec="http://schemas.microsoft.com/office/drawing/2017/decorative" val="1"/>
              </a:ext>
            </a:extLst>
          </p:cNvPr>
          <p:cNvSpPr/>
          <p:nvPr/>
        </p:nvSpPr>
        <p:spPr>
          <a:xfrm>
            <a:off x="4532611" y="2913897"/>
            <a:ext cx="200416" cy="15031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4" name="Rectangle 33">
            <a:extLst>
              <a:ext uri="{FF2B5EF4-FFF2-40B4-BE49-F238E27FC236}">
                <a16:creationId xmlns:a16="http://schemas.microsoft.com/office/drawing/2014/main" id="{AB61C286-F6F8-BC7E-DA6C-D966514D5B5C}"/>
              </a:ext>
              <a:ext uri="{C183D7F6-B498-43B3-948B-1728B52AA6E4}">
                <adec:decorative xmlns:adec="http://schemas.microsoft.com/office/drawing/2017/decorative" val="1"/>
              </a:ext>
            </a:extLst>
          </p:cNvPr>
          <p:cNvSpPr/>
          <p:nvPr/>
        </p:nvSpPr>
        <p:spPr>
          <a:xfrm>
            <a:off x="4532611" y="3117110"/>
            <a:ext cx="200416" cy="150312"/>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6" name="Rectangle 35">
            <a:extLst>
              <a:ext uri="{FF2B5EF4-FFF2-40B4-BE49-F238E27FC236}">
                <a16:creationId xmlns:a16="http://schemas.microsoft.com/office/drawing/2014/main" id="{4FF5AB61-ECC3-B57D-8AEC-75D67C5D200C}"/>
              </a:ext>
              <a:ext uri="{C183D7F6-B498-43B3-948B-1728B52AA6E4}">
                <adec:decorative xmlns:adec="http://schemas.microsoft.com/office/drawing/2017/decorative" val="1"/>
              </a:ext>
            </a:extLst>
          </p:cNvPr>
          <p:cNvSpPr/>
          <p:nvPr/>
        </p:nvSpPr>
        <p:spPr>
          <a:xfrm>
            <a:off x="4532611" y="3315655"/>
            <a:ext cx="200416" cy="15031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38" name="Rectangle 37">
            <a:extLst>
              <a:ext uri="{FF2B5EF4-FFF2-40B4-BE49-F238E27FC236}">
                <a16:creationId xmlns:a16="http://schemas.microsoft.com/office/drawing/2014/main" id="{0097DE1C-0861-75BB-22BD-928AD188D8A4}"/>
              </a:ext>
              <a:ext uri="{C183D7F6-B498-43B3-948B-1728B52AA6E4}">
                <adec:decorative xmlns:adec="http://schemas.microsoft.com/office/drawing/2017/decorative" val="1"/>
              </a:ext>
            </a:extLst>
          </p:cNvPr>
          <p:cNvSpPr/>
          <p:nvPr/>
        </p:nvSpPr>
        <p:spPr>
          <a:xfrm>
            <a:off x="4532611" y="3514200"/>
            <a:ext cx="200416" cy="15031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0" name="Rectangle 39">
            <a:extLst>
              <a:ext uri="{FF2B5EF4-FFF2-40B4-BE49-F238E27FC236}">
                <a16:creationId xmlns:a16="http://schemas.microsoft.com/office/drawing/2014/main" id="{2AAF8E57-EE3D-875B-C88D-DD204FD21B45}"/>
              </a:ext>
              <a:ext uri="{C183D7F6-B498-43B3-948B-1728B52AA6E4}">
                <adec:decorative xmlns:adec="http://schemas.microsoft.com/office/drawing/2017/decorative" val="1"/>
              </a:ext>
            </a:extLst>
          </p:cNvPr>
          <p:cNvSpPr/>
          <p:nvPr/>
        </p:nvSpPr>
        <p:spPr>
          <a:xfrm>
            <a:off x="4532611" y="3711772"/>
            <a:ext cx="200416" cy="15031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2" name="Rectangle 41">
            <a:extLst>
              <a:ext uri="{FF2B5EF4-FFF2-40B4-BE49-F238E27FC236}">
                <a16:creationId xmlns:a16="http://schemas.microsoft.com/office/drawing/2014/main" id="{8400920D-CAAC-2C01-5DDF-69518A4C43F9}"/>
              </a:ext>
              <a:ext uri="{C183D7F6-B498-43B3-948B-1728B52AA6E4}">
                <adec:decorative xmlns:adec="http://schemas.microsoft.com/office/drawing/2017/decorative" val="1"/>
              </a:ext>
            </a:extLst>
          </p:cNvPr>
          <p:cNvSpPr/>
          <p:nvPr/>
        </p:nvSpPr>
        <p:spPr>
          <a:xfrm>
            <a:off x="4532611" y="3909344"/>
            <a:ext cx="200416" cy="15031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6" name="Rectangle 45">
            <a:extLst>
              <a:ext uri="{FF2B5EF4-FFF2-40B4-BE49-F238E27FC236}">
                <a16:creationId xmlns:a16="http://schemas.microsoft.com/office/drawing/2014/main" id="{BFA11BF4-23F9-B027-E9B7-7841240258E8}"/>
              </a:ext>
              <a:ext uri="{C183D7F6-B498-43B3-948B-1728B52AA6E4}">
                <adec:decorative xmlns:adec="http://schemas.microsoft.com/office/drawing/2017/decorative" val="1"/>
              </a:ext>
            </a:extLst>
          </p:cNvPr>
          <p:cNvSpPr/>
          <p:nvPr/>
        </p:nvSpPr>
        <p:spPr>
          <a:xfrm>
            <a:off x="4532611" y="4122642"/>
            <a:ext cx="200416" cy="150312"/>
          </a:xfrm>
          <a:prstGeom prst="rect">
            <a:avLst/>
          </a:prstGeom>
          <a:solidFill>
            <a:srgbClr val="1E6F3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8" name="Rectangle 47">
            <a:extLst>
              <a:ext uri="{FF2B5EF4-FFF2-40B4-BE49-F238E27FC236}">
                <a16:creationId xmlns:a16="http://schemas.microsoft.com/office/drawing/2014/main" id="{78F54B46-797D-061C-45BB-E560E4F7D0F1}"/>
              </a:ext>
              <a:ext uri="{C183D7F6-B498-43B3-948B-1728B52AA6E4}">
                <adec:decorative xmlns:adec="http://schemas.microsoft.com/office/drawing/2017/decorative" val="1"/>
              </a:ext>
            </a:extLst>
          </p:cNvPr>
          <p:cNvSpPr/>
          <p:nvPr/>
        </p:nvSpPr>
        <p:spPr>
          <a:xfrm>
            <a:off x="4532611" y="4524682"/>
            <a:ext cx="200416" cy="150312"/>
          </a:xfrm>
          <a:prstGeom prst="rect">
            <a:avLst/>
          </a:prstGeom>
          <a:solidFill>
            <a:srgbClr val="1E6F3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0" name="Rectangle 49">
            <a:extLst>
              <a:ext uri="{FF2B5EF4-FFF2-40B4-BE49-F238E27FC236}">
                <a16:creationId xmlns:a16="http://schemas.microsoft.com/office/drawing/2014/main" id="{8DF6A7AF-BA8A-83E2-AFB2-0D8DE520C17A}"/>
              </a:ext>
              <a:ext uri="{C183D7F6-B498-43B3-948B-1728B52AA6E4}">
                <adec:decorative xmlns:adec="http://schemas.microsoft.com/office/drawing/2017/decorative" val="1"/>
              </a:ext>
            </a:extLst>
          </p:cNvPr>
          <p:cNvSpPr/>
          <p:nvPr/>
        </p:nvSpPr>
        <p:spPr>
          <a:xfrm>
            <a:off x="4532611" y="4330234"/>
            <a:ext cx="200416" cy="15031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1188517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9B845-BE54-D396-E2B4-BE52264ED9E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07A5473E-38C3-2E02-3A82-14B8CC91BF8D}"/>
              </a:ext>
            </a:extLst>
          </p:cNvPr>
          <p:cNvSpPr>
            <a:spLocks noGrp="1"/>
          </p:cNvSpPr>
          <p:nvPr>
            <p:ph type="title"/>
          </p:nvPr>
        </p:nvSpPr>
        <p:spPr/>
        <p:txBody>
          <a:bodyPr/>
          <a:lstStyle/>
          <a:p>
            <a:r>
              <a:rPr lang="en-GB"/>
              <a:t>1. Context Overview</a:t>
            </a:r>
          </a:p>
        </p:txBody>
      </p:sp>
      <p:sp>
        <p:nvSpPr>
          <p:cNvPr id="3" name="Content Placeholder 2">
            <a:extLst>
              <a:ext uri="{FF2B5EF4-FFF2-40B4-BE49-F238E27FC236}">
                <a16:creationId xmlns:a16="http://schemas.microsoft.com/office/drawing/2014/main" id="{7D72EFFD-D48D-24F4-C839-FA54E4A73B16}"/>
              </a:ext>
            </a:extLst>
          </p:cNvPr>
          <p:cNvSpPr>
            <a:spLocks noGrp="1"/>
          </p:cNvSpPr>
          <p:nvPr>
            <p:ph idx="1"/>
          </p:nvPr>
        </p:nvSpPr>
        <p:spPr>
          <a:xfrm>
            <a:off x="457200" y="1059582"/>
            <a:ext cx="8031804" cy="3394040"/>
          </a:xfrm>
        </p:spPr>
        <p:txBody>
          <a:bodyPr>
            <a:normAutofit/>
          </a:bodyPr>
          <a:lstStyle/>
          <a:p>
            <a:pPr marL="0" indent="0">
              <a:lnSpc>
                <a:spcPct val="90000"/>
              </a:lnSpc>
              <a:buNone/>
            </a:pPr>
            <a:r>
              <a:rPr lang="en-GB" sz="1200" dirty="0"/>
              <a:t>Birmingham has a very large and varied highway asset base, including approximately 2,600 km of roads, 5,000 km of footways, 800 structures and 95,000 lighting columns amongst other asset types, making structured asset management essential.</a:t>
            </a:r>
          </a:p>
          <a:p>
            <a:pPr marL="0" indent="0">
              <a:lnSpc>
                <a:spcPct val="90000"/>
              </a:lnSpc>
              <a:buNone/>
            </a:pPr>
            <a:endParaRPr lang="en-GB" sz="1200" dirty="0"/>
          </a:p>
          <a:p>
            <a:pPr marL="0" indent="0">
              <a:lnSpc>
                <a:spcPct val="90000"/>
              </a:lnSpc>
              <a:buNone/>
            </a:pPr>
            <a:r>
              <a:rPr lang="en-GB" sz="1200" dirty="0"/>
              <a:t>Birmingham’s transport strategy aims to reduce environmental impact, improve safety, connect communities and support mode shift, so asset management must support not only maintenance, but broader place, mobility, commercial and sustainability outcomes. </a:t>
            </a:r>
          </a:p>
          <a:p>
            <a:pPr marL="0" indent="0">
              <a:lnSpc>
                <a:spcPct val="90000"/>
              </a:lnSpc>
              <a:buNone/>
            </a:pPr>
            <a:endParaRPr lang="en-GB" sz="1200" dirty="0"/>
          </a:p>
          <a:p>
            <a:pPr marL="0" indent="0">
              <a:lnSpc>
                <a:spcPct val="90000"/>
              </a:lnSpc>
              <a:buNone/>
            </a:pPr>
            <a:r>
              <a:rPr lang="en-GB" sz="1200" dirty="0"/>
              <a:t>Birmingham faces a combination of challenges—ageing assets, funding constraints, climate change risks, and rising customer expectations—all placing increasing strain on available resources, but also creating a clear opportunity to innovate and deliver more resilient, sustainable outcomes.</a:t>
            </a:r>
          </a:p>
          <a:p>
            <a:pPr marL="0" indent="0">
              <a:lnSpc>
                <a:spcPct val="90000"/>
              </a:lnSpc>
              <a:buNone/>
            </a:pPr>
            <a:endParaRPr lang="en-GB" sz="1200" dirty="0"/>
          </a:p>
          <a:p>
            <a:pPr marL="0" indent="0">
              <a:lnSpc>
                <a:spcPct val="90000"/>
              </a:lnSpc>
              <a:buNone/>
            </a:pPr>
            <a:endParaRPr lang="en-GB" sz="1200" dirty="0"/>
          </a:p>
          <a:p>
            <a:pPr marL="0" indent="0">
              <a:lnSpc>
                <a:spcPct val="90000"/>
              </a:lnSpc>
              <a:buNone/>
            </a:pPr>
            <a:endParaRPr lang="en-GB" sz="1200" dirty="0"/>
          </a:p>
        </p:txBody>
      </p:sp>
      <p:sp>
        <p:nvSpPr>
          <p:cNvPr id="2" name="Rectangle 1">
            <a:extLst>
              <a:ext uri="{FF2B5EF4-FFF2-40B4-BE49-F238E27FC236}">
                <a16:creationId xmlns:a16="http://schemas.microsoft.com/office/drawing/2014/main" id="{A09882A3-4487-E9E2-80CF-1431F3A48460}"/>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8432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25083118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EB8D7-3FC5-CD75-0026-1ED3C77092B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6E4DE00-FB3A-50CF-4916-CFEAEDB45CF2}"/>
              </a:ext>
            </a:extLst>
          </p:cNvPr>
          <p:cNvSpPr>
            <a:spLocks noGrp="1"/>
          </p:cNvSpPr>
          <p:nvPr>
            <p:ph type="title"/>
          </p:nvPr>
        </p:nvSpPr>
        <p:spPr/>
        <p:txBody>
          <a:bodyPr/>
          <a:lstStyle/>
          <a:p>
            <a:r>
              <a:rPr lang="en-GB"/>
              <a:t>2. Legislative Landscape</a:t>
            </a:r>
          </a:p>
        </p:txBody>
      </p:sp>
      <p:sp>
        <p:nvSpPr>
          <p:cNvPr id="3" name="Content Placeholder 2">
            <a:extLst>
              <a:ext uri="{FF2B5EF4-FFF2-40B4-BE49-F238E27FC236}">
                <a16:creationId xmlns:a16="http://schemas.microsoft.com/office/drawing/2014/main" id="{865B3970-7B0F-DB9D-6B84-17A005B3F5B2}"/>
              </a:ext>
            </a:extLst>
          </p:cNvPr>
          <p:cNvSpPr>
            <a:spLocks noGrp="1"/>
          </p:cNvSpPr>
          <p:nvPr>
            <p:ph idx="1"/>
          </p:nvPr>
        </p:nvSpPr>
        <p:spPr/>
        <p:txBody>
          <a:bodyPr>
            <a:normAutofit/>
          </a:bodyPr>
          <a:lstStyle/>
          <a:p>
            <a:pPr marL="0" indent="0">
              <a:buNone/>
            </a:pPr>
            <a:r>
              <a:rPr lang="en-GB" sz="1200" dirty="0"/>
              <a:t>BCC Highways asset management and operational activities are governed by a range of legislation, with selected key examples outlined below.</a:t>
            </a:r>
          </a:p>
          <a:p>
            <a:pPr marL="0" indent="0">
              <a:buNone/>
            </a:pPr>
            <a:endParaRPr lang="en-GB" sz="1200" dirty="0"/>
          </a:p>
          <a:p>
            <a:r>
              <a:rPr lang="en-GB" sz="1200" dirty="0"/>
              <a:t>Highways Act (1980)</a:t>
            </a:r>
          </a:p>
          <a:p>
            <a:r>
              <a:rPr lang="en-GB" sz="1200" dirty="0"/>
              <a:t>Traffic Management Act (2004)</a:t>
            </a:r>
          </a:p>
          <a:p>
            <a:r>
              <a:rPr lang="en-GB" sz="1200" dirty="0"/>
              <a:t>New Roads and Street Works Act (1991)</a:t>
            </a:r>
          </a:p>
          <a:p>
            <a:r>
              <a:rPr lang="en-GB" sz="1200" dirty="0"/>
              <a:t>Road Traffic Regulation Act (1984)</a:t>
            </a:r>
          </a:p>
          <a:p>
            <a:r>
              <a:rPr lang="en-GB" sz="1200" dirty="0"/>
              <a:t>Infrastructure Act (2015)</a:t>
            </a:r>
          </a:p>
          <a:p>
            <a:r>
              <a:rPr lang="en-GB" sz="1200" dirty="0"/>
              <a:t>Town and Country Planning Act (1990)</a:t>
            </a:r>
          </a:p>
          <a:p>
            <a:r>
              <a:rPr lang="en-GB" sz="1200" dirty="0"/>
              <a:t>Environmental Protection Act (1990)</a:t>
            </a:r>
          </a:p>
          <a:p>
            <a:r>
              <a:rPr lang="en-GB" sz="1200" dirty="0"/>
              <a:t>Climate Change Act (2008)</a:t>
            </a:r>
          </a:p>
          <a:p>
            <a:r>
              <a:rPr lang="en-GB" sz="1200" dirty="0"/>
              <a:t>Flood and Water Management Act (2010)</a:t>
            </a:r>
          </a:p>
          <a:p>
            <a:r>
              <a:rPr lang="en-GB" sz="1200" dirty="0"/>
              <a:t>Road Tunnel Safety Regulations (2007)</a:t>
            </a:r>
          </a:p>
          <a:p>
            <a:endParaRPr lang="en-GB" sz="1200" dirty="0"/>
          </a:p>
          <a:p>
            <a:endParaRPr lang="en-GB" sz="1200" dirty="0"/>
          </a:p>
          <a:p>
            <a:endParaRPr lang="en-GB" sz="1200" dirty="0"/>
          </a:p>
          <a:p>
            <a:endParaRPr lang="en-GB" sz="1200" dirty="0"/>
          </a:p>
          <a:p>
            <a:pPr marL="0" indent="0">
              <a:buNone/>
            </a:pPr>
            <a:endParaRPr lang="en-GB" sz="1200" dirty="0"/>
          </a:p>
        </p:txBody>
      </p:sp>
      <p:sp>
        <p:nvSpPr>
          <p:cNvPr id="2" name="Rectangle 1">
            <a:extLst>
              <a:ext uri="{FF2B5EF4-FFF2-40B4-BE49-F238E27FC236}">
                <a16:creationId xmlns:a16="http://schemas.microsoft.com/office/drawing/2014/main" id="{EFFFA288-119A-3A87-8D5F-1706520CDB5B}"/>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8432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21383695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55C18-6D6C-064F-832A-89325B8A319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DB005B7-3692-07EF-DA61-0E1AB5232CB4}"/>
              </a:ext>
            </a:extLst>
          </p:cNvPr>
          <p:cNvSpPr>
            <a:spLocks noGrp="1"/>
          </p:cNvSpPr>
          <p:nvPr>
            <p:ph type="title"/>
          </p:nvPr>
        </p:nvSpPr>
        <p:spPr/>
        <p:txBody>
          <a:bodyPr/>
          <a:lstStyle/>
          <a:p>
            <a:r>
              <a:rPr lang="en-GB"/>
              <a:t>2. Legislative Landscape (cont.)</a:t>
            </a:r>
          </a:p>
        </p:txBody>
      </p:sp>
      <p:sp>
        <p:nvSpPr>
          <p:cNvPr id="3" name="Content Placeholder 2">
            <a:extLst>
              <a:ext uri="{FF2B5EF4-FFF2-40B4-BE49-F238E27FC236}">
                <a16:creationId xmlns:a16="http://schemas.microsoft.com/office/drawing/2014/main" id="{EF2B96B2-0CBA-0076-3711-37DC109B6A29}"/>
              </a:ext>
            </a:extLst>
          </p:cNvPr>
          <p:cNvSpPr>
            <a:spLocks noGrp="1"/>
          </p:cNvSpPr>
          <p:nvPr>
            <p:ph idx="1"/>
          </p:nvPr>
        </p:nvSpPr>
        <p:spPr/>
        <p:txBody>
          <a:bodyPr>
            <a:normAutofit/>
          </a:bodyPr>
          <a:lstStyle/>
          <a:p>
            <a:pPr marL="0" indent="0">
              <a:buNone/>
            </a:pPr>
            <a:r>
              <a:rPr lang="en-GB" sz="1200"/>
              <a:t>In addition, there are codes and guidance which, whilst not formally legislation, are essentially mandatory in practice.</a:t>
            </a:r>
          </a:p>
          <a:p>
            <a:r>
              <a:rPr lang="en-GB" sz="1200"/>
              <a:t>Well-Managed Highway Infrastructure (UKRLG Code of Practice)</a:t>
            </a:r>
          </a:p>
          <a:p>
            <a:r>
              <a:rPr lang="en-GB" sz="1200"/>
              <a:t>Highway Infrastructure Asset Management Guidance (HMEP)</a:t>
            </a:r>
          </a:p>
          <a:p>
            <a:r>
              <a:rPr lang="en-GB" sz="1200"/>
              <a:t>Design Manual for Roads and Bridges (DMRB)</a:t>
            </a:r>
          </a:p>
          <a:p>
            <a:endParaRPr lang="en-GB" sz="1200"/>
          </a:p>
          <a:p>
            <a:endParaRPr lang="en-GB" sz="1200"/>
          </a:p>
          <a:p>
            <a:pPr marL="0" indent="0">
              <a:buNone/>
            </a:pPr>
            <a:endParaRPr lang="en-GB" sz="1200"/>
          </a:p>
        </p:txBody>
      </p:sp>
      <p:sp>
        <p:nvSpPr>
          <p:cNvPr id="2" name="Rectangle 1">
            <a:extLst>
              <a:ext uri="{FF2B5EF4-FFF2-40B4-BE49-F238E27FC236}">
                <a16:creationId xmlns:a16="http://schemas.microsoft.com/office/drawing/2014/main" id="{4CE69E1A-3056-BD78-ADE3-5A6EBE922E37}"/>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8432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9103278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8807C-1C5A-4A87-D23F-AADD397FAD34}"/>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03B938DC-4A44-B6CB-BAF9-959BCFFCC1E7}"/>
              </a:ext>
            </a:extLst>
          </p:cNvPr>
          <p:cNvSpPr>
            <a:spLocks noGrp="1"/>
          </p:cNvSpPr>
          <p:nvPr>
            <p:ph type="title"/>
          </p:nvPr>
        </p:nvSpPr>
        <p:spPr/>
        <p:txBody>
          <a:bodyPr/>
          <a:lstStyle/>
          <a:p>
            <a:r>
              <a:rPr lang="en-GB"/>
              <a:t>3. Strategic Landscape</a:t>
            </a:r>
          </a:p>
        </p:txBody>
      </p:sp>
      <p:sp>
        <p:nvSpPr>
          <p:cNvPr id="3" name="Content Placeholder 2">
            <a:extLst>
              <a:ext uri="{FF2B5EF4-FFF2-40B4-BE49-F238E27FC236}">
                <a16:creationId xmlns:a16="http://schemas.microsoft.com/office/drawing/2014/main" id="{158D0E2C-1478-1C50-B830-3134CF02CF46}"/>
              </a:ext>
            </a:extLst>
          </p:cNvPr>
          <p:cNvSpPr>
            <a:spLocks noGrp="1"/>
          </p:cNvSpPr>
          <p:nvPr>
            <p:ph idx="1"/>
          </p:nvPr>
        </p:nvSpPr>
        <p:spPr>
          <a:xfrm>
            <a:off x="457200" y="1059582"/>
            <a:ext cx="8229600" cy="2065662"/>
          </a:xfrm>
        </p:spPr>
        <p:txBody>
          <a:bodyPr>
            <a:normAutofit/>
          </a:bodyPr>
          <a:lstStyle/>
          <a:p>
            <a:pPr marL="0" indent="0">
              <a:buNone/>
            </a:pPr>
            <a:r>
              <a:rPr lang="en-GB" sz="1200" dirty="0"/>
              <a:t>The following key strategy documents provide key drivers for the management of Birmingham highway assets.</a:t>
            </a:r>
          </a:p>
          <a:p>
            <a:endParaRPr lang="en-GB" sz="1200" dirty="0"/>
          </a:p>
          <a:p>
            <a:r>
              <a:rPr lang="en-GB" sz="1200" dirty="0"/>
              <a:t>Birmingham’s Corporate Plan for 2025-2028 </a:t>
            </a:r>
          </a:p>
          <a:p>
            <a:r>
              <a:rPr lang="en-GB" sz="1200" dirty="0"/>
              <a:t>West Midlands Growth Plan </a:t>
            </a:r>
          </a:p>
          <a:p>
            <a:r>
              <a:rPr lang="en-GB" sz="1200" dirty="0"/>
              <a:t>West Midlands Local Transport Plan</a:t>
            </a:r>
          </a:p>
          <a:p>
            <a:r>
              <a:rPr lang="en-GB" sz="1200" dirty="0"/>
              <a:t>Birmingham Development Plan 2031</a:t>
            </a:r>
          </a:p>
          <a:p>
            <a:r>
              <a:rPr lang="en-GB" sz="1200" dirty="0"/>
              <a:t>Birmingham Transport Plan 2031</a:t>
            </a:r>
          </a:p>
          <a:p>
            <a:endParaRPr lang="en-GB" sz="1200" dirty="0"/>
          </a:p>
          <a:p>
            <a:pPr marL="0" indent="0">
              <a:buNone/>
            </a:pPr>
            <a:endParaRPr lang="en-GB" sz="1200" dirty="0"/>
          </a:p>
        </p:txBody>
      </p:sp>
      <p:sp>
        <p:nvSpPr>
          <p:cNvPr id="2" name="Rectangle 1">
            <a:extLst>
              <a:ext uri="{FF2B5EF4-FFF2-40B4-BE49-F238E27FC236}">
                <a16:creationId xmlns:a16="http://schemas.microsoft.com/office/drawing/2014/main" id="{BD8C5B49-65F7-6468-369E-DF2E8330A701}"/>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8432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11419954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06308-BAD4-CFA8-5757-57952D535174}"/>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8E3BF68-87B1-83B1-9F34-D97230D9E65F}"/>
              </a:ext>
            </a:extLst>
          </p:cNvPr>
          <p:cNvSpPr>
            <a:spLocks noGrp="1"/>
          </p:cNvSpPr>
          <p:nvPr>
            <p:ph type="title"/>
          </p:nvPr>
        </p:nvSpPr>
        <p:spPr/>
        <p:txBody>
          <a:bodyPr/>
          <a:lstStyle/>
          <a:p>
            <a:r>
              <a:rPr lang="en-GB"/>
              <a:t>3. Strategic Landscape (cont.)</a:t>
            </a:r>
          </a:p>
        </p:txBody>
      </p:sp>
      <p:sp>
        <p:nvSpPr>
          <p:cNvPr id="3" name="Content Placeholder 2">
            <a:extLst>
              <a:ext uri="{FF2B5EF4-FFF2-40B4-BE49-F238E27FC236}">
                <a16:creationId xmlns:a16="http://schemas.microsoft.com/office/drawing/2014/main" id="{D40D2F9F-79FE-AFDB-351A-441A39B52BBD}"/>
              </a:ext>
            </a:extLst>
          </p:cNvPr>
          <p:cNvSpPr>
            <a:spLocks noGrp="1"/>
          </p:cNvSpPr>
          <p:nvPr>
            <p:ph idx="1"/>
          </p:nvPr>
        </p:nvSpPr>
        <p:spPr>
          <a:xfrm>
            <a:off x="457200" y="1059582"/>
            <a:ext cx="8229600" cy="2582778"/>
          </a:xfrm>
        </p:spPr>
        <p:txBody>
          <a:bodyPr>
            <a:normAutofit/>
          </a:bodyPr>
          <a:lstStyle/>
          <a:p>
            <a:pPr marL="0" indent="0">
              <a:buNone/>
            </a:pPr>
            <a:r>
              <a:rPr lang="en-GB" sz="1200"/>
              <a:t>There are a number of converging themes across these strategies and plans:</a:t>
            </a:r>
          </a:p>
          <a:p>
            <a:pPr marL="0" indent="0">
              <a:buNone/>
            </a:pPr>
            <a:endParaRPr lang="en-GB" sz="1200"/>
          </a:p>
          <a:p>
            <a:r>
              <a:rPr lang="en-GB" sz="1200" b="1"/>
              <a:t>Growth and connectivity</a:t>
            </a:r>
            <a:r>
              <a:rPr lang="en-GB" sz="1200"/>
              <a:t>: Highways must enable economic development and labour mobility with a strong emphasis on strategic corridors and access to development sites.</a:t>
            </a:r>
          </a:p>
          <a:p>
            <a:r>
              <a:rPr lang="en-GB" sz="1200" b="1"/>
              <a:t>Shift away from car-dominated networks</a:t>
            </a:r>
            <a:r>
              <a:rPr lang="en-GB" sz="1200"/>
              <a:t>: Increasing emphasis on public transport and active travel</a:t>
            </a:r>
          </a:p>
          <a:p>
            <a:r>
              <a:rPr lang="en-GB" sz="1200" b="1"/>
              <a:t>Integration of transport and place</a:t>
            </a:r>
            <a:r>
              <a:rPr lang="en-GB" sz="1200"/>
              <a:t>: Streets are seen as places for people and enablers of community outcomes</a:t>
            </a:r>
          </a:p>
          <a:p>
            <a:r>
              <a:rPr lang="en-GB" sz="1200" b="1"/>
              <a:t>Decarbonisation and sustainability</a:t>
            </a:r>
            <a:r>
              <a:rPr lang="en-GB" sz="1200"/>
              <a:t>: All documents highlight climate change, air quality and low-carbon transport</a:t>
            </a:r>
          </a:p>
          <a:p>
            <a:r>
              <a:rPr lang="en-GB" sz="1200" b="1"/>
              <a:t>Outcome-focused approach: </a:t>
            </a:r>
            <a:r>
              <a:rPr lang="en-GB" sz="1200"/>
              <a:t>Shift from the delivery of engineering outputs to wider customer and societal outcomes </a:t>
            </a:r>
            <a:r>
              <a:rPr lang="en-GB" sz="1200" err="1"/>
              <a:t>i.e</a:t>
            </a:r>
            <a:r>
              <a:rPr lang="en-GB" sz="1200"/>
              <a:t> safety, accessibility, reliability and economic growth</a:t>
            </a:r>
          </a:p>
          <a:p>
            <a:r>
              <a:rPr lang="en-GB" sz="1200" b="1"/>
              <a:t>Value for money and affordability: </a:t>
            </a:r>
            <a:r>
              <a:rPr lang="en-GB" sz="1200"/>
              <a:t>Recognition of the strain on the public purse and the need for the efficient allocation of resource and focus on return on investment (ROI)</a:t>
            </a:r>
            <a:endParaRPr lang="en-GB" sz="1200" b="1"/>
          </a:p>
          <a:p>
            <a:endParaRPr lang="en-GB" sz="1200"/>
          </a:p>
          <a:p>
            <a:pPr marL="0" indent="0">
              <a:buNone/>
            </a:pPr>
            <a:endParaRPr lang="en-GB" sz="1200"/>
          </a:p>
        </p:txBody>
      </p:sp>
      <p:sp>
        <p:nvSpPr>
          <p:cNvPr id="2" name="Rectangle 1">
            <a:extLst>
              <a:ext uri="{FF2B5EF4-FFF2-40B4-BE49-F238E27FC236}">
                <a16:creationId xmlns:a16="http://schemas.microsoft.com/office/drawing/2014/main" id="{38A0AFF0-7014-6A00-4021-13808CA49755}"/>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8432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32059816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BC47F-B77A-A1AA-7EE9-6F432854014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59276D2-E987-B5C0-3212-343F923DBBB1}"/>
              </a:ext>
            </a:extLst>
          </p:cNvPr>
          <p:cNvSpPr>
            <a:spLocks noGrp="1"/>
          </p:cNvSpPr>
          <p:nvPr>
            <p:ph type="title"/>
          </p:nvPr>
        </p:nvSpPr>
        <p:spPr/>
        <p:txBody>
          <a:bodyPr/>
          <a:lstStyle/>
          <a:p>
            <a:r>
              <a:rPr lang="en-GB"/>
              <a:t>4. Strategic Drivers</a:t>
            </a:r>
          </a:p>
        </p:txBody>
      </p:sp>
      <p:sp>
        <p:nvSpPr>
          <p:cNvPr id="3" name="Content Placeholder 2">
            <a:extLst>
              <a:ext uri="{FF2B5EF4-FFF2-40B4-BE49-F238E27FC236}">
                <a16:creationId xmlns:a16="http://schemas.microsoft.com/office/drawing/2014/main" id="{780FC307-5D76-BD72-1A0F-FC444FA77F5A}"/>
              </a:ext>
            </a:extLst>
          </p:cNvPr>
          <p:cNvSpPr>
            <a:spLocks noGrp="1"/>
          </p:cNvSpPr>
          <p:nvPr>
            <p:ph idx="1"/>
          </p:nvPr>
        </p:nvSpPr>
        <p:spPr>
          <a:xfrm>
            <a:off x="457200" y="1059582"/>
            <a:ext cx="8229600" cy="2253552"/>
          </a:xfrm>
        </p:spPr>
        <p:txBody>
          <a:bodyPr>
            <a:normAutofit/>
          </a:bodyPr>
          <a:lstStyle/>
          <a:p>
            <a:pPr marL="0" indent="0">
              <a:buNone/>
            </a:pPr>
            <a:r>
              <a:rPr lang="en-GB" sz="1200" dirty="0"/>
              <a:t>Considering the legislative and strategic landscape, a set of strategic drivers for asset management can be synthesised. These are shown below.</a:t>
            </a:r>
          </a:p>
          <a:p>
            <a:pPr marL="0" indent="0">
              <a:buNone/>
            </a:pPr>
            <a:endParaRPr lang="en-GB" sz="1200" dirty="0"/>
          </a:p>
          <a:p>
            <a:r>
              <a:rPr lang="en-GB" sz="1200" dirty="0"/>
              <a:t>Maximising safety and service reliability through whole life asset care</a:t>
            </a:r>
          </a:p>
          <a:p>
            <a:r>
              <a:rPr lang="en-GB" sz="1200" dirty="0"/>
              <a:t>Enhancing asset resilience to extreme weather</a:t>
            </a:r>
          </a:p>
          <a:p>
            <a:r>
              <a:rPr lang="en-GB" sz="1200" dirty="0"/>
              <a:t>Recognising affordability and whole life value for money in TOTEX asset prioritisation choices</a:t>
            </a:r>
          </a:p>
          <a:p>
            <a:r>
              <a:rPr lang="en-GB" sz="1200" dirty="0"/>
              <a:t>Introducing carbon reduction and circular economy thinking into asset management practice and scheme design</a:t>
            </a:r>
          </a:p>
          <a:p>
            <a:r>
              <a:rPr lang="en-GB" sz="1200" dirty="0"/>
              <a:t>Driving an outcome and customer focused approach into decision making with a focus on Level of Service</a:t>
            </a:r>
          </a:p>
          <a:p>
            <a:r>
              <a:rPr lang="en-GB" sz="1200" dirty="0"/>
              <a:t>Creating an auditable and risk-based framework for asset management decision making to guide prioritisation</a:t>
            </a:r>
          </a:p>
          <a:p>
            <a:endParaRPr lang="en-GB" sz="1200" dirty="0"/>
          </a:p>
          <a:p>
            <a:pPr marL="0" indent="0">
              <a:buNone/>
            </a:pPr>
            <a:endParaRPr lang="en-GB" sz="1200" dirty="0"/>
          </a:p>
          <a:p>
            <a:endParaRPr lang="en-GB" sz="1200" dirty="0"/>
          </a:p>
        </p:txBody>
      </p:sp>
      <p:sp>
        <p:nvSpPr>
          <p:cNvPr id="2" name="Rectangle 1">
            <a:extLst>
              <a:ext uri="{FF2B5EF4-FFF2-40B4-BE49-F238E27FC236}">
                <a16:creationId xmlns:a16="http://schemas.microsoft.com/office/drawing/2014/main" id="{D3A9A03A-4F98-EFB1-14D0-D22467F4B976}"/>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8432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3511724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E77CB-2DA4-69F3-6D3A-455C4E4EF61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DC1B3E9B-D3F9-5344-76F4-7E5D92177476}"/>
              </a:ext>
            </a:extLst>
          </p:cNvPr>
          <p:cNvSpPr>
            <a:spLocks noGrp="1"/>
          </p:cNvSpPr>
          <p:nvPr>
            <p:ph type="title"/>
          </p:nvPr>
        </p:nvSpPr>
        <p:spPr/>
        <p:txBody>
          <a:bodyPr/>
          <a:lstStyle/>
          <a:p>
            <a:r>
              <a:rPr lang="en-GB"/>
              <a:t>5. Scope of the AM system</a:t>
            </a:r>
          </a:p>
        </p:txBody>
      </p:sp>
      <p:sp>
        <p:nvSpPr>
          <p:cNvPr id="3" name="Content Placeholder 2">
            <a:extLst>
              <a:ext uri="{FF2B5EF4-FFF2-40B4-BE49-F238E27FC236}">
                <a16:creationId xmlns:a16="http://schemas.microsoft.com/office/drawing/2014/main" id="{32214BA2-9F79-005B-8C6B-8BF2CF1381DC}"/>
              </a:ext>
            </a:extLst>
          </p:cNvPr>
          <p:cNvSpPr>
            <a:spLocks noGrp="1"/>
          </p:cNvSpPr>
          <p:nvPr>
            <p:ph idx="1"/>
          </p:nvPr>
        </p:nvSpPr>
        <p:spPr/>
        <p:txBody>
          <a:bodyPr>
            <a:normAutofit/>
          </a:bodyPr>
          <a:lstStyle/>
          <a:p>
            <a:pPr marL="0" indent="0">
              <a:buNone/>
            </a:pPr>
            <a:r>
              <a:rPr lang="en-GB" sz="1200" dirty="0"/>
              <a:t>Birmingham City Council manages one of the UK’s largest and most complex highway asset portfolios. A snapshot of the asset base is shown below.</a:t>
            </a:r>
          </a:p>
        </p:txBody>
      </p:sp>
      <p:sp>
        <p:nvSpPr>
          <p:cNvPr id="2" name="Rectangle 1">
            <a:extLst>
              <a:ext uri="{FF2B5EF4-FFF2-40B4-BE49-F238E27FC236}">
                <a16:creationId xmlns:a16="http://schemas.microsoft.com/office/drawing/2014/main" id="{E9016355-4A87-FAE0-4E28-F49D2750FFC3}"/>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84329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graphicFrame>
        <p:nvGraphicFramePr>
          <p:cNvPr id="4" name="Table 3" descr="Table demonstrating the scale of assets in Birmingham's highways network.">
            <a:extLst>
              <a:ext uri="{FF2B5EF4-FFF2-40B4-BE49-F238E27FC236}">
                <a16:creationId xmlns:a16="http://schemas.microsoft.com/office/drawing/2014/main" id="{29B3914D-71DD-0BC1-5641-1CBE7A0D3EA0}"/>
              </a:ext>
            </a:extLst>
          </p:cNvPr>
          <p:cNvGraphicFramePr>
            <a:graphicFrameLocks noGrp="1"/>
          </p:cNvGraphicFramePr>
          <p:nvPr>
            <p:extLst>
              <p:ext uri="{D42A27DB-BD31-4B8C-83A1-F6EECF244321}">
                <p14:modId xmlns:p14="http://schemas.microsoft.com/office/powerpoint/2010/main" val="563964271"/>
              </p:ext>
            </p:extLst>
          </p:nvPr>
        </p:nvGraphicFramePr>
        <p:xfrm>
          <a:off x="545926" y="1659322"/>
          <a:ext cx="5135880" cy="2194560"/>
        </p:xfrm>
        <a:graphic>
          <a:graphicData uri="http://schemas.openxmlformats.org/drawingml/2006/table">
            <a:tbl>
              <a:tblPr firstRow="1">
                <a:tableStyleId>{5940675A-B579-460E-94D1-54222C63F5DA}</a:tableStyleId>
              </a:tblPr>
              <a:tblGrid>
                <a:gridCol w="2567940">
                  <a:extLst>
                    <a:ext uri="{9D8B030D-6E8A-4147-A177-3AD203B41FA5}">
                      <a16:colId xmlns:a16="http://schemas.microsoft.com/office/drawing/2014/main" val="2191955149"/>
                    </a:ext>
                  </a:extLst>
                </a:gridCol>
                <a:gridCol w="2567940">
                  <a:extLst>
                    <a:ext uri="{9D8B030D-6E8A-4147-A177-3AD203B41FA5}">
                      <a16:colId xmlns:a16="http://schemas.microsoft.com/office/drawing/2014/main" val="1448729896"/>
                    </a:ext>
                  </a:extLst>
                </a:gridCol>
              </a:tblGrid>
              <a:tr h="0">
                <a:tc>
                  <a:txBody>
                    <a:bodyPr/>
                    <a:lstStyle/>
                    <a:p>
                      <a:pPr>
                        <a:buNone/>
                      </a:pPr>
                      <a:r>
                        <a:rPr lang="en-GB" sz="1000" b="1" dirty="0">
                          <a:effectLst/>
                        </a:rPr>
                        <a:t>Asset Type</a:t>
                      </a:r>
                    </a:p>
                  </a:txBody>
                  <a:tcPr anchor="ctr"/>
                </a:tc>
                <a:tc>
                  <a:txBody>
                    <a:bodyPr/>
                    <a:lstStyle/>
                    <a:p>
                      <a:pPr>
                        <a:buNone/>
                      </a:pPr>
                      <a:r>
                        <a:rPr lang="en-GB" sz="1000" b="1">
                          <a:effectLst/>
                        </a:rPr>
                        <a:t>Order of Magnitude</a:t>
                      </a:r>
                    </a:p>
                  </a:txBody>
                  <a:tcPr anchor="ctr"/>
                </a:tc>
                <a:extLst>
                  <a:ext uri="{0D108BD9-81ED-4DB2-BD59-A6C34878D82A}">
                    <a16:rowId xmlns:a16="http://schemas.microsoft.com/office/drawing/2014/main" val="1396489734"/>
                  </a:ext>
                </a:extLst>
              </a:tr>
              <a:tr h="0">
                <a:tc>
                  <a:txBody>
                    <a:bodyPr/>
                    <a:lstStyle/>
                    <a:p>
                      <a:pPr>
                        <a:buNone/>
                      </a:pPr>
                      <a:r>
                        <a:rPr lang="en-GB" sz="1000">
                          <a:effectLst/>
                        </a:rPr>
                        <a:t>Roads</a:t>
                      </a:r>
                    </a:p>
                  </a:txBody>
                  <a:tcPr anchor="ctr"/>
                </a:tc>
                <a:tc>
                  <a:txBody>
                    <a:bodyPr/>
                    <a:lstStyle/>
                    <a:p>
                      <a:pPr>
                        <a:buNone/>
                      </a:pPr>
                      <a:r>
                        <a:rPr lang="en-GB" sz="1000">
                          <a:effectLst/>
                        </a:rPr>
                        <a:t>~2,600 km</a:t>
                      </a:r>
                    </a:p>
                  </a:txBody>
                  <a:tcPr anchor="ctr"/>
                </a:tc>
                <a:extLst>
                  <a:ext uri="{0D108BD9-81ED-4DB2-BD59-A6C34878D82A}">
                    <a16:rowId xmlns:a16="http://schemas.microsoft.com/office/drawing/2014/main" val="1510066870"/>
                  </a:ext>
                </a:extLst>
              </a:tr>
              <a:tr h="0">
                <a:tc>
                  <a:txBody>
                    <a:bodyPr/>
                    <a:lstStyle/>
                    <a:p>
                      <a:pPr>
                        <a:buNone/>
                      </a:pPr>
                      <a:r>
                        <a:rPr lang="en-GB" sz="1000" dirty="0">
                          <a:effectLst/>
                        </a:rPr>
                        <a:t>Footways</a:t>
                      </a:r>
                    </a:p>
                  </a:txBody>
                  <a:tcPr anchor="ctr"/>
                </a:tc>
                <a:tc>
                  <a:txBody>
                    <a:bodyPr/>
                    <a:lstStyle/>
                    <a:p>
                      <a:pPr>
                        <a:buNone/>
                      </a:pPr>
                      <a:r>
                        <a:rPr lang="en-GB" sz="1000">
                          <a:effectLst/>
                        </a:rPr>
                        <a:t>~5,000 km</a:t>
                      </a:r>
                    </a:p>
                  </a:txBody>
                  <a:tcPr anchor="ctr"/>
                </a:tc>
                <a:extLst>
                  <a:ext uri="{0D108BD9-81ED-4DB2-BD59-A6C34878D82A}">
                    <a16:rowId xmlns:a16="http://schemas.microsoft.com/office/drawing/2014/main" val="3848852078"/>
                  </a:ext>
                </a:extLst>
              </a:tr>
              <a:tr h="0">
                <a:tc>
                  <a:txBody>
                    <a:bodyPr/>
                    <a:lstStyle/>
                    <a:p>
                      <a:pPr>
                        <a:buNone/>
                      </a:pPr>
                      <a:r>
                        <a:rPr lang="en-GB" sz="1000">
                          <a:effectLst/>
                        </a:rPr>
                        <a:t>Structures</a:t>
                      </a:r>
                    </a:p>
                  </a:txBody>
                  <a:tcPr anchor="ctr"/>
                </a:tc>
                <a:tc>
                  <a:txBody>
                    <a:bodyPr/>
                    <a:lstStyle/>
                    <a:p>
                      <a:pPr>
                        <a:buNone/>
                      </a:pPr>
                      <a:r>
                        <a:rPr lang="en-GB" sz="1000">
                          <a:effectLst/>
                        </a:rPr>
                        <a:t>~800+</a:t>
                      </a:r>
                    </a:p>
                  </a:txBody>
                  <a:tcPr anchor="ctr"/>
                </a:tc>
                <a:extLst>
                  <a:ext uri="{0D108BD9-81ED-4DB2-BD59-A6C34878D82A}">
                    <a16:rowId xmlns:a16="http://schemas.microsoft.com/office/drawing/2014/main" val="3629588210"/>
                  </a:ext>
                </a:extLst>
              </a:tr>
              <a:tr h="0">
                <a:tc>
                  <a:txBody>
                    <a:bodyPr/>
                    <a:lstStyle/>
                    <a:p>
                      <a:pPr>
                        <a:buNone/>
                      </a:pPr>
                      <a:r>
                        <a:rPr lang="en-GB" sz="1000">
                          <a:effectLst/>
                        </a:rPr>
                        <a:t>Lighting columns</a:t>
                      </a:r>
                    </a:p>
                  </a:txBody>
                  <a:tcPr anchor="ctr"/>
                </a:tc>
                <a:tc>
                  <a:txBody>
                    <a:bodyPr/>
                    <a:lstStyle/>
                    <a:p>
                      <a:pPr>
                        <a:buNone/>
                      </a:pPr>
                      <a:r>
                        <a:rPr lang="en-GB" sz="1000">
                          <a:effectLst/>
                        </a:rPr>
                        <a:t>~95,000</a:t>
                      </a:r>
                    </a:p>
                  </a:txBody>
                  <a:tcPr anchor="ctr"/>
                </a:tc>
                <a:extLst>
                  <a:ext uri="{0D108BD9-81ED-4DB2-BD59-A6C34878D82A}">
                    <a16:rowId xmlns:a16="http://schemas.microsoft.com/office/drawing/2014/main" val="3185835955"/>
                  </a:ext>
                </a:extLst>
              </a:tr>
              <a:tr h="0">
                <a:tc>
                  <a:txBody>
                    <a:bodyPr/>
                    <a:lstStyle/>
                    <a:p>
                      <a:pPr>
                        <a:buNone/>
                      </a:pPr>
                      <a:r>
                        <a:rPr lang="en-GB" sz="1000">
                          <a:effectLst/>
                        </a:rPr>
                        <a:t>Traffic signals</a:t>
                      </a:r>
                    </a:p>
                  </a:txBody>
                  <a:tcPr anchor="ctr"/>
                </a:tc>
                <a:tc>
                  <a:txBody>
                    <a:bodyPr/>
                    <a:lstStyle/>
                    <a:p>
                      <a:pPr>
                        <a:buNone/>
                      </a:pPr>
                      <a:r>
                        <a:rPr lang="en-GB" sz="1000">
                          <a:effectLst/>
                        </a:rPr>
                        <a:t>~1,200</a:t>
                      </a:r>
                    </a:p>
                  </a:txBody>
                  <a:tcPr anchor="ctr"/>
                </a:tc>
                <a:extLst>
                  <a:ext uri="{0D108BD9-81ED-4DB2-BD59-A6C34878D82A}">
                    <a16:rowId xmlns:a16="http://schemas.microsoft.com/office/drawing/2014/main" val="407676180"/>
                  </a:ext>
                </a:extLst>
              </a:tr>
              <a:tr h="0">
                <a:tc>
                  <a:txBody>
                    <a:bodyPr/>
                    <a:lstStyle/>
                    <a:p>
                      <a:pPr>
                        <a:buNone/>
                      </a:pPr>
                      <a:r>
                        <a:rPr lang="en-GB" sz="1000">
                          <a:effectLst/>
                        </a:rPr>
                        <a:t>Drainage gullies</a:t>
                      </a:r>
                    </a:p>
                  </a:txBody>
                  <a:tcPr anchor="ctr"/>
                </a:tc>
                <a:tc>
                  <a:txBody>
                    <a:bodyPr/>
                    <a:lstStyle/>
                    <a:p>
                      <a:pPr>
                        <a:buNone/>
                      </a:pPr>
                      <a:r>
                        <a:rPr lang="en-GB" sz="1000">
                          <a:effectLst/>
                        </a:rPr>
                        <a:t>~100,000+</a:t>
                      </a:r>
                    </a:p>
                  </a:txBody>
                  <a:tcPr anchor="ctr"/>
                </a:tc>
                <a:extLst>
                  <a:ext uri="{0D108BD9-81ED-4DB2-BD59-A6C34878D82A}">
                    <a16:rowId xmlns:a16="http://schemas.microsoft.com/office/drawing/2014/main" val="3810815522"/>
                  </a:ext>
                </a:extLst>
              </a:tr>
              <a:tr h="0">
                <a:tc>
                  <a:txBody>
                    <a:bodyPr/>
                    <a:lstStyle/>
                    <a:p>
                      <a:pPr>
                        <a:buNone/>
                      </a:pPr>
                      <a:r>
                        <a:rPr lang="en-GB" sz="1000">
                          <a:effectLst/>
                        </a:rPr>
                        <a:t>Trees</a:t>
                      </a:r>
                    </a:p>
                  </a:txBody>
                  <a:tcPr anchor="ctr"/>
                </a:tc>
                <a:tc>
                  <a:txBody>
                    <a:bodyPr/>
                    <a:lstStyle/>
                    <a:p>
                      <a:pPr>
                        <a:buNone/>
                      </a:pPr>
                      <a:r>
                        <a:rPr lang="en-GB" sz="1000">
                          <a:effectLst/>
                        </a:rPr>
                        <a:t>~76,000</a:t>
                      </a:r>
                    </a:p>
                  </a:txBody>
                  <a:tcPr anchor="ctr"/>
                </a:tc>
                <a:extLst>
                  <a:ext uri="{0D108BD9-81ED-4DB2-BD59-A6C34878D82A}">
                    <a16:rowId xmlns:a16="http://schemas.microsoft.com/office/drawing/2014/main" val="1126969598"/>
                  </a:ext>
                </a:extLst>
              </a:tr>
              <a:tr h="0">
                <a:tc>
                  <a:txBody>
                    <a:bodyPr/>
                    <a:lstStyle/>
                    <a:p>
                      <a:pPr>
                        <a:buNone/>
                      </a:pPr>
                      <a:r>
                        <a:rPr lang="en-GB" sz="1000" dirty="0">
                          <a:effectLst/>
                        </a:rPr>
                        <a:t>Guardrail / fencing</a:t>
                      </a:r>
                    </a:p>
                  </a:txBody>
                  <a:tcPr anchor="ctr"/>
                </a:tc>
                <a:tc>
                  <a:txBody>
                    <a:bodyPr/>
                    <a:lstStyle/>
                    <a:p>
                      <a:pPr>
                        <a:buNone/>
                      </a:pPr>
                      <a:r>
                        <a:rPr lang="en-GB" sz="1000" dirty="0">
                          <a:effectLst/>
                        </a:rPr>
                        <a:t>~135 km</a:t>
                      </a:r>
                    </a:p>
                  </a:txBody>
                  <a:tcPr anchor="ctr"/>
                </a:tc>
                <a:extLst>
                  <a:ext uri="{0D108BD9-81ED-4DB2-BD59-A6C34878D82A}">
                    <a16:rowId xmlns:a16="http://schemas.microsoft.com/office/drawing/2014/main" val="3611035846"/>
                  </a:ext>
                </a:extLst>
              </a:tr>
            </a:tbl>
          </a:graphicData>
        </a:graphic>
      </p:graphicFrame>
    </p:spTree>
    <p:extLst>
      <p:ext uri="{BB962C8B-B14F-4D97-AF65-F5344CB8AC3E}">
        <p14:creationId xmlns:p14="http://schemas.microsoft.com/office/powerpoint/2010/main" val="17120749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1F4C5-26D4-CB0B-5D23-503F530BB7D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B9EF5151-632A-CE59-1055-A96C2290E0FF}"/>
              </a:ext>
            </a:extLst>
          </p:cNvPr>
          <p:cNvSpPr>
            <a:spLocks noGrp="1"/>
          </p:cNvSpPr>
          <p:nvPr>
            <p:ph type="title"/>
          </p:nvPr>
        </p:nvSpPr>
        <p:spPr/>
        <p:txBody>
          <a:bodyPr/>
          <a:lstStyle/>
          <a:p>
            <a:r>
              <a:rPr lang="en-GB"/>
              <a:t>6. Asset Management Vision and Principles</a:t>
            </a:r>
          </a:p>
        </p:txBody>
      </p:sp>
      <p:sp>
        <p:nvSpPr>
          <p:cNvPr id="3" name="Content Placeholder 2">
            <a:extLst>
              <a:ext uri="{FF2B5EF4-FFF2-40B4-BE49-F238E27FC236}">
                <a16:creationId xmlns:a16="http://schemas.microsoft.com/office/drawing/2014/main" id="{C7643ADD-4A8C-0A01-6F73-774C46EB02B4}"/>
              </a:ext>
            </a:extLst>
          </p:cNvPr>
          <p:cNvSpPr>
            <a:spLocks noGrp="1"/>
          </p:cNvSpPr>
          <p:nvPr>
            <p:ph idx="1"/>
          </p:nvPr>
        </p:nvSpPr>
        <p:spPr>
          <a:xfrm>
            <a:off x="457200" y="1059582"/>
            <a:ext cx="8229600" cy="3657198"/>
          </a:xfrm>
        </p:spPr>
        <p:txBody>
          <a:bodyPr>
            <a:normAutofit lnSpcReduction="10000"/>
          </a:bodyPr>
          <a:lstStyle/>
          <a:p>
            <a:pPr marL="0" indent="0">
              <a:buNone/>
            </a:pPr>
            <a:r>
              <a:rPr lang="en-GB" sz="1200" dirty="0"/>
              <a:t>The Council’s highway network is one of its most valuable infrastructure and community assets. It is essential for a successful city and regional economy. It provides access to jobs, goods and services, as well as to schools, healthcare and leisure activities. While the council has statutory duties to ensure that the network is safe and available to use, the condition of this asset links and contributes to the wider policy objectives of the council. </a:t>
            </a:r>
          </a:p>
          <a:p>
            <a:pPr marL="0" indent="0">
              <a:buNone/>
            </a:pPr>
            <a:endParaRPr lang="en-GB" sz="1200" dirty="0"/>
          </a:p>
          <a:p>
            <a:pPr marL="0" indent="0">
              <a:buNone/>
            </a:pPr>
            <a:r>
              <a:rPr lang="en-GB" sz="1200" dirty="0"/>
              <a:t>Our vision for highways asset management is:</a:t>
            </a:r>
          </a:p>
          <a:p>
            <a:pPr marL="0" indent="0">
              <a:buNone/>
            </a:pPr>
            <a:endParaRPr lang="en-GB" sz="1200" i="1" dirty="0"/>
          </a:p>
          <a:p>
            <a:pPr marL="0" indent="0">
              <a:buNone/>
            </a:pPr>
            <a:r>
              <a:rPr lang="en-GB" sz="1200" b="1" i="1" dirty="0"/>
              <a:t>To manage Birmingham’s highway infrastructure as a strategic city asset, providing safe, reliable, inclusive, resilient and low-carbon networks that support people, place, prosperity and environmental improvement.</a:t>
            </a:r>
          </a:p>
          <a:p>
            <a:pPr marL="0" indent="0">
              <a:buNone/>
            </a:pPr>
            <a:endParaRPr lang="en-GB" sz="1200" i="1" dirty="0"/>
          </a:p>
          <a:p>
            <a:pPr marL="0" indent="0">
              <a:buNone/>
            </a:pPr>
            <a:r>
              <a:rPr lang="en-GB" sz="1200" dirty="0"/>
              <a:t>Aligned with industry best practice (ISO55000), the core asset management principles which will guide our thinking and decision making are:</a:t>
            </a:r>
          </a:p>
          <a:p>
            <a:pPr marL="0" indent="0">
              <a:buNone/>
            </a:pPr>
            <a:endParaRPr lang="en-GB" sz="1200" dirty="0"/>
          </a:p>
          <a:p>
            <a:r>
              <a:rPr lang="en-GB" sz="1200" dirty="0"/>
              <a:t>Whole-life TOTEX cost optimisation</a:t>
            </a:r>
          </a:p>
          <a:p>
            <a:r>
              <a:rPr lang="en-GB" sz="1200" dirty="0"/>
              <a:t>Total value approach</a:t>
            </a:r>
          </a:p>
          <a:p>
            <a:r>
              <a:rPr lang="en-GB" sz="1200" dirty="0"/>
              <a:t>Customer and outcome approach</a:t>
            </a:r>
          </a:p>
          <a:p>
            <a:r>
              <a:rPr lang="en-GB" sz="1200" dirty="0"/>
              <a:t>Evidence led and data driven</a:t>
            </a:r>
          </a:p>
          <a:p>
            <a:r>
              <a:rPr lang="en-GB" sz="1200" dirty="0"/>
              <a:t>Right intervention, right time</a:t>
            </a:r>
          </a:p>
        </p:txBody>
      </p:sp>
      <p:sp>
        <p:nvSpPr>
          <p:cNvPr id="2" name="Rectangle 1">
            <a:extLst>
              <a:ext uri="{FF2B5EF4-FFF2-40B4-BE49-F238E27FC236}">
                <a16:creationId xmlns:a16="http://schemas.microsoft.com/office/drawing/2014/main" id="{68A9EC3B-29E8-72FA-947B-CF24127EF73B}"/>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15531720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4374D-1AEF-F089-907E-4B25475D2CB1}"/>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50944CD7-0D2F-A5D0-41D7-0311272DBF48}"/>
              </a:ext>
            </a:extLst>
          </p:cNvPr>
          <p:cNvSpPr>
            <a:spLocks noGrp="1"/>
          </p:cNvSpPr>
          <p:nvPr>
            <p:ph type="title"/>
          </p:nvPr>
        </p:nvSpPr>
        <p:spPr/>
        <p:txBody>
          <a:bodyPr/>
          <a:lstStyle/>
          <a:p>
            <a:r>
              <a:rPr lang="en-GB"/>
              <a:t>7. Asset Management Objectives</a:t>
            </a:r>
          </a:p>
        </p:txBody>
      </p:sp>
      <p:sp>
        <p:nvSpPr>
          <p:cNvPr id="3" name="Content Placeholder 2">
            <a:extLst>
              <a:ext uri="{FF2B5EF4-FFF2-40B4-BE49-F238E27FC236}">
                <a16:creationId xmlns:a16="http://schemas.microsoft.com/office/drawing/2014/main" id="{DEDDF5D5-825A-4BD5-1EBD-B1D18911B770}"/>
              </a:ext>
            </a:extLst>
          </p:cNvPr>
          <p:cNvSpPr>
            <a:spLocks noGrp="1"/>
          </p:cNvSpPr>
          <p:nvPr>
            <p:ph idx="1"/>
          </p:nvPr>
        </p:nvSpPr>
        <p:spPr>
          <a:xfrm>
            <a:off x="457200" y="1059581"/>
            <a:ext cx="8229600" cy="3694045"/>
          </a:xfrm>
        </p:spPr>
        <p:txBody>
          <a:bodyPr>
            <a:normAutofit lnSpcReduction="10000"/>
          </a:bodyPr>
          <a:lstStyle/>
          <a:p>
            <a:pPr marL="0" indent="0">
              <a:buNone/>
            </a:pPr>
            <a:r>
              <a:rPr lang="en-GB" sz="1200" dirty="0"/>
              <a:t>Our Asset Management Objectives translate corporate and regional drivers and objectives into tangible and measurable outcomes which can be targeted through best practice asset management. These are shown below.</a:t>
            </a:r>
          </a:p>
          <a:p>
            <a:pPr marL="0" indent="0">
              <a:buNone/>
            </a:pPr>
            <a:endParaRPr lang="en-GB" sz="1200" dirty="0"/>
          </a:p>
          <a:p>
            <a:r>
              <a:rPr lang="en-GB" sz="1200" dirty="0"/>
              <a:t>AM01: Maintain a highway network that minimises risk of harm and ensures a consistent, reliable service for all users</a:t>
            </a:r>
          </a:p>
          <a:p>
            <a:r>
              <a:rPr lang="en-GB" sz="1200" dirty="0"/>
              <a:t>AM02:  Maximise value for money by adopting whole-life (TOTEX) approaches to design, asset investment, balancing cost, commercial benefit, performance and risk within available funding.</a:t>
            </a:r>
          </a:p>
          <a:p>
            <a:r>
              <a:rPr lang="en-GB" sz="1200" dirty="0"/>
              <a:t>AM03: Improve the resilience of highway assets to climate impacts and extreme weather, ensuring critical networks remain operational.</a:t>
            </a:r>
          </a:p>
          <a:p>
            <a:r>
              <a:rPr lang="en-GB" sz="1200" dirty="0"/>
              <a:t>AM04: Minimise the carbon impact of highway asset management and embed circular economy principles in design, maintenance and renewal.</a:t>
            </a:r>
          </a:p>
          <a:p>
            <a:r>
              <a:rPr lang="en-GB" sz="1200" dirty="0"/>
              <a:t>AM05: Deliver a service that reflects customer needs, expectations and wider place-based outcomes, taking into account the diversity across the City.</a:t>
            </a:r>
          </a:p>
          <a:p>
            <a:r>
              <a:rPr lang="en-GB" sz="1200" dirty="0"/>
              <a:t>AM06: Prioritise asset investment to support economic growth, connectivity and access to key employment, development and strategic corridors.</a:t>
            </a:r>
          </a:p>
          <a:p>
            <a:r>
              <a:rPr lang="en-GB" sz="1200" dirty="0"/>
              <a:t>AM07: Ensure asset management decisions are transparent, evidence-based and auditable, using consistent risk and performance frameworks.</a:t>
            </a:r>
          </a:p>
          <a:p>
            <a:r>
              <a:rPr lang="en-GB" sz="1200" dirty="0"/>
              <a:t>AM08: Embed innovation and continuous improvement into asset management practice through the use of new materials, technology </a:t>
            </a:r>
            <a:r>
              <a:rPr lang="en-GB" sz="1200" dirty="0" err="1"/>
              <a:t>anprocesses</a:t>
            </a:r>
            <a:r>
              <a:rPr lang="en-GB" sz="1200" dirty="0"/>
              <a:t>.</a:t>
            </a:r>
          </a:p>
        </p:txBody>
      </p:sp>
      <p:sp>
        <p:nvSpPr>
          <p:cNvPr id="5" name="Rectangle 4">
            <a:extLst>
              <a:ext uri="{FF2B5EF4-FFF2-40B4-BE49-F238E27FC236}">
                <a16:creationId xmlns:a16="http://schemas.microsoft.com/office/drawing/2014/main" id="{97468FAE-8A57-9433-9215-995938F4CDD2}"/>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38171012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CB6F8-D738-C770-DE8B-F325094CDC54}"/>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C334ADCA-D1A6-8560-1B7C-2D42240560D6}"/>
              </a:ext>
            </a:extLst>
          </p:cNvPr>
          <p:cNvSpPr>
            <a:spLocks noGrp="1"/>
          </p:cNvSpPr>
          <p:nvPr>
            <p:ph type="title"/>
          </p:nvPr>
        </p:nvSpPr>
        <p:spPr/>
        <p:txBody>
          <a:bodyPr/>
          <a:lstStyle/>
          <a:p>
            <a:r>
              <a:rPr lang="en-GB"/>
              <a:t>8. Levels of Service</a:t>
            </a:r>
          </a:p>
        </p:txBody>
      </p:sp>
      <p:sp>
        <p:nvSpPr>
          <p:cNvPr id="3" name="Content Placeholder 2">
            <a:extLst>
              <a:ext uri="{FF2B5EF4-FFF2-40B4-BE49-F238E27FC236}">
                <a16:creationId xmlns:a16="http://schemas.microsoft.com/office/drawing/2014/main" id="{E61A5BAD-F6A7-6FEF-AE2C-486DFA8E4D9B}"/>
              </a:ext>
            </a:extLst>
          </p:cNvPr>
          <p:cNvSpPr>
            <a:spLocks noGrp="1"/>
          </p:cNvSpPr>
          <p:nvPr>
            <p:ph idx="1"/>
          </p:nvPr>
        </p:nvSpPr>
        <p:spPr>
          <a:xfrm>
            <a:off x="457200" y="1059582"/>
            <a:ext cx="8229600" cy="3725360"/>
          </a:xfrm>
        </p:spPr>
        <p:txBody>
          <a:bodyPr>
            <a:normAutofit fontScale="92500" lnSpcReduction="10000"/>
          </a:bodyPr>
          <a:lstStyle/>
          <a:p>
            <a:pPr marL="0" indent="0">
              <a:buNone/>
            </a:pPr>
            <a:r>
              <a:rPr lang="en-GB" sz="1200" dirty="0"/>
              <a:t>Levels of Service (</a:t>
            </a:r>
            <a:r>
              <a:rPr lang="en-GB" sz="1200" dirty="0" err="1"/>
              <a:t>LoS</a:t>
            </a:r>
            <a:r>
              <a:rPr lang="en-GB" sz="1200" dirty="0"/>
              <a:t>) are used to translate strategy into measurable outcomes.  They are a set of customer and outcome focused statements defining the service the highway network should provide.  </a:t>
            </a:r>
            <a:r>
              <a:rPr lang="en-GB" sz="1200" dirty="0" err="1"/>
              <a:t>LoS</a:t>
            </a:r>
            <a:r>
              <a:rPr lang="en-GB" sz="1200" dirty="0"/>
              <a:t> statements are shown below aligned to the respective asset management objectives.</a:t>
            </a:r>
          </a:p>
          <a:p>
            <a:pPr marL="0" indent="0">
              <a:buNone/>
            </a:pPr>
            <a:endParaRPr lang="en-GB" sz="1200" dirty="0"/>
          </a:p>
          <a:p>
            <a:r>
              <a:rPr lang="en-GB" sz="1200" dirty="0"/>
              <a:t>AM01: The highway network will provide a safe and reliable environment for all users, with risks managed through timely inspection, maintenance and intervention.</a:t>
            </a:r>
          </a:p>
          <a:p>
            <a:r>
              <a:rPr lang="en-GB" sz="1200" dirty="0"/>
              <a:t>AM02: Highway assets will be managed to maximise whole-life value, balancing cost, performance and risk to deliver an affordable and sustainable service.</a:t>
            </a:r>
          </a:p>
          <a:p>
            <a:r>
              <a:rPr lang="en-GB" sz="1200" dirty="0"/>
              <a:t>AM03: The highway network will be resilient to disruption and adaptable to the impacts of climate change, maintaining functionality during and after extreme events.</a:t>
            </a:r>
          </a:p>
          <a:p>
            <a:r>
              <a:rPr lang="en-GB" sz="1200" dirty="0"/>
              <a:t>AM04: Highway assets will be managed to minimise environmental impact, reduce carbon emissions and promote sustainable and circular practices.</a:t>
            </a:r>
          </a:p>
          <a:p>
            <a:r>
              <a:rPr lang="en-GB" sz="1200" dirty="0"/>
              <a:t>AM05: The highway network will deliver a level of service that reflects the needs and expectations of customers, communities and stakeholders.</a:t>
            </a:r>
          </a:p>
          <a:p>
            <a:r>
              <a:rPr lang="en-GB" sz="1200" dirty="0"/>
              <a:t>AM06: The highway network will support economic growth and connectivity by enabling efficient movement of people and goods.</a:t>
            </a:r>
          </a:p>
          <a:p>
            <a:r>
              <a:rPr lang="en-GB" sz="1200" dirty="0"/>
              <a:t>AM07: Highway asset management decisions will be evidence-based, transparent and auditable, ensuring consistency and accountability.</a:t>
            </a:r>
          </a:p>
          <a:p>
            <a:r>
              <a:rPr lang="en-GB" sz="1200" dirty="0"/>
              <a:t>AM08: User of the Highway network and local communities will benefit from an evolving and constantly improving approach to highways maintenance and works delivery.</a:t>
            </a:r>
          </a:p>
        </p:txBody>
      </p:sp>
      <p:sp>
        <p:nvSpPr>
          <p:cNvPr id="2" name="Rectangle 1">
            <a:extLst>
              <a:ext uri="{FF2B5EF4-FFF2-40B4-BE49-F238E27FC236}">
                <a16:creationId xmlns:a16="http://schemas.microsoft.com/office/drawing/2014/main" id="{D52514D0-10B4-9752-6B49-18E3E52011AA}"/>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2754712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A5476-51CB-6715-9784-6793BCB7CEBE}"/>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1C5EFED-090A-0D60-044E-CBCFE5EEF26B}"/>
              </a:ext>
            </a:extLst>
          </p:cNvPr>
          <p:cNvSpPr>
            <a:spLocks noGrp="1"/>
          </p:cNvSpPr>
          <p:nvPr>
            <p:ph type="title"/>
          </p:nvPr>
        </p:nvSpPr>
        <p:spPr/>
        <p:txBody>
          <a:bodyPr/>
          <a:lstStyle/>
          <a:p>
            <a:r>
              <a:rPr lang="en-GB" dirty="0"/>
              <a:t>9. Performance Indicators</a:t>
            </a:r>
          </a:p>
        </p:txBody>
      </p:sp>
      <p:sp>
        <p:nvSpPr>
          <p:cNvPr id="3" name="Content Placeholder 2">
            <a:extLst>
              <a:ext uri="{FF2B5EF4-FFF2-40B4-BE49-F238E27FC236}">
                <a16:creationId xmlns:a16="http://schemas.microsoft.com/office/drawing/2014/main" id="{C45ECA4D-D87A-EF76-5ECD-98AA9276E573}"/>
              </a:ext>
            </a:extLst>
          </p:cNvPr>
          <p:cNvSpPr>
            <a:spLocks noGrp="1"/>
          </p:cNvSpPr>
          <p:nvPr>
            <p:ph idx="1"/>
          </p:nvPr>
        </p:nvSpPr>
        <p:spPr>
          <a:xfrm>
            <a:off x="457200" y="1059582"/>
            <a:ext cx="8229600" cy="3456051"/>
          </a:xfrm>
        </p:spPr>
        <p:txBody>
          <a:bodyPr>
            <a:normAutofit/>
          </a:bodyPr>
          <a:lstStyle/>
          <a:p>
            <a:pPr marL="0" indent="0">
              <a:buNone/>
            </a:pPr>
            <a:r>
              <a:rPr lang="en-GB" sz="1200" dirty="0"/>
              <a:t>PIs provide a means to measure the successful delivery of objectives and corresponding Levels of Service. These can be both leading and lagging indicators.  Specific PIs can be termed KPIs for reporting and audit purposes.</a:t>
            </a:r>
          </a:p>
          <a:p>
            <a:pPr marL="0" indent="0">
              <a:buNone/>
            </a:pPr>
            <a:endParaRPr lang="en-GB" sz="1200" dirty="0"/>
          </a:p>
          <a:p>
            <a:r>
              <a:rPr lang="en-GB" sz="1200" dirty="0"/>
              <a:t>AM01</a:t>
            </a:r>
          </a:p>
          <a:p>
            <a:pPr lvl="1"/>
            <a:r>
              <a:rPr lang="en-GB" sz="900" dirty="0"/>
              <a:t>Leading PIs (examples): % of safety inspections completed on time; % of high risk defects repaired within SLAs</a:t>
            </a:r>
          </a:p>
          <a:p>
            <a:pPr lvl="1"/>
            <a:r>
              <a:rPr lang="en-GB" sz="900" dirty="0"/>
              <a:t>Lagging PIs (examples):  KSI rates; Number of third party claims</a:t>
            </a:r>
          </a:p>
          <a:p>
            <a:r>
              <a:rPr lang="en-GB" sz="1200" dirty="0"/>
              <a:t>AM02</a:t>
            </a:r>
          </a:p>
          <a:p>
            <a:pPr lvl="1"/>
            <a:r>
              <a:rPr lang="en-GB" sz="900" dirty="0"/>
              <a:t>Leading PIs (examples): % of planned vs reactive maintenance expenditure; % of asset classes with lifecycle plans in place</a:t>
            </a:r>
          </a:p>
          <a:p>
            <a:pPr lvl="1"/>
            <a:r>
              <a:rPr lang="en-GB" sz="900" dirty="0"/>
              <a:t>Lagging PIs (examples): Total cost per km of network (trend over time); % of network in target condition bands</a:t>
            </a:r>
          </a:p>
          <a:p>
            <a:r>
              <a:rPr lang="en-GB" sz="1200" dirty="0"/>
              <a:t>AM03</a:t>
            </a:r>
          </a:p>
          <a:p>
            <a:pPr lvl="1"/>
            <a:r>
              <a:rPr lang="en-GB" sz="900" dirty="0"/>
              <a:t>Leading PIs (examples): % of network with resilience plans in place; Number of known resilience risks mitigated</a:t>
            </a:r>
          </a:p>
          <a:p>
            <a:pPr lvl="1"/>
            <a:r>
              <a:rPr lang="en-GB" sz="900" dirty="0"/>
              <a:t>Lagging PIs (examples): Number of flood related incidents; Network disruption due to weather events</a:t>
            </a:r>
          </a:p>
          <a:p>
            <a:r>
              <a:rPr lang="en-GB" sz="1200" dirty="0"/>
              <a:t>AM04</a:t>
            </a:r>
          </a:p>
          <a:p>
            <a:pPr lvl="1"/>
            <a:r>
              <a:rPr lang="en-GB" sz="900" dirty="0"/>
              <a:t>Leading PIs (examples): % of schemes using recycled/low-carbon materials; Embodied carbon per scheme (£/tCO2)</a:t>
            </a:r>
          </a:p>
          <a:p>
            <a:pPr lvl="1"/>
            <a:r>
              <a:rPr lang="en-GB" sz="900" dirty="0"/>
              <a:t>Lagging PIs (examples): Total carbon emissions from highways maintenance (tCO2/year); Reduction in annual emissions</a:t>
            </a:r>
          </a:p>
          <a:p>
            <a:r>
              <a:rPr lang="en-GB" sz="1200" dirty="0"/>
              <a:t>AM05</a:t>
            </a:r>
          </a:p>
          <a:p>
            <a:pPr lvl="1"/>
            <a:r>
              <a:rPr lang="en-GB" sz="900" dirty="0"/>
              <a:t>Leading PIs (examples): Customer complaints responded to within target time; % of </a:t>
            </a:r>
            <a:r>
              <a:rPr lang="en-GB" sz="900" dirty="0" err="1"/>
              <a:t>LoS</a:t>
            </a:r>
            <a:r>
              <a:rPr lang="en-GB" sz="900" dirty="0"/>
              <a:t> measures actively monitored</a:t>
            </a:r>
          </a:p>
          <a:p>
            <a:pPr lvl="1"/>
            <a:r>
              <a:rPr lang="en-GB" sz="900" dirty="0"/>
              <a:t>Lagging PIs (examples): Customer satisfaction score; Number of complaints per 1000 population</a:t>
            </a:r>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marL="0" indent="0">
              <a:buNone/>
            </a:pPr>
            <a:endParaRPr lang="en-GB" sz="1200" dirty="0"/>
          </a:p>
        </p:txBody>
      </p:sp>
      <p:sp>
        <p:nvSpPr>
          <p:cNvPr id="5" name="Rectangle 4">
            <a:extLst>
              <a:ext uri="{FF2B5EF4-FFF2-40B4-BE49-F238E27FC236}">
                <a16:creationId xmlns:a16="http://schemas.microsoft.com/office/drawing/2014/main" id="{EAE6392B-7000-4E63-27C3-8E250A10257E}"/>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3504910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E967A-B518-6347-2047-20C6ABC4CEB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3F6E8A5A-118E-A5CC-66DD-F372B0959C27}"/>
              </a:ext>
            </a:extLst>
          </p:cNvPr>
          <p:cNvSpPr>
            <a:spLocks noGrp="1"/>
          </p:cNvSpPr>
          <p:nvPr>
            <p:ph type="title"/>
          </p:nvPr>
        </p:nvSpPr>
        <p:spPr/>
        <p:txBody>
          <a:bodyPr/>
          <a:lstStyle/>
          <a:p>
            <a:r>
              <a:rPr lang="en-GB" dirty="0"/>
              <a:t>9. Performance Indicators (cont.)</a:t>
            </a:r>
          </a:p>
        </p:txBody>
      </p:sp>
      <p:sp>
        <p:nvSpPr>
          <p:cNvPr id="3" name="Content Placeholder 2">
            <a:extLst>
              <a:ext uri="{FF2B5EF4-FFF2-40B4-BE49-F238E27FC236}">
                <a16:creationId xmlns:a16="http://schemas.microsoft.com/office/drawing/2014/main" id="{3B768BAB-A763-24A8-AEF3-FBECD6BF8320}"/>
              </a:ext>
            </a:extLst>
          </p:cNvPr>
          <p:cNvSpPr>
            <a:spLocks noGrp="1"/>
          </p:cNvSpPr>
          <p:nvPr>
            <p:ph idx="1"/>
          </p:nvPr>
        </p:nvSpPr>
        <p:spPr>
          <a:xfrm>
            <a:off x="457200" y="1059582"/>
            <a:ext cx="8229600" cy="3456051"/>
          </a:xfrm>
        </p:spPr>
        <p:txBody>
          <a:bodyPr>
            <a:normAutofit/>
          </a:bodyPr>
          <a:lstStyle/>
          <a:p>
            <a:r>
              <a:rPr lang="en-GB" sz="1200" dirty="0"/>
              <a:t>AM06</a:t>
            </a:r>
          </a:p>
          <a:p>
            <a:pPr lvl="1"/>
            <a:r>
              <a:rPr lang="en-GB" sz="900" dirty="0"/>
              <a:t>Leading PIs (examples): % of investment aligned to strategic corridors/growth areas; Average journey time reliability on key routes</a:t>
            </a:r>
          </a:p>
          <a:p>
            <a:pPr lvl="1"/>
            <a:r>
              <a:rPr lang="en-GB" sz="900" dirty="0"/>
              <a:t>Lagging PIs (examples):  Congestion measures; Travel time to key employment areas</a:t>
            </a:r>
          </a:p>
          <a:p>
            <a:r>
              <a:rPr lang="en-GB" sz="1200" dirty="0"/>
              <a:t>AM07</a:t>
            </a:r>
          </a:p>
          <a:p>
            <a:pPr lvl="1"/>
            <a:r>
              <a:rPr lang="en-GB" sz="900" dirty="0"/>
              <a:t>Leading PIs (examples): % of decisions supported by data/asset management systems; Data completeness/quality in asset inventory</a:t>
            </a:r>
          </a:p>
          <a:p>
            <a:pPr lvl="1"/>
            <a:r>
              <a:rPr lang="en-GB" sz="900" dirty="0"/>
              <a:t>Lagging PIs (examples): Audit compliance; Reduced challenge/dispute over investment decisions</a:t>
            </a:r>
          </a:p>
          <a:p>
            <a:r>
              <a:rPr lang="en-GB" sz="1200" dirty="0"/>
              <a:t>AM08</a:t>
            </a:r>
          </a:p>
          <a:p>
            <a:pPr lvl="1"/>
            <a:r>
              <a:rPr lang="en-GB" sz="900" dirty="0"/>
              <a:t>Leading PIs (examples): Number of innovation ideas identified; Number of innovation trial/pilots implemented</a:t>
            </a:r>
          </a:p>
          <a:p>
            <a:pPr lvl="1"/>
            <a:r>
              <a:rPr lang="en-GB" sz="900" dirty="0"/>
              <a:t>Lagging PIs (examples): Improvement in asset performance attributable to new materials, technology or processes; % reduction in process cycle times due to new technology or improved process</a:t>
            </a:r>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lvl="1"/>
            <a:endParaRPr lang="en-GB" sz="900" dirty="0"/>
          </a:p>
          <a:p>
            <a:pPr marL="0" indent="0">
              <a:buNone/>
            </a:pPr>
            <a:endParaRPr lang="en-GB" sz="1200" dirty="0"/>
          </a:p>
        </p:txBody>
      </p:sp>
      <p:sp>
        <p:nvSpPr>
          <p:cNvPr id="5" name="Rectangle 4">
            <a:extLst>
              <a:ext uri="{FF2B5EF4-FFF2-40B4-BE49-F238E27FC236}">
                <a16:creationId xmlns:a16="http://schemas.microsoft.com/office/drawing/2014/main" id="{C10DA9CD-6546-EC68-2542-A9B217E53D5E}"/>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1067565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4FFDA-217D-5310-7C09-99C67FFAEF29}"/>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93E4F3B-DA7C-49B7-AD1F-E822BD1701DC}"/>
              </a:ext>
            </a:extLst>
          </p:cNvPr>
          <p:cNvSpPr>
            <a:spLocks noGrp="1"/>
          </p:cNvSpPr>
          <p:nvPr>
            <p:ph type="title"/>
          </p:nvPr>
        </p:nvSpPr>
        <p:spPr/>
        <p:txBody>
          <a:bodyPr/>
          <a:lstStyle/>
          <a:p>
            <a:r>
              <a:rPr lang="en-GB" dirty="0"/>
              <a:t>10. Performance Management</a:t>
            </a:r>
          </a:p>
        </p:txBody>
      </p:sp>
      <p:sp>
        <p:nvSpPr>
          <p:cNvPr id="3" name="Content Placeholder 2">
            <a:extLst>
              <a:ext uri="{FF2B5EF4-FFF2-40B4-BE49-F238E27FC236}">
                <a16:creationId xmlns:a16="http://schemas.microsoft.com/office/drawing/2014/main" id="{CC984167-ABAD-327B-B494-6BD1A262FAC0}"/>
              </a:ext>
            </a:extLst>
          </p:cNvPr>
          <p:cNvSpPr>
            <a:spLocks noGrp="1"/>
          </p:cNvSpPr>
          <p:nvPr>
            <p:ph idx="1"/>
          </p:nvPr>
        </p:nvSpPr>
        <p:spPr>
          <a:xfrm>
            <a:off x="457200" y="1059582"/>
            <a:ext cx="4198620" cy="3394040"/>
          </a:xfrm>
        </p:spPr>
        <p:txBody>
          <a:bodyPr>
            <a:normAutofit lnSpcReduction="10000"/>
          </a:bodyPr>
          <a:lstStyle/>
          <a:p>
            <a:pPr marL="0" indent="0">
              <a:buNone/>
            </a:pPr>
            <a:r>
              <a:rPr lang="en-GB" sz="1200" dirty="0"/>
              <a:t>A Performance Framework is the system which allows authorities to manage PIs and KPIs.  This includes agreed targets, dashboards used to monitor PIs and the governance process by which these are reported on and corrective actions are implemented.</a:t>
            </a:r>
          </a:p>
          <a:p>
            <a:pPr marL="0" indent="0">
              <a:buNone/>
            </a:pPr>
            <a:endParaRPr lang="en-GB" sz="1200" dirty="0"/>
          </a:p>
          <a:p>
            <a:pPr marL="0" indent="0">
              <a:buNone/>
            </a:pPr>
            <a:r>
              <a:rPr lang="en-GB" sz="1200" dirty="0"/>
              <a:t>Data and information aligned to the agreed PIs will be monitored through Service Delivery and tracked in a dashboard to allow timely and appropriate action in the event that a PI is not being met by the agreed target.</a:t>
            </a:r>
          </a:p>
          <a:p>
            <a:pPr marL="0" indent="0">
              <a:buNone/>
            </a:pPr>
            <a:endParaRPr lang="en-GB" sz="1200" dirty="0"/>
          </a:p>
          <a:p>
            <a:pPr marL="0" indent="0">
              <a:buNone/>
            </a:pPr>
            <a:r>
              <a:rPr lang="en-GB" sz="1200" dirty="0"/>
              <a:t>Because the PIs have been designed to align to </a:t>
            </a:r>
            <a:r>
              <a:rPr lang="en-GB" sz="1200" dirty="0" err="1"/>
              <a:t>LoS</a:t>
            </a:r>
            <a:r>
              <a:rPr lang="en-GB" sz="1200" dirty="0"/>
              <a:t>, the Performance Framework will enable customer and outcome focused decisions to be made.</a:t>
            </a:r>
          </a:p>
          <a:p>
            <a:pPr marL="0" indent="0">
              <a:buNone/>
            </a:pPr>
            <a:endParaRPr lang="en-GB" sz="1200" dirty="0"/>
          </a:p>
          <a:p>
            <a:pPr marL="0" indent="0">
              <a:buNone/>
            </a:pPr>
            <a:r>
              <a:rPr lang="en-GB" sz="1200" dirty="0"/>
              <a:t>The Performance Framework will enable a Balanced Scorecard to be populated and used for reporting to key stakeholders.</a:t>
            </a:r>
          </a:p>
          <a:p>
            <a:pPr marL="0" indent="0">
              <a:buNone/>
            </a:pPr>
            <a:endParaRPr lang="en-GB" sz="1200" dirty="0"/>
          </a:p>
        </p:txBody>
      </p:sp>
      <p:sp>
        <p:nvSpPr>
          <p:cNvPr id="2" name="Rectangle 1">
            <a:extLst>
              <a:ext uri="{FF2B5EF4-FFF2-40B4-BE49-F238E27FC236}">
                <a16:creationId xmlns:a16="http://schemas.microsoft.com/office/drawing/2014/main" id="{26A397EE-CFC4-3C07-C4B5-71F869A04459}"/>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12" name="Picture 11" descr="Pyramid diagram presents a performance-management hierarchy, rising from Data through Metrics, PIs &amp; KPIs, Levels of Service, and Strategy objectives, with Performance Framework labeled beside apex. Pink layered pyramid sits inside blue outline, while downward-right arrow connects pyramid to Reporting and Decisions boxes, indicating measurements inform reporting and decisions.">
            <a:extLst>
              <a:ext uri="{FF2B5EF4-FFF2-40B4-BE49-F238E27FC236}">
                <a16:creationId xmlns:a16="http://schemas.microsoft.com/office/drawing/2014/main" id="{FCBB36BA-042C-34A5-32D5-AE59425689F8}"/>
              </a:ext>
            </a:extLst>
          </p:cNvPr>
          <p:cNvPicPr>
            <a:picLocks noChangeAspect="1"/>
          </p:cNvPicPr>
          <p:nvPr/>
        </p:nvPicPr>
        <p:blipFill>
          <a:blip r:embed="rId2"/>
          <a:stretch>
            <a:fillRect/>
          </a:stretch>
        </p:blipFill>
        <p:spPr>
          <a:xfrm>
            <a:off x="4991716" y="862570"/>
            <a:ext cx="3359187" cy="3944454"/>
          </a:xfrm>
          <a:prstGeom prst="rect">
            <a:avLst/>
          </a:prstGeom>
        </p:spPr>
      </p:pic>
    </p:spTree>
    <p:extLst>
      <p:ext uri="{BB962C8B-B14F-4D97-AF65-F5344CB8AC3E}">
        <p14:creationId xmlns:p14="http://schemas.microsoft.com/office/powerpoint/2010/main" val="16072995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CCD61-2AFC-A78E-38CD-9CF07E9E19E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028B82C1-BD9B-1720-5A03-620A1F98B13F}"/>
              </a:ext>
            </a:extLst>
          </p:cNvPr>
          <p:cNvSpPr>
            <a:spLocks noGrp="1"/>
          </p:cNvSpPr>
          <p:nvPr>
            <p:ph type="title"/>
          </p:nvPr>
        </p:nvSpPr>
        <p:spPr/>
        <p:txBody>
          <a:bodyPr/>
          <a:lstStyle/>
          <a:p>
            <a:r>
              <a:rPr lang="en-GB"/>
              <a:t>11. Asset Management Lifecycle Planning</a:t>
            </a:r>
          </a:p>
        </p:txBody>
      </p:sp>
      <p:sp>
        <p:nvSpPr>
          <p:cNvPr id="3" name="Content Placeholder 2">
            <a:extLst>
              <a:ext uri="{FF2B5EF4-FFF2-40B4-BE49-F238E27FC236}">
                <a16:creationId xmlns:a16="http://schemas.microsoft.com/office/drawing/2014/main" id="{13B182CC-9B2A-FE6B-CB13-FCD40AB242A9}"/>
              </a:ext>
            </a:extLst>
          </p:cNvPr>
          <p:cNvSpPr>
            <a:spLocks noGrp="1"/>
          </p:cNvSpPr>
          <p:nvPr>
            <p:ph idx="1"/>
          </p:nvPr>
        </p:nvSpPr>
        <p:spPr/>
        <p:txBody>
          <a:bodyPr>
            <a:normAutofit/>
          </a:bodyPr>
          <a:lstStyle/>
          <a:p>
            <a:pPr marL="0" indent="0">
              <a:buNone/>
            </a:pPr>
            <a:r>
              <a:rPr lang="en-GB" sz="1200" dirty="0"/>
              <a:t>Our Lifecycle planning process will:</a:t>
            </a:r>
          </a:p>
          <a:p>
            <a:r>
              <a:rPr lang="en-GB" sz="1200" dirty="0"/>
              <a:t>Maximise whole life (TOTEX) value</a:t>
            </a:r>
          </a:p>
          <a:p>
            <a:r>
              <a:rPr lang="en-GB" sz="1200" dirty="0"/>
              <a:t>Maintain assets at the right condition, at the right time</a:t>
            </a:r>
          </a:p>
          <a:p>
            <a:r>
              <a:rPr lang="en-GB" sz="1200" dirty="0"/>
              <a:t>Support risk-based decision making</a:t>
            </a:r>
          </a:p>
          <a:p>
            <a:r>
              <a:rPr lang="en-GB" sz="1200" dirty="0"/>
              <a:t>Align with </a:t>
            </a:r>
            <a:r>
              <a:rPr lang="en-GB" sz="1200" dirty="0" err="1"/>
              <a:t>LoS</a:t>
            </a:r>
            <a:endParaRPr lang="en-GB" sz="1200" dirty="0"/>
          </a:p>
          <a:p>
            <a:r>
              <a:rPr lang="en-GB" sz="1200" dirty="0"/>
              <a:t>Provide a transparent, evidence-based approach to investment planning</a:t>
            </a:r>
          </a:p>
          <a:p>
            <a:r>
              <a:rPr lang="en-GB" sz="1200" dirty="0"/>
              <a:t>Incorporate environmental and social value into decision making</a:t>
            </a:r>
          </a:p>
          <a:p>
            <a:r>
              <a:rPr lang="en-GB" sz="1200" dirty="0"/>
              <a:t>Apply a systems view of the network</a:t>
            </a:r>
          </a:p>
          <a:p>
            <a:endParaRPr lang="en-GB" sz="1200" dirty="0"/>
          </a:p>
          <a:p>
            <a:pPr marL="0" indent="0">
              <a:buNone/>
            </a:pPr>
            <a:r>
              <a:rPr lang="en-GB" sz="1200" dirty="0"/>
              <a:t>Lifecycle planning will operate across a range of planning horizons.</a:t>
            </a:r>
          </a:p>
          <a:p>
            <a:r>
              <a:rPr lang="en-GB" sz="1200" dirty="0"/>
              <a:t>Long term (10-25+ years): Whole lifecycle modelling</a:t>
            </a:r>
          </a:p>
          <a:p>
            <a:r>
              <a:rPr lang="en-GB" sz="1200" dirty="0"/>
              <a:t>Medium term (3-5 years): TOTEX investment plan</a:t>
            </a:r>
          </a:p>
          <a:p>
            <a:r>
              <a:rPr lang="en-GB" sz="1200" dirty="0"/>
              <a:t>Short term (0-3 years): Delivery and operational planning (tactical)</a:t>
            </a:r>
          </a:p>
          <a:p>
            <a:endParaRPr lang="en-GB" sz="1200" dirty="0"/>
          </a:p>
          <a:p>
            <a:endParaRPr lang="en-GB" sz="1200" dirty="0"/>
          </a:p>
          <a:p>
            <a:pPr marL="0" indent="0">
              <a:buNone/>
            </a:pPr>
            <a:endParaRPr lang="en-GB" sz="1200" dirty="0"/>
          </a:p>
        </p:txBody>
      </p:sp>
      <p:sp>
        <p:nvSpPr>
          <p:cNvPr id="2" name="Rectangle 1">
            <a:extLst>
              <a:ext uri="{FF2B5EF4-FFF2-40B4-BE49-F238E27FC236}">
                <a16:creationId xmlns:a16="http://schemas.microsoft.com/office/drawing/2014/main" id="{3D44CD5B-A6DB-C7C0-6320-B43BAD4A1BFC}"/>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38825726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16291-573F-D051-36E7-53539C462ED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6ED1B073-A68A-2D1B-6D8F-27A5D3BF4533}"/>
              </a:ext>
            </a:extLst>
          </p:cNvPr>
          <p:cNvSpPr>
            <a:spLocks noGrp="1"/>
          </p:cNvSpPr>
          <p:nvPr>
            <p:ph type="title"/>
          </p:nvPr>
        </p:nvSpPr>
        <p:spPr/>
        <p:txBody>
          <a:bodyPr/>
          <a:lstStyle/>
          <a:p>
            <a:r>
              <a:rPr lang="en-GB" dirty="0"/>
              <a:t>11. </a:t>
            </a:r>
            <a:r>
              <a:rPr lang="en-GB"/>
              <a:t>Asset Management Lifecycle Planning (cont.)</a:t>
            </a:r>
          </a:p>
        </p:txBody>
      </p:sp>
      <p:sp>
        <p:nvSpPr>
          <p:cNvPr id="3" name="Content Placeholder 2">
            <a:extLst>
              <a:ext uri="{FF2B5EF4-FFF2-40B4-BE49-F238E27FC236}">
                <a16:creationId xmlns:a16="http://schemas.microsoft.com/office/drawing/2014/main" id="{177E63FF-2F5F-8088-7464-3D6B86133BC2}"/>
              </a:ext>
            </a:extLst>
          </p:cNvPr>
          <p:cNvSpPr>
            <a:spLocks noGrp="1"/>
          </p:cNvSpPr>
          <p:nvPr>
            <p:ph idx="1"/>
          </p:nvPr>
        </p:nvSpPr>
        <p:spPr>
          <a:xfrm>
            <a:off x="457200" y="1059582"/>
            <a:ext cx="3299460" cy="3394040"/>
          </a:xfrm>
        </p:spPr>
        <p:txBody>
          <a:bodyPr>
            <a:normAutofit/>
          </a:bodyPr>
          <a:lstStyle/>
          <a:p>
            <a:pPr marL="0" indent="0">
              <a:buNone/>
            </a:pPr>
            <a:r>
              <a:rPr lang="en-GB" sz="1200" dirty="0"/>
              <a:t>The proposed lifecycle planning process is shown on this page.</a:t>
            </a:r>
          </a:p>
          <a:p>
            <a:r>
              <a:rPr lang="en-GB" sz="1200" dirty="0"/>
              <a:t>The process initiates from an asset inventory which is regularly updated through inspection and work orders as per asset type care plans.  Deterioration models provide forecasting tools to predict intervention points.</a:t>
            </a:r>
          </a:p>
          <a:p>
            <a:r>
              <a:rPr lang="en-GB" sz="1200" dirty="0"/>
              <a:t>Whole life cost modelling provides a TOTEX view of like-for-like long-term value.</a:t>
            </a:r>
          </a:p>
          <a:p>
            <a:r>
              <a:rPr lang="en-GB" sz="1200" dirty="0"/>
              <a:t>Risk-based prioritisation then allows a </a:t>
            </a:r>
            <a:r>
              <a:rPr lang="en-GB" sz="1200" dirty="0" err="1"/>
              <a:t>workbank</a:t>
            </a:r>
            <a:r>
              <a:rPr lang="en-GB" sz="1200" dirty="0"/>
              <a:t> to be constrained based on agreed value metrics. This is explored further on the following page.</a:t>
            </a:r>
          </a:p>
          <a:p>
            <a:r>
              <a:rPr lang="en-GB" sz="1200" dirty="0"/>
              <a:t>Optimised delivery plans can then be created and delivered.</a:t>
            </a:r>
          </a:p>
          <a:p>
            <a:pPr marL="0" indent="0">
              <a:buNone/>
            </a:pPr>
            <a:endParaRPr lang="en-GB" sz="1200" dirty="0"/>
          </a:p>
        </p:txBody>
      </p:sp>
      <p:sp>
        <p:nvSpPr>
          <p:cNvPr id="2" name="Rectangle 1">
            <a:extLst>
              <a:ext uri="{FF2B5EF4-FFF2-40B4-BE49-F238E27FC236}">
                <a16:creationId xmlns:a16="http://schemas.microsoft.com/office/drawing/2014/main" id="{6C21A447-B7CC-ADFF-6B86-0FC31499CAFE}"/>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15" name="Picture 14" descr="Flowchart outlining an asset-management process, with Asset inventory, Asset condition and performance, and Deterioration models feeding Option appraisal, whole life cost modelling, risk-based prioritisation, optimised investment plans, and delivery of works. Blue rounded boxes and black arrows show sequential progression to Performance monitoring and feedback, with a right-side feedback loop returning to upstream inputs and a red outline enclosing initial assessment factors.">
            <a:extLst>
              <a:ext uri="{FF2B5EF4-FFF2-40B4-BE49-F238E27FC236}">
                <a16:creationId xmlns:a16="http://schemas.microsoft.com/office/drawing/2014/main" id="{52FA846A-7254-4F48-D9E7-DEB8C876318E}"/>
              </a:ext>
            </a:extLst>
          </p:cNvPr>
          <p:cNvPicPr>
            <a:picLocks noChangeAspect="1"/>
          </p:cNvPicPr>
          <p:nvPr/>
        </p:nvPicPr>
        <p:blipFill>
          <a:blip r:embed="rId3"/>
          <a:stretch>
            <a:fillRect/>
          </a:stretch>
        </p:blipFill>
        <p:spPr>
          <a:xfrm>
            <a:off x="4572000" y="900316"/>
            <a:ext cx="3621338" cy="4243184"/>
          </a:xfrm>
          <a:prstGeom prst="rect">
            <a:avLst/>
          </a:prstGeom>
        </p:spPr>
      </p:pic>
    </p:spTree>
    <p:extLst>
      <p:ext uri="{BB962C8B-B14F-4D97-AF65-F5344CB8AC3E}">
        <p14:creationId xmlns:p14="http://schemas.microsoft.com/office/powerpoint/2010/main" val="37364873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DA53C-B08A-E9AD-F427-2F906182D44A}"/>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8AD45232-FCDE-21F1-8411-3781F5F520A8}"/>
              </a:ext>
            </a:extLst>
          </p:cNvPr>
          <p:cNvSpPr>
            <a:spLocks noGrp="1"/>
          </p:cNvSpPr>
          <p:nvPr>
            <p:ph type="title"/>
          </p:nvPr>
        </p:nvSpPr>
        <p:spPr/>
        <p:txBody>
          <a:bodyPr/>
          <a:lstStyle/>
          <a:p>
            <a:r>
              <a:rPr lang="en-GB"/>
              <a:t>12. Risk-based Prioritisation</a:t>
            </a:r>
          </a:p>
        </p:txBody>
      </p:sp>
      <p:sp>
        <p:nvSpPr>
          <p:cNvPr id="3" name="Content Placeholder 2">
            <a:extLst>
              <a:ext uri="{FF2B5EF4-FFF2-40B4-BE49-F238E27FC236}">
                <a16:creationId xmlns:a16="http://schemas.microsoft.com/office/drawing/2014/main" id="{F6330192-7C58-384F-5380-016DC95439B6}"/>
              </a:ext>
            </a:extLst>
          </p:cNvPr>
          <p:cNvSpPr>
            <a:spLocks noGrp="1"/>
          </p:cNvSpPr>
          <p:nvPr>
            <p:ph idx="1"/>
          </p:nvPr>
        </p:nvSpPr>
        <p:spPr/>
        <p:txBody>
          <a:bodyPr>
            <a:normAutofit/>
          </a:bodyPr>
          <a:lstStyle/>
          <a:p>
            <a:pPr marL="0" indent="0">
              <a:buNone/>
            </a:pPr>
            <a:r>
              <a:rPr lang="en-GB" sz="1200" dirty="0"/>
              <a:t>Decisions on what interventions to undertake should be done using a risk-based approach. There are 2 broad components of this approach – likelihood and consequence.</a:t>
            </a:r>
          </a:p>
          <a:p>
            <a:pPr marL="0" indent="0">
              <a:buNone/>
            </a:pPr>
            <a:endParaRPr lang="en-GB" sz="1200" dirty="0"/>
          </a:p>
          <a:p>
            <a:pPr marL="0" indent="0">
              <a:buNone/>
            </a:pPr>
            <a:r>
              <a:rPr lang="en-GB" sz="1200" dirty="0"/>
              <a:t>A proxy for likelihood is </a:t>
            </a:r>
            <a:r>
              <a:rPr lang="en-GB" sz="1200" b="1" dirty="0"/>
              <a:t>Asset Health</a:t>
            </a:r>
            <a:r>
              <a:rPr lang="en-GB" sz="1200" dirty="0"/>
              <a:t>.  Asset health can be determined from a range of factors including condition, performance i.e. failure rate or number of disruptions, annual maintenance cost, backlog trend, resilience factors, customer satisfaction.  Asset health is a more robust metric than condition alone however this can be used in the absence of other metrics.</a:t>
            </a:r>
          </a:p>
          <a:p>
            <a:pPr marL="0" indent="0">
              <a:buNone/>
            </a:pPr>
            <a:endParaRPr lang="en-GB" sz="1200" dirty="0"/>
          </a:p>
          <a:p>
            <a:pPr marL="0" indent="0">
              <a:buNone/>
            </a:pPr>
            <a:r>
              <a:rPr lang="en-GB" sz="1200" dirty="0"/>
              <a:t>A proxy for consequence is </a:t>
            </a:r>
            <a:r>
              <a:rPr lang="en-GB" sz="1200" b="1" dirty="0"/>
              <a:t>Criticality. </a:t>
            </a:r>
            <a:r>
              <a:rPr lang="en-GB" sz="1200" dirty="0"/>
              <a:t>This can be within an asset type </a:t>
            </a:r>
            <a:r>
              <a:rPr lang="en-GB" sz="1200" dirty="0" err="1"/>
              <a:t>i.e</a:t>
            </a:r>
            <a:r>
              <a:rPr lang="en-GB" sz="1200" dirty="0"/>
              <a:t> an A-road is more critical than an unclassified road and so a similar defect should be prioritised on the A-road first. Certain roads are also part of an active travel or public transport network which further adds to their criticality.  Criticality can also be between asset types </a:t>
            </a:r>
            <a:r>
              <a:rPr lang="en-GB" sz="1200" dirty="0" err="1"/>
              <a:t>i.e</a:t>
            </a:r>
            <a:r>
              <a:rPr lang="en-GB" sz="1200" dirty="0"/>
              <a:t> pavement is more critical than fencing.</a:t>
            </a:r>
          </a:p>
          <a:p>
            <a:pPr marL="0" indent="0">
              <a:buNone/>
            </a:pPr>
            <a:endParaRPr lang="en-GB" sz="1200" dirty="0"/>
          </a:p>
        </p:txBody>
      </p:sp>
      <p:sp>
        <p:nvSpPr>
          <p:cNvPr id="2" name="Rectangle 1">
            <a:extLst>
              <a:ext uri="{FF2B5EF4-FFF2-40B4-BE49-F238E27FC236}">
                <a16:creationId xmlns:a16="http://schemas.microsoft.com/office/drawing/2014/main" id="{F6570D4C-488D-76B4-0A68-51DE1C03B651}"/>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11" name="Picture 10" descr="Flow diagram shows Asset health × Criticality = Risk. Yellow rounded boxes label Asset health, Criticality, and Risk, with multiplication and equals symbols connecting stages.">
            <a:extLst>
              <a:ext uri="{FF2B5EF4-FFF2-40B4-BE49-F238E27FC236}">
                <a16:creationId xmlns:a16="http://schemas.microsoft.com/office/drawing/2014/main" id="{38F630A1-0EFE-1EE9-1D1B-ACBEDAFA39B9}"/>
              </a:ext>
            </a:extLst>
          </p:cNvPr>
          <p:cNvPicPr>
            <a:picLocks noChangeAspect="1"/>
          </p:cNvPicPr>
          <p:nvPr/>
        </p:nvPicPr>
        <p:blipFill>
          <a:blip r:embed="rId2"/>
          <a:stretch>
            <a:fillRect/>
          </a:stretch>
        </p:blipFill>
        <p:spPr>
          <a:xfrm>
            <a:off x="457200" y="3654693"/>
            <a:ext cx="5956308" cy="640135"/>
          </a:xfrm>
          <a:prstGeom prst="rect">
            <a:avLst/>
          </a:prstGeom>
        </p:spPr>
      </p:pic>
    </p:spTree>
    <p:extLst>
      <p:ext uri="{BB962C8B-B14F-4D97-AF65-F5344CB8AC3E}">
        <p14:creationId xmlns:p14="http://schemas.microsoft.com/office/powerpoint/2010/main" val="32211958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D3D64-98F6-FAD7-BD68-1D9C10FC2B8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320C551F-F300-0C61-0116-E0B0983631F3}"/>
              </a:ext>
            </a:extLst>
          </p:cNvPr>
          <p:cNvSpPr>
            <a:spLocks noGrp="1"/>
          </p:cNvSpPr>
          <p:nvPr>
            <p:ph type="title"/>
          </p:nvPr>
        </p:nvSpPr>
        <p:spPr/>
        <p:txBody>
          <a:bodyPr/>
          <a:lstStyle/>
          <a:p>
            <a:r>
              <a:rPr lang="en-GB"/>
              <a:t>13. Risk &amp; Resilience</a:t>
            </a:r>
          </a:p>
        </p:txBody>
      </p:sp>
      <p:sp>
        <p:nvSpPr>
          <p:cNvPr id="3" name="Content Placeholder 2">
            <a:extLst>
              <a:ext uri="{FF2B5EF4-FFF2-40B4-BE49-F238E27FC236}">
                <a16:creationId xmlns:a16="http://schemas.microsoft.com/office/drawing/2014/main" id="{01341F44-C0DB-D88E-B67A-3E6D94555D4A}"/>
              </a:ext>
            </a:extLst>
          </p:cNvPr>
          <p:cNvSpPr>
            <a:spLocks noGrp="1"/>
          </p:cNvSpPr>
          <p:nvPr>
            <p:ph idx="1"/>
          </p:nvPr>
        </p:nvSpPr>
        <p:spPr>
          <a:xfrm>
            <a:off x="457200" y="1059582"/>
            <a:ext cx="5444836" cy="3394040"/>
          </a:xfrm>
        </p:spPr>
        <p:txBody>
          <a:bodyPr>
            <a:normAutofit fontScale="92500" lnSpcReduction="10000"/>
          </a:bodyPr>
          <a:lstStyle/>
          <a:p>
            <a:pPr marL="0" indent="0">
              <a:buNone/>
            </a:pPr>
            <a:r>
              <a:rPr lang="en-GB" sz="1200" dirty="0"/>
              <a:t>A risk can be defined as an uncertain event which influences the desired performance of an asset or the Level of Service provided by the asset base.  It consists of a combination of the likelihood of a perceived threat or opportunity and the magnitude of its impact.</a:t>
            </a:r>
          </a:p>
          <a:p>
            <a:pPr marL="0" indent="0">
              <a:buNone/>
            </a:pPr>
            <a:r>
              <a:rPr lang="en-GB" sz="1200" dirty="0"/>
              <a:t>The most commonly understood type of risk is safety however there are a variety of other risk types which might arise from highways assets:</a:t>
            </a:r>
          </a:p>
          <a:p>
            <a:r>
              <a:rPr lang="en-GB" sz="1200" dirty="0"/>
              <a:t>Reputation</a:t>
            </a:r>
          </a:p>
          <a:p>
            <a:r>
              <a:rPr lang="en-GB" sz="1200" dirty="0"/>
              <a:t>Asset loss or damage</a:t>
            </a:r>
          </a:p>
          <a:p>
            <a:r>
              <a:rPr lang="en-GB" sz="1200" dirty="0"/>
              <a:t>Service reduction or failure</a:t>
            </a:r>
          </a:p>
          <a:p>
            <a:r>
              <a:rPr lang="en-GB" sz="1200" dirty="0"/>
              <a:t>Operational</a:t>
            </a:r>
          </a:p>
          <a:p>
            <a:r>
              <a:rPr lang="en-GB" sz="1200" dirty="0"/>
              <a:t>Environmental</a:t>
            </a:r>
          </a:p>
          <a:p>
            <a:r>
              <a:rPr lang="en-GB" sz="1200" dirty="0"/>
              <a:t>Financial and contractual</a:t>
            </a:r>
          </a:p>
          <a:p>
            <a:pPr marL="0" indent="0">
              <a:buNone/>
            </a:pPr>
            <a:r>
              <a:rPr lang="en-GB" sz="1200" dirty="0"/>
              <a:t>Risk management must influence decisions on:</a:t>
            </a:r>
          </a:p>
          <a:p>
            <a:r>
              <a:rPr lang="en-GB" sz="1200" dirty="0"/>
              <a:t>Providing different levels of service</a:t>
            </a:r>
          </a:p>
          <a:p>
            <a:r>
              <a:rPr lang="en-GB" sz="1200" dirty="0"/>
              <a:t>Redistributing funding between asset groups</a:t>
            </a:r>
          </a:p>
          <a:p>
            <a:r>
              <a:rPr lang="en-GB" sz="1200" dirty="0"/>
              <a:t>Intervention choices i.e. renew vs maintain</a:t>
            </a:r>
          </a:p>
          <a:p>
            <a:r>
              <a:rPr lang="en-GB" sz="1200" dirty="0"/>
              <a:t>Interventions in the asset management framework</a:t>
            </a:r>
          </a:p>
          <a:p>
            <a:pPr marL="0" indent="0">
              <a:buNone/>
            </a:pPr>
            <a:r>
              <a:rPr lang="en-GB" sz="1200" dirty="0"/>
              <a:t>Birmingham City Council’s risk management process should follow ISO33001 (as outlined in the diagram here).</a:t>
            </a:r>
          </a:p>
          <a:p>
            <a:pPr marL="0" indent="0">
              <a:buNone/>
            </a:pPr>
            <a:endParaRPr lang="en-GB" sz="1200" dirty="0"/>
          </a:p>
        </p:txBody>
      </p:sp>
      <p:sp>
        <p:nvSpPr>
          <p:cNvPr id="2" name="Rectangle 1">
            <a:extLst>
              <a:ext uri="{FF2B5EF4-FFF2-40B4-BE49-F238E27FC236}">
                <a16:creationId xmlns:a16="http://schemas.microsoft.com/office/drawing/2014/main" id="{5C7D7629-6C8A-198F-591C-D080C1F4BE51}"/>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4" name="Picture 3" descr="Flowchart presents a risk-management process linking 1. Communication and Consultation, 2. Establishing Context, 3. Risk Assessment, 4. Risk Treatment, and 5. Monitoring and Review. Risk Assessment contains sequential Identification, Analysis, and Evaluation steps, while blue boxes and two-way arrows show continuous interaction among stages.">
            <a:extLst>
              <a:ext uri="{FF2B5EF4-FFF2-40B4-BE49-F238E27FC236}">
                <a16:creationId xmlns:a16="http://schemas.microsoft.com/office/drawing/2014/main" id="{89FF2D15-A0B7-2268-0818-D928A792C26D}"/>
              </a:ext>
            </a:extLst>
          </p:cNvPr>
          <p:cNvPicPr>
            <a:picLocks noChangeAspect="1"/>
          </p:cNvPicPr>
          <p:nvPr/>
        </p:nvPicPr>
        <p:blipFill>
          <a:blip r:embed="rId2"/>
          <a:stretch>
            <a:fillRect/>
          </a:stretch>
        </p:blipFill>
        <p:spPr>
          <a:xfrm>
            <a:off x="5544888" y="1891145"/>
            <a:ext cx="3017089" cy="2106957"/>
          </a:xfrm>
          <a:prstGeom prst="rect">
            <a:avLst/>
          </a:prstGeom>
        </p:spPr>
      </p:pic>
    </p:spTree>
    <p:extLst>
      <p:ext uri="{BB962C8B-B14F-4D97-AF65-F5344CB8AC3E}">
        <p14:creationId xmlns:p14="http://schemas.microsoft.com/office/powerpoint/2010/main" val="4719586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CEEC9-508F-E1E4-007A-1E6308C68B1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3782CDDF-3FFB-541C-8DAB-1035C2FEC5EC}"/>
              </a:ext>
            </a:extLst>
          </p:cNvPr>
          <p:cNvSpPr>
            <a:spLocks noGrp="1"/>
          </p:cNvSpPr>
          <p:nvPr>
            <p:ph type="title"/>
          </p:nvPr>
        </p:nvSpPr>
        <p:spPr/>
        <p:txBody>
          <a:bodyPr/>
          <a:lstStyle/>
          <a:p>
            <a:r>
              <a:rPr lang="en-GB"/>
              <a:t>13. Risk &amp; Resilience (cont.)</a:t>
            </a:r>
          </a:p>
        </p:txBody>
      </p:sp>
      <p:sp>
        <p:nvSpPr>
          <p:cNvPr id="3" name="Content Placeholder 2">
            <a:extLst>
              <a:ext uri="{FF2B5EF4-FFF2-40B4-BE49-F238E27FC236}">
                <a16:creationId xmlns:a16="http://schemas.microsoft.com/office/drawing/2014/main" id="{E194B662-4B38-C8B6-52C0-ACA4803D232C}"/>
              </a:ext>
            </a:extLst>
          </p:cNvPr>
          <p:cNvSpPr>
            <a:spLocks noGrp="1"/>
          </p:cNvSpPr>
          <p:nvPr>
            <p:ph idx="1"/>
          </p:nvPr>
        </p:nvSpPr>
        <p:spPr>
          <a:xfrm>
            <a:off x="457200" y="1059582"/>
            <a:ext cx="7832856" cy="3394040"/>
          </a:xfrm>
        </p:spPr>
        <p:txBody>
          <a:bodyPr>
            <a:normAutofit lnSpcReduction="10000"/>
          </a:bodyPr>
          <a:lstStyle/>
          <a:p>
            <a:pPr marL="0" indent="0">
              <a:buNone/>
            </a:pPr>
            <a:r>
              <a:rPr lang="en-GB" sz="1200" dirty="0"/>
              <a:t>Resilience is the ability of the highways network to anticipate, withstand, adapt to and recover from disruption, including extreme weather and climate-related impacts.</a:t>
            </a:r>
          </a:p>
          <a:p>
            <a:pPr marL="0" indent="0">
              <a:buNone/>
            </a:pPr>
            <a:r>
              <a:rPr lang="en-GB" sz="1200" dirty="0"/>
              <a:t>Key resilience risks for Birmingham’s highways network include:</a:t>
            </a:r>
          </a:p>
          <a:p>
            <a:r>
              <a:rPr lang="en-GB" sz="1200" b="1" dirty="0"/>
              <a:t>Flooding and surface water</a:t>
            </a:r>
            <a:r>
              <a:rPr lang="en-GB" sz="1200" dirty="0"/>
              <a:t>: leading to road closures, damage to assets and safety risks</a:t>
            </a:r>
          </a:p>
          <a:p>
            <a:r>
              <a:rPr lang="en-GB" sz="1200" b="1" dirty="0"/>
              <a:t>Heat stress</a:t>
            </a:r>
            <a:r>
              <a:rPr lang="en-GB" sz="1200" dirty="0"/>
              <a:t>: leading to accelerated deterioration of key assets including pavement and structures</a:t>
            </a:r>
          </a:p>
          <a:p>
            <a:r>
              <a:rPr lang="en-GB" sz="1200" b="1" dirty="0"/>
              <a:t>Ageing assets</a:t>
            </a:r>
            <a:r>
              <a:rPr lang="en-GB" sz="1200" dirty="0"/>
              <a:t>: older assets are more vulnerable to failure, particularly in the context of higher traffic loads and urban pressures</a:t>
            </a:r>
          </a:p>
          <a:p>
            <a:pPr marL="0" indent="0">
              <a:buNone/>
            </a:pPr>
            <a:r>
              <a:rPr lang="en-GB" sz="1200" dirty="0"/>
              <a:t>These risks can cause increased network disruption which directly impacts economic activity, emergency access and prevents the required Level of Service being delivered for customers.</a:t>
            </a:r>
          </a:p>
          <a:p>
            <a:pPr marL="0" indent="0">
              <a:buNone/>
            </a:pPr>
            <a:r>
              <a:rPr lang="en-GB" sz="1200" dirty="0"/>
              <a:t>Strategic priorities are to reduce the vulnerability of assets to climate risks, better maintain service continuity for critical parts of the network and improve recovery times following disruption.</a:t>
            </a:r>
          </a:p>
          <a:p>
            <a:pPr marL="0" indent="0">
              <a:buNone/>
            </a:pPr>
            <a:r>
              <a:rPr lang="en-GB" sz="1200" dirty="0"/>
              <a:t>This will be done through:</a:t>
            </a:r>
          </a:p>
          <a:p>
            <a:r>
              <a:rPr lang="en-GB" sz="1200" dirty="0"/>
              <a:t>Developing a network-wide risk profile for resilience risks</a:t>
            </a:r>
          </a:p>
          <a:p>
            <a:r>
              <a:rPr lang="en-GB" sz="1200" dirty="0"/>
              <a:t>Considering future climate scenarios within investment planning</a:t>
            </a:r>
          </a:p>
          <a:p>
            <a:r>
              <a:rPr lang="en-GB" sz="1200" dirty="0"/>
              <a:t>Designing for changing climate risk</a:t>
            </a:r>
          </a:p>
          <a:p>
            <a:r>
              <a:rPr lang="en-GB" sz="1200" dirty="0"/>
              <a:t>Review and update incident response and recovery processes with the aim of recovering network performance as rapidly as possible post an event.</a:t>
            </a:r>
          </a:p>
          <a:p>
            <a:pPr marL="0" indent="0">
              <a:buNone/>
            </a:pPr>
            <a:endParaRPr lang="en-GB" sz="1200" dirty="0"/>
          </a:p>
        </p:txBody>
      </p:sp>
      <p:sp>
        <p:nvSpPr>
          <p:cNvPr id="2" name="Rectangle 1">
            <a:extLst>
              <a:ext uri="{FF2B5EF4-FFF2-40B4-BE49-F238E27FC236}">
                <a16:creationId xmlns:a16="http://schemas.microsoft.com/office/drawing/2014/main" id="{1485E5F5-E9A8-76F4-ACE6-CB3670BC781E}"/>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9859672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B1E2F-0B63-34D6-D64F-F6AB4A6A338A}"/>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C3BC6DD-779F-C102-B0BB-2F0248538249}"/>
              </a:ext>
            </a:extLst>
          </p:cNvPr>
          <p:cNvSpPr>
            <a:spLocks noGrp="1"/>
          </p:cNvSpPr>
          <p:nvPr>
            <p:ph type="title"/>
          </p:nvPr>
        </p:nvSpPr>
        <p:spPr/>
        <p:txBody>
          <a:bodyPr/>
          <a:lstStyle/>
          <a:p>
            <a:r>
              <a:rPr lang="en-GB"/>
              <a:t>14. Data, Systems and Information</a:t>
            </a:r>
          </a:p>
        </p:txBody>
      </p:sp>
      <p:sp>
        <p:nvSpPr>
          <p:cNvPr id="3" name="Content Placeholder 2">
            <a:extLst>
              <a:ext uri="{FF2B5EF4-FFF2-40B4-BE49-F238E27FC236}">
                <a16:creationId xmlns:a16="http://schemas.microsoft.com/office/drawing/2014/main" id="{EE0D198A-7FE9-BD85-CB63-87C9376ABE07}"/>
              </a:ext>
            </a:extLst>
          </p:cNvPr>
          <p:cNvSpPr>
            <a:spLocks noGrp="1"/>
          </p:cNvSpPr>
          <p:nvPr>
            <p:ph idx="1"/>
          </p:nvPr>
        </p:nvSpPr>
        <p:spPr/>
        <p:txBody>
          <a:bodyPr>
            <a:normAutofit/>
          </a:bodyPr>
          <a:lstStyle/>
          <a:p>
            <a:pPr marL="0" indent="0">
              <a:buNone/>
            </a:pPr>
            <a:r>
              <a:rPr lang="en-GB" sz="1200" dirty="0"/>
              <a:t>Asset data is crucial to make informed, consistent and auditable decisions. The following principles will be adhered to in future planning regarding data, systems and information.</a:t>
            </a:r>
          </a:p>
          <a:p>
            <a:r>
              <a:rPr lang="en-GB" sz="1200" dirty="0"/>
              <a:t>There will be an Asset Information Strategy and agreed data hierarchy specifying data specification requirements, quality levels, audit requirements and relevance to business critical decisions.</a:t>
            </a:r>
          </a:p>
          <a:p>
            <a:r>
              <a:rPr lang="en-GB" sz="1200" dirty="0"/>
              <a:t>There will be a clear handover and </a:t>
            </a:r>
            <a:r>
              <a:rPr lang="en-GB" sz="1200" dirty="0" err="1"/>
              <a:t>handback</a:t>
            </a:r>
            <a:r>
              <a:rPr lang="en-GB" sz="1200" dirty="0"/>
              <a:t> process for capital projects and supply chain.</a:t>
            </a:r>
          </a:p>
          <a:p>
            <a:r>
              <a:rPr lang="en-GB" sz="1200" dirty="0"/>
              <a:t>There will be a single Enterprise Asset Management system which acts as the master asset register and enables works management in line with business processes.  Currently this is EAP, procured via Brightly.  This system should be reviewed to evaluate whether it meets the future needs of highways asset management.</a:t>
            </a:r>
          </a:p>
          <a:p>
            <a:r>
              <a:rPr lang="en-GB" sz="1200" dirty="0"/>
              <a:t>Modelling modules or packages will be integrated within the EAM solution i.e. Brightly’s Predictor module and used to inform decision making.  This can be a combination of different solutions and a decision should be made on suitability for the required decisions.</a:t>
            </a:r>
          </a:p>
          <a:p>
            <a:r>
              <a:rPr lang="en-GB" sz="1200" dirty="0"/>
              <a:t>A GIS platform will be used in conjunction with the EAM solution.  This enables geospatial analysis and works planning.</a:t>
            </a:r>
          </a:p>
          <a:p>
            <a:r>
              <a:rPr lang="en-GB" sz="1200" dirty="0"/>
              <a:t>Data sharing agreements will be in place with all parties involved in highways asset management to avoid data loss or siloed data.</a:t>
            </a:r>
          </a:p>
          <a:p>
            <a:endParaRPr lang="en-GB" sz="1600" i="1" dirty="0"/>
          </a:p>
          <a:p>
            <a:endParaRPr lang="en-GB" sz="1600" i="1" dirty="0"/>
          </a:p>
        </p:txBody>
      </p:sp>
      <p:sp>
        <p:nvSpPr>
          <p:cNvPr id="2" name="Rectangle 1">
            <a:extLst>
              <a:ext uri="{FF2B5EF4-FFF2-40B4-BE49-F238E27FC236}">
                <a16:creationId xmlns:a16="http://schemas.microsoft.com/office/drawing/2014/main" id="{9B3AF043-F04D-A934-CB73-D606B61C0835}"/>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24689308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69A35-65F1-F133-26A9-E54FD8A0AD7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648A51D3-F5CE-33F3-D80F-3E1EDCF2350B}"/>
              </a:ext>
            </a:extLst>
          </p:cNvPr>
          <p:cNvSpPr>
            <a:spLocks noGrp="1"/>
          </p:cNvSpPr>
          <p:nvPr>
            <p:ph type="title"/>
          </p:nvPr>
        </p:nvSpPr>
        <p:spPr/>
        <p:txBody>
          <a:bodyPr/>
          <a:lstStyle/>
          <a:p>
            <a:r>
              <a:rPr lang="en-GB"/>
              <a:t>15. Leadership &amp; Culture</a:t>
            </a:r>
          </a:p>
        </p:txBody>
      </p:sp>
      <p:sp>
        <p:nvSpPr>
          <p:cNvPr id="3" name="Content Placeholder 2">
            <a:extLst>
              <a:ext uri="{FF2B5EF4-FFF2-40B4-BE49-F238E27FC236}">
                <a16:creationId xmlns:a16="http://schemas.microsoft.com/office/drawing/2014/main" id="{553FA0C9-5757-E6EB-76E8-0E664EEFE2A5}"/>
              </a:ext>
            </a:extLst>
          </p:cNvPr>
          <p:cNvSpPr>
            <a:spLocks noGrp="1"/>
          </p:cNvSpPr>
          <p:nvPr>
            <p:ph idx="1"/>
          </p:nvPr>
        </p:nvSpPr>
        <p:spPr/>
        <p:txBody>
          <a:bodyPr>
            <a:normAutofit/>
          </a:bodyPr>
          <a:lstStyle/>
          <a:p>
            <a:pPr marL="0" indent="0">
              <a:buNone/>
            </a:pPr>
            <a:r>
              <a:rPr lang="en-GB" sz="1200"/>
              <a:t>It is essential to foster a culture where asset management principles are embedded across all levels of the organisation, and supply chain partners, ensuring consistent, evidence-based decision making that delivers value for money, agreed Levels of Service and long term asset sustainability.  Key principles of asset management leadership and culture:</a:t>
            </a:r>
          </a:p>
          <a:p>
            <a:r>
              <a:rPr lang="en-GB" sz="1200" b="1"/>
              <a:t>Visible leadership</a:t>
            </a:r>
            <a:r>
              <a:rPr lang="en-GB" sz="1200"/>
              <a:t>: senior leaders will champion asset management as a core business approach</a:t>
            </a:r>
          </a:p>
          <a:p>
            <a:r>
              <a:rPr lang="en-GB" sz="1200" b="1"/>
              <a:t>Clear accountability</a:t>
            </a:r>
            <a:r>
              <a:rPr lang="en-GB" sz="1200"/>
              <a:t>: there are defined roles and responsibilities for asset management</a:t>
            </a:r>
          </a:p>
          <a:p>
            <a:r>
              <a:rPr lang="en-GB" sz="1200" b="1"/>
              <a:t>Strong governance</a:t>
            </a:r>
            <a:r>
              <a:rPr lang="en-GB" sz="1200"/>
              <a:t>: there are formal governance structures to oversee performance, approve investment and manage risk</a:t>
            </a:r>
          </a:p>
        </p:txBody>
      </p:sp>
      <p:sp>
        <p:nvSpPr>
          <p:cNvPr id="2" name="Rectangle 1">
            <a:extLst>
              <a:ext uri="{FF2B5EF4-FFF2-40B4-BE49-F238E27FC236}">
                <a16:creationId xmlns:a16="http://schemas.microsoft.com/office/drawing/2014/main" id="{1C377747-8942-36BE-DD6E-300E7EF7F6C7}"/>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2816623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8B068-7EE4-650B-A2EB-D29D68C0B7C4}"/>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32AE5CD-3AAE-805F-114F-0C82656CF1BF}"/>
              </a:ext>
            </a:extLst>
          </p:cNvPr>
          <p:cNvSpPr>
            <a:spLocks noGrp="1"/>
          </p:cNvSpPr>
          <p:nvPr>
            <p:ph type="title"/>
          </p:nvPr>
        </p:nvSpPr>
        <p:spPr/>
        <p:txBody>
          <a:bodyPr/>
          <a:lstStyle/>
          <a:p>
            <a:r>
              <a:rPr lang="en-GB" dirty="0"/>
              <a:t>16. Continuous Improvement</a:t>
            </a:r>
          </a:p>
        </p:txBody>
      </p:sp>
      <p:sp>
        <p:nvSpPr>
          <p:cNvPr id="3" name="Content Placeholder 2">
            <a:extLst>
              <a:ext uri="{FF2B5EF4-FFF2-40B4-BE49-F238E27FC236}">
                <a16:creationId xmlns:a16="http://schemas.microsoft.com/office/drawing/2014/main" id="{A41DB7D6-9A91-052B-2E13-5641090A585C}"/>
              </a:ext>
            </a:extLst>
          </p:cNvPr>
          <p:cNvSpPr>
            <a:spLocks noGrp="1"/>
          </p:cNvSpPr>
          <p:nvPr>
            <p:ph idx="1"/>
          </p:nvPr>
        </p:nvSpPr>
        <p:spPr>
          <a:xfrm>
            <a:off x="457199" y="1059582"/>
            <a:ext cx="4959531" cy="3660464"/>
          </a:xfrm>
        </p:spPr>
        <p:txBody>
          <a:bodyPr>
            <a:normAutofit/>
          </a:bodyPr>
          <a:lstStyle/>
          <a:p>
            <a:pPr marL="0" indent="0">
              <a:buNone/>
            </a:pPr>
            <a:r>
              <a:rPr lang="en-GB" sz="1200"/>
              <a:t>Embedding a culture of continuous improvement ensures that asset management processes, performance and outcomes are regularly reviewed, refined and enhanced to maximise value, improve service delivery and respond to changing conditions. A rapidly evolving technology and innovation landscape is providing increasing opportunities for continuous improvement.</a:t>
            </a:r>
          </a:p>
          <a:p>
            <a:pPr marL="0" indent="0">
              <a:buNone/>
            </a:pPr>
            <a:r>
              <a:rPr lang="en-GB" sz="1200"/>
              <a:t>Key principles to inform BCC Highways asset management continuous improvement:</a:t>
            </a:r>
          </a:p>
          <a:p>
            <a:r>
              <a:rPr lang="en-GB" sz="1200" b="1"/>
              <a:t>Evidence led</a:t>
            </a:r>
            <a:r>
              <a:rPr lang="en-GB" sz="1200"/>
              <a:t>: Improvements should be driven by data, trends and benchmarking</a:t>
            </a:r>
          </a:p>
          <a:p>
            <a:r>
              <a:rPr lang="en-GB" sz="1200" b="1"/>
              <a:t>Outcome focused</a:t>
            </a:r>
            <a:r>
              <a:rPr lang="en-GB" sz="1200"/>
              <a:t>: Improvement initiative should be aligned to asset management objectives and </a:t>
            </a:r>
            <a:r>
              <a:rPr lang="en-GB" sz="1200" err="1"/>
              <a:t>LoS</a:t>
            </a:r>
            <a:endParaRPr lang="en-GB" sz="1200"/>
          </a:p>
          <a:p>
            <a:r>
              <a:rPr lang="en-GB" sz="1200" b="1"/>
              <a:t>Systematic and governed</a:t>
            </a:r>
            <a:r>
              <a:rPr lang="en-GB" sz="1200"/>
              <a:t>: There should be structured processes for identifying haps, implementing change and tracking outcomes</a:t>
            </a:r>
          </a:p>
          <a:p>
            <a:pPr marL="0" indent="0">
              <a:buNone/>
            </a:pPr>
            <a:endParaRPr lang="en-GB" sz="1200"/>
          </a:p>
          <a:p>
            <a:pPr marL="0" indent="0">
              <a:buNone/>
            </a:pPr>
            <a:r>
              <a:rPr lang="en-GB" sz="1200"/>
              <a:t>The </a:t>
            </a:r>
            <a:r>
              <a:rPr lang="en-GB" sz="1200" b="1"/>
              <a:t>Plan-Do-Check-Act</a:t>
            </a:r>
            <a:r>
              <a:rPr lang="en-GB" sz="1200"/>
              <a:t> model provides a structured, repeatable loop that ensures performance is not only monitored, but actively improved over time.</a:t>
            </a:r>
          </a:p>
        </p:txBody>
      </p:sp>
      <p:sp>
        <p:nvSpPr>
          <p:cNvPr id="2" name="Rectangle 1">
            <a:extLst>
              <a:ext uri="{FF2B5EF4-FFF2-40B4-BE49-F238E27FC236}">
                <a16:creationId xmlns:a16="http://schemas.microsoft.com/office/drawing/2014/main" id="{F1699A7C-C2A5-8573-8B98-62486EB16752}"/>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1E6F3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2050" name="Picture 2" descr="Circular four-part process diagram illustrating a Plan-Do-Check-Act continuous improvement cycle. Red PLAN, orange DO, green CHECK, and blue ACT segments form a clockwise loop with directional arrow shapes around a white center.">
            <a:extLst>
              <a:ext uri="{FF2B5EF4-FFF2-40B4-BE49-F238E27FC236}">
                <a16:creationId xmlns:a16="http://schemas.microsoft.com/office/drawing/2014/main" id="{855D2DEA-07AD-91A5-6975-F4AAAD049B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5299710" y="1367790"/>
            <a:ext cx="2571750"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787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49383-14DC-FACB-6A16-9E35EE71D08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DD192673-DCF5-10F3-C095-9516CEE62190}"/>
              </a:ext>
            </a:extLst>
          </p:cNvPr>
          <p:cNvSpPr>
            <a:spLocks noGrp="1"/>
          </p:cNvSpPr>
          <p:nvPr>
            <p:ph type="title"/>
          </p:nvPr>
        </p:nvSpPr>
        <p:spPr/>
        <p:txBody>
          <a:bodyPr>
            <a:normAutofit/>
          </a:bodyPr>
          <a:lstStyle/>
          <a:p>
            <a:r>
              <a:rPr lang="en-GB" dirty="0"/>
              <a:t>17. Stakeholder Engagement &amp; Reporting</a:t>
            </a:r>
          </a:p>
        </p:txBody>
      </p:sp>
      <p:sp>
        <p:nvSpPr>
          <p:cNvPr id="3" name="Content Placeholder 2">
            <a:extLst>
              <a:ext uri="{FF2B5EF4-FFF2-40B4-BE49-F238E27FC236}">
                <a16:creationId xmlns:a16="http://schemas.microsoft.com/office/drawing/2014/main" id="{985820A4-186B-E11E-A24A-7E4EB09AB1C6}"/>
              </a:ext>
            </a:extLst>
          </p:cNvPr>
          <p:cNvSpPr>
            <a:spLocks noGrp="1"/>
          </p:cNvSpPr>
          <p:nvPr>
            <p:ph idx="1"/>
          </p:nvPr>
        </p:nvSpPr>
        <p:spPr>
          <a:xfrm>
            <a:off x="457200" y="1059582"/>
            <a:ext cx="8229600" cy="3641958"/>
          </a:xfrm>
        </p:spPr>
        <p:txBody>
          <a:bodyPr>
            <a:normAutofit/>
          </a:bodyPr>
          <a:lstStyle/>
          <a:p>
            <a:pPr marL="0" indent="0">
              <a:buNone/>
            </a:pPr>
            <a:r>
              <a:rPr lang="en-GB" sz="1200" dirty="0"/>
              <a:t>Effective stakeholder engagement and transparent reporting are essential to delivering a customer-focused, accountable and evidence-led service.</a:t>
            </a:r>
          </a:p>
          <a:p>
            <a:pPr marL="0" indent="0">
              <a:buNone/>
            </a:pPr>
            <a:r>
              <a:rPr lang="en-GB" sz="1200" dirty="0"/>
              <a:t>Asset management needs to be informed by the needs of a wide range of stakeholders including:</a:t>
            </a:r>
          </a:p>
          <a:p>
            <a:r>
              <a:rPr lang="en-GB" sz="1200" dirty="0"/>
              <a:t>Residents and communities</a:t>
            </a:r>
          </a:p>
          <a:p>
            <a:r>
              <a:rPr lang="en-GB" sz="1200" dirty="0"/>
              <a:t>Road users</a:t>
            </a:r>
          </a:p>
          <a:p>
            <a:r>
              <a:rPr lang="en-GB" sz="1200" dirty="0"/>
              <a:t>Businesses and freight operators</a:t>
            </a:r>
          </a:p>
          <a:p>
            <a:r>
              <a:rPr lang="en-GB" sz="1200" dirty="0"/>
              <a:t>Elected members</a:t>
            </a:r>
          </a:p>
          <a:p>
            <a:r>
              <a:rPr lang="en-GB" sz="1200" dirty="0"/>
              <a:t>Regional authorities </a:t>
            </a:r>
            <a:r>
              <a:rPr lang="en-GB" sz="1200" dirty="0" err="1"/>
              <a:t>i.e</a:t>
            </a:r>
            <a:r>
              <a:rPr lang="en-GB" sz="1200" dirty="0"/>
              <a:t> WMCA/</a:t>
            </a:r>
            <a:r>
              <a:rPr lang="en-GB" sz="1200" dirty="0" err="1"/>
              <a:t>TfWM</a:t>
            </a:r>
            <a:endParaRPr lang="en-GB" sz="1200" dirty="0"/>
          </a:p>
          <a:p>
            <a:r>
              <a:rPr lang="en-GB" sz="1200" dirty="0"/>
              <a:t>Central Government</a:t>
            </a:r>
          </a:p>
          <a:p>
            <a:r>
              <a:rPr lang="en-GB" sz="1200" dirty="0"/>
              <a:t>Emergency services</a:t>
            </a:r>
          </a:p>
          <a:p>
            <a:r>
              <a:rPr lang="en-GB" sz="1200" dirty="0"/>
              <a:t>Utility companies and delivery partners</a:t>
            </a:r>
          </a:p>
          <a:p>
            <a:pPr marL="0" indent="0">
              <a:buNone/>
            </a:pPr>
            <a:r>
              <a:rPr lang="en-GB" sz="1200" dirty="0"/>
              <a:t>Engagement with these stakeholders will inform the asset management approach and a stakeholder engagement plan should be developed to document the tailored engagement approach for each stakeholder including reporting requirements.  A key principle of the engagement plan is to prioritise proactive engagement through providing early insight of planned works and investment priorities as well as open and transparent reporting on delivery performance.</a:t>
            </a:r>
          </a:p>
          <a:p>
            <a:pPr marL="0" indent="0">
              <a:buNone/>
            </a:pPr>
            <a:r>
              <a:rPr lang="en-GB" sz="1200" dirty="0"/>
              <a:t>Reporting should be enabled by the performance framework with regular updates on agreed Performance Indicators.</a:t>
            </a:r>
          </a:p>
          <a:p>
            <a:pPr marL="0" indent="0">
              <a:buNone/>
            </a:pPr>
            <a:endParaRPr lang="en-GB" sz="1200" dirty="0"/>
          </a:p>
        </p:txBody>
      </p:sp>
      <p:sp>
        <p:nvSpPr>
          <p:cNvPr id="2" name="Rectangle 1">
            <a:extLst>
              <a:ext uri="{FF2B5EF4-FFF2-40B4-BE49-F238E27FC236}">
                <a16:creationId xmlns:a16="http://schemas.microsoft.com/office/drawing/2014/main" id="{6B300273-B2EE-21B8-2E2C-1813732F39FA}"/>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23866468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F58DE-5CC6-12E4-93AE-55FAC8171508}"/>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38E4BC5F-753A-18E5-1D6A-05F0951D86D1}"/>
              </a:ext>
            </a:extLst>
          </p:cNvPr>
          <p:cNvSpPr>
            <a:spLocks noGrp="1"/>
          </p:cNvSpPr>
          <p:nvPr>
            <p:ph type="title"/>
          </p:nvPr>
        </p:nvSpPr>
        <p:spPr/>
        <p:txBody>
          <a:bodyPr>
            <a:normAutofit/>
          </a:bodyPr>
          <a:lstStyle/>
          <a:p>
            <a:r>
              <a:rPr lang="en-GB" dirty="0"/>
              <a:t>18. Strategy Implementation, Review and Update</a:t>
            </a:r>
          </a:p>
        </p:txBody>
      </p:sp>
      <p:sp>
        <p:nvSpPr>
          <p:cNvPr id="3" name="Content Placeholder 2">
            <a:extLst>
              <a:ext uri="{FF2B5EF4-FFF2-40B4-BE49-F238E27FC236}">
                <a16:creationId xmlns:a16="http://schemas.microsoft.com/office/drawing/2014/main" id="{6885D34B-BA34-5C26-B2CB-69130418EF3A}"/>
              </a:ext>
            </a:extLst>
          </p:cNvPr>
          <p:cNvSpPr>
            <a:spLocks noGrp="1"/>
          </p:cNvSpPr>
          <p:nvPr>
            <p:ph idx="1"/>
          </p:nvPr>
        </p:nvSpPr>
        <p:spPr/>
        <p:txBody>
          <a:bodyPr>
            <a:normAutofit/>
          </a:bodyPr>
          <a:lstStyle/>
          <a:p>
            <a:pPr marL="0" indent="0">
              <a:buNone/>
            </a:pPr>
            <a:r>
              <a:rPr lang="en-GB" sz="1200" dirty="0"/>
              <a:t>This strategy, once finalised, provides the vision for highways asset management.  Following acceptance, the anticipated next step are as follows:</a:t>
            </a:r>
          </a:p>
          <a:p>
            <a:r>
              <a:rPr lang="en-GB" sz="1200" dirty="0"/>
              <a:t>Confirm as-is baseline position</a:t>
            </a:r>
          </a:p>
          <a:p>
            <a:r>
              <a:rPr lang="en-GB" sz="1200" dirty="0"/>
              <a:t>Develop a high-level roadmap to build enterprise capability as outlined in the HIAMF</a:t>
            </a:r>
          </a:p>
          <a:p>
            <a:r>
              <a:rPr lang="en-GB" sz="1200" dirty="0"/>
              <a:t>Create a suite of asset management plans for the next 1-2 years, aligned to the overall roadmap</a:t>
            </a:r>
          </a:p>
          <a:p>
            <a:r>
              <a:rPr lang="en-GB" sz="1200" dirty="0"/>
              <a:t>Continue to update asset specific work plans on the current (annual) cycle with a view these enhance and improve as asset management capability develops.</a:t>
            </a:r>
          </a:p>
          <a:p>
            <a:pPr marL="0" indent="0">
              <a:buNone/>
            </a:pPr>
            <a:endParaRPr lang="en-GB" sz="1200" dirty="0"/>
          </a:p>
          <a:p>
            <a:pPr marL="0" indent="0">
              <a:buNone/>
            </a:pPr>
            <a:r>
              <a:rPr lang="en-GB" sz="1200" dirty="0"/>
              <a:t>Strategy and plan review timeline:</a:t>
            </a:r>
          </a:p>
          <a:p>
            <a:r>
              <a:rPr lang="en-GB" sz="1200" dirty="0"/>
              <a:t>Asset Management Strategy: 3-5 years</a:t>
            </a:r>
          </a:p>
          <a:p>
            <a:r>
              <a:rPr lang="en-GB" sz="1200" dirty="0"/>
              <a:t>Asset Management Plans: Every 1-2 years</a:t>
            </a:r>
          </a:p>
          <a:p>
            <a:r>
              <a:rPr lang="en-GB" sz="1200" dirty="0"/>
              <a:t>Asset specific plans and work programmes: Annual</a:t>
            </a:r>
          </a:p>
        </p:txBody>
      </p:sp>
      <p:sp>
        <p:nvSpPr>
          <p:cNvPr id="2" name="Rectangle 1">
            <a:extLst>
              <a:ext uri="{FF2B5EF4-FFF2-40B4-BE49-F238E27FC236}">
                <a16:creationId xmlns:a16="http://schemas.microsoft.com/office/drawing/2014/main" id="{E85B6AE7-54A5-5D14-108D-9C376F393E8C}"/>
              </a:ext>
              <a:ext uri="{C183D7F6-B498-43B3-948B-1728B52AA6E4}">
                <adec:decorative xmlns:adec="http://schemas.microsoft.com/office/drawing/2017/decorative" val="1"/>
              </a:ext>
            </a:extLst>
          </p:cNvPr>
          <p:cNvSpPr/>
          <p:nvPr/>
        </p:nvSpPr>
        <p:spPr>
          <a:xfrm>
            <a:off x="8686800" y="0"/>
            <a:ext cx="457200" cy="5143500"/>
          </a:xfrm>
          <a:prstGeom prst="rect">
            <a:avLst/>
          </a:prstGeom>
          <a:solidFill>
            <a:srgbClr val="1E6F3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39285067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CCESSIBILITYFIXERID" val="31aceab7-6df5-4e67-8eb2-a4fa0b7f15f6"/>
  <p:tag name="ASSISTID" val="37ff1a28-be23-4d1f-a21f-e8bd9ad6949f"/>
</p:tagLst>
</file>

<file path=ppt/theme/theme1.xml><?xml version="1.0" encoding="utf-8"?>
<a:theme xmlns:a="http://schemas.openxmlformats.org/drawingml/2006/main" name="RRR 16:9 Master ">
  <a:themeElements>
    <a:clrScheme name="BCC corporate">
      <a:dk1>
        <a:sysClr val="windowText" lastClr="000000"/>
      </a:dk1>
      <a:lt1>
        <a:sysClr val="window" lastClr="FFFFFF"/>
      </a:lt1>
      <a:dk2>
        <a:srgbClr val="7F7F7F"/>
      </a:dk2>
      <a:lt2>
        <a:srgbClr val="FFFFFF"/>
      </a:lt2>
      <a:accent1>
        <a:srgbClr val="BB151C"/>
      </a:accent1>
      <a:accent2>
        <a:srgbClr val="5696D2"/>
      </a:accent2>
      <a:accent3>
        <a:srgbClr val="7B237A"/>
      </a:accent3>
      <a:accent4>
        <a:srgbClr val="EDC22E"/>
      </a:accent4>
      <a:accent5>
        <a:srgbClr val="6D9F40"/>
      </a:accent5>
      <a:accent6>
        <a:srgbClr val="92A8A9"/>
      </a:accent6>
      <a:hlink>
        <a:srgbClr val="0000FF"/>
      </a:hlink>
      <a:folHlink>
        <a:srgbClr val="EDC22E"/>
      </a:folHlink>
    </a:clrScheme>
    <a:fontScheme name="BCC corporate">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Template" id="{1AC460A5-9C73-4142-BAD8-1DDA35FC657F}" vid="{D6175615-0B0A-471E-A188-13BBB348FD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0e2bb21-0064-4d9c-a2a9-71e4ebf44c1b">
      <Terms xmlns="http://schemas.microsoft.com/office/infopath/2007/PartnerControls"/>
    </lcf76f155ced4ddcb4097134ff3c332f>
    <TaxCatchAll xmlns="855e6d83-08a6-40f5-be48-b97f211881a3"/>
    <Description xmlns="a0e2bb21-0064-4d9c-a2a9-71e4ebf44c1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660C10B40490A439DB82A4F0EED5D6B" ma:contentTypeVersion="18" ma:contentTypeDescription="Create a new document." ma:contentTypeScope="" ma:versionID="357917ea532e30b3fe07d204ac3cb50b">
  <xsd:schema xmlns:xsd="http://www.w3.org/2001/XMLSchema" xmlns:xs="http://www.w3.org/2001/XMLSchema" xmlns:p="http://schemas.microsoft.com/office/2006/metadata/properties" xmlns:ns2="a0e2bb21-0064-4d9c-a2a9-71e4ebf44c1b" xmlns:ns3="855e6d83-08a6-40f5-be48-b97f211881a3" targetNamespace="http://schemas.microsoft.com/office/2006/metadata/properties" ma:root="true" ma:fieldsID="834cc9bb15c536a34425f378a515f19c" ns2:_="" ns3:_="">
    <xsd:import namespace="a0e2bb21-0064-4d9c-a2a9-71e4ebf44c1b"/>
    <xsd:import namespace="855e6d83-08a6-40f5-be48-b97f211881a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LengthInSeconds" minOccurs="0"/>
                <xsd:element ref="ns2:Descrip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e2bb21-0064-4d9c-a2a9-71e4ebf44c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f7eb6393-bae5-439c-9df7-ed1047f92241"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Description" ma:index="22" nillable="true" ma:displayName="Description " ma:description="Description of list" ma:format="Dropdown" ma:internalName="Description">
      <xsd:simpleType>
        <xsd:restriction base="dms:Note">
          <xsd:maxLength value="255"/>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5e6d83-08a6-40f5-be48-b97f211881a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209bfd2-2fc4-4dab-807e-f49bbeebf46e}" ma:internalName="TaxCatchAll" ma:showField="CatchAllData" ma:web="855e6d83-08a6-40f5-be48-b97f211881a3">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E0DDEC-E693-42A7-AD51-19810DA018F4}">
  <ds:schemaRefs>
    <ds:schemaRef ds:uri="http://schemas.microsoft.com/sharepoint/v3/contenttype/forms"/>
  </ds:schemaRefs>
</ds:datastoreItem>
</file>

<file path=customXml/itemProps2.xml><?xml version="1.0" encoding="utf-8"?>
<ds:datastoreItem xmlns:ds="http://schemas.openxmlformats.org/officeDocument/2006/customXml" ds:itemID="{6A6E03D2-F375-46B2-A89A-B3E83DF0526E}">
  <ds:schemaRefs>
    <ds:schemaRef ds:uri="http://schemas.microsoft.com/office/2006/metadata/properties"/>
    <ds:schemaRef ds:uri="http://purl.org/dc/elements/1.1/"/>
    <ds:schemaRef ds:uri="855e6d83-08a6-40f5-be48-b97f211881a3"/>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a0e2bb21-0064-4d9c-a2a9-71e4ebf44c1b"/>
    <ds:schemaRef ds:uri="http://www.w3.org/XML/1998/namespace"/>
    <ds:schemaRef ds:uri="http://purl.org/dc/dcmitype/"/>
  </ds:schemaRefs>
</ds:datastoreItem>
</file>

<file path=customXml/itemProps3.xml><?xml version="1.0" encoding="utf-8"?>
<ds:datastoreItem xmlns:ds="http://schemas.openxmlformats.org/officeDocument/2006/customXml" ds:itemID="{E597E44B-6139-4F0D-9AD6-36789FD298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e2bb21-0064-4d9c-a2a9-71e4ebf44c1b"/>
    <ds:schemaRef ds:uri="855e6d83-08a6-40f5-be48-b97f211881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2fa3fd3-029b-403d-91b4-1dc930cb0e60}" enabled="1" method="Privileged" siteId="{4ae48b41-0137-4599-8661-fc641fe77bea}" removed="0"/>
</clbl:labelList>
</file>

<file path=docProps/app.xml><?xml version="1.0" encoding="utf-8"?>
<Properties xmlns="http://schemas.openxmlformats.org/officeDocument/2006/extended-properties" xmlns:vt="http://schemas.openxmlformats.org/officeDocument/2006/docPropsVTypes">
  <Template>BCC PowerPoint template Reset, Reshape, Restart (RRR)</Template>
  <TotalTime>1246</TotalTime>
  <Words>3766</Words>
  <Application>Microsoft Office PowerPoint</Application>
  <PresentationFormat>On-screen Show (16:9)</PresentationFormat>
  <Paragraphs>336</Paragraphs>
  <Slides>30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Arial Nova</vt:lpstr>
      <vt:lpstr>Arial Nova Light</vt:lpstr>
      <vt:lpstr>Calibri</vt:lpstr>
      <vt:lpstr>Wingdings</vt:lpstr>
      <vt:lpstr>RRR 16:9 Master </vt:lpstr>
      <vt:lpstr>Birmingham City Council Highways Asset Management Framework and Strategy DRAFT</vt:lpstr>
      <vt:lpstr>Purpose and context</vt:lpstr>
      <vt:lpstr>Highways Infrastructure Asset Management Framework (HIAMF)</vt:lpstr>
      <vt:lpstr>HIAMF design for BCC</vt:lpstr>
      <vt:lpstr>High level purpose of key HIAMF artefacts</vt:lpstr>
      <vt:lpstr>Highways Infrastructure Asset Management Strategy</vt:lpstr>
      <vt:lpstr>Strategy Structure</vt:lpstr>
      <vt:lpstr>1. Context Overview</vt:lpstr>
      <vt:lpstr>2. Legislative Landscape</vt:lpstr>
      <vt:lpstr>2. Legislative Landscape (cont.)</vt:lpstr>
      <vt:lpstr>3. Strategic Landscape</vt:lpstr>
      <vt:lpstr>3. Strategic Landscape (cont.)</vt:lpstr>
      <vt:lpstr>4. Strategic Drivers</vt:lpstr>
      <vt:lpstr>5. Scope of the AM system</vt:lpstr>
      <vt:lpstr>6. Asset Management Vision and Principles</vt:lpstr>
      <vt:lpstr>7. Asset Management Objectives</vt:lpstr>
      <vt:lpstr>8. Levels of Service</vt:lpstr>
      <vt:lpstr>9. Performance Indicators</vt:lpstr>
      <vt:lpstr>9. Performance Indicators (cont.)</vt:lpstr>
      <vt:lpstr>10. Performance Management</vt:lpstr>
      <vt:lpstr>11. Asset Management Lifecycle Planning</vt:lpstr>
      <vt:lpstr>11. Asset Management Lifecycle Planning (cont.)</vt:lpstr>
      <vt:lpstr>12. Risk-based Prioritisation</vt:lpstr>
      <vt:lpstr>13. Risk &amp; Resilience</vt:lpstr>
      <vt:lpstr>13. Risk &amp; Resilience (cont.)</vt:lpstr>
      <vt:lpstr>14. Data, Systems and Information</vt:lpstr>
      <vt:lpstr>15. Leadership &amp; Culture</vt:lpstr>
      <vt:lpstr>16. Continuous Improvement</vt:lpstr>
      <vt:lpstr>17. Stakeholder Engagement &amp; Reporting</vt:lpstr>
      <vt:lpstr>18. Strategy Implementation, Review and Update</vt:lpstr>
    </vt:vector>
  </TitlesOfParts>
  <Company>Birmingham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Highways Infrastructure Asset Management Framework  - Design for BCC</dc:title>
  <dc:creator>Alan Davies</dc:creator>
  <cp:keywords>Birmingham City Council</cp:keywords>
  <cp:lastModifiedBy>Maisie Cooper</cp:lastModifiedBy>
  <cp:revision>8</cp:revision>
  <dcterms:created xsi:type="dcterms:W3CDTF">2025-09-17T12:55:11Z</dcterms:created>
  <dcterms:modified xsi:type="dcterms:W3CDTF">2026-10-29T12:27:33Z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oudStatistics_StoryID">
    <vt:lpwstr>704061a4-4bce-4e4e-b312-2fd27e5ffc60</vt:lpwstr>
  </property>
  <property fmtid="{D5CDD505-2E9C-101B-9397-08002B2CF9AE}" pid="3" name="MediaServiceImageTags">
    <vt:lpwstr/>
  </property>
  <property fmtid="{D5CDD505-2E9C-101B-9397-08002B2CF9AE}" pid="4" name="MSIP_Label_a17471b1-27ab-4640-9264-e69a67407ca3_Enabled">
    <vt:lpwstr>true</vt:lpwstr>
  </property>
  <property fmtid="{D5CDD505-2E9C-101B-9397-08002B2CF9AE}" pid="5" name="MSIP_Label_a17471b1-27ab-4640-9264-e69a67407ca3_SetDate">
    <vt:lpwstr>2023-08-14T12:07:23Z</vt:lpwstr>
  </property>
  <property fmtid="{D5CDD505-2E9C-101B-9397-08002B2CF9AE}" pid="6" name="MSIP_Label_a17471b1-27ab-4640-9264-e69a67407ca3_Method">
    <vt:lpwstr>Standard</vt:lpwstr>
  </property>
  <property fmtid="{D5CDD505-2E9C-101B-9397-08002B2CF9AE}" pid="7" name="MSIP_Label_a17471b1-27ab-4640-9264-e69a67407ca3_Name">
    <vt:lpwstr>BCC - OFFICIAL</vt:lpwstr>
  </property>
  <property fmtid="{D5CDD505-2E9C-101B-9397-08002B2CF9AE}" pid="8" name="MSIP_Label_a17471b1-27ab-4640-9264-e69a67407ca3_SiteId">
    <vt:lpwstr>699ace67-d2e4-4bcd-b303-d2bbe2b9bbf1</vt:lpwstr>
  </property>
  <property fmtid="{D5CDD505-2E9C-101B-9397-08002B2CF9AE}" pid="9" name="MSIP_Label_a17471b1-27ab-4640-9264-e69a67407ca3_ActionId">
    <vt:lpwstr>f7027033-fd5f-435e-b699-d9fe7cf21ff4</vt:lpwstr>
  </property>
  <property fmtid="{D5CDD505-2E9C-101B-9397-08002B2CF9AE}" pid="10" name="MSIP_Label_a17471b1-27ab-4640-9264-e69a67407ca3_ContentBits">
    <vt:lpwstr>2</vt:lpwstr>
  </property>
  <property fmtid="{D5CDD505-2E9C-101B-9397-08002B2CF9AE}" pid="11" name="ClassificationContentMarkingFooterLocations">
    <vt:lpwstr>BCC PPT 16\:9 Master :6\1_BCC PPT 16\:9 Healthier:6</vt:lpwstr>
  </property>
  <property fmtid="{D5CDD505-2E9C-101B-9397-08002B2CF9AE}" pid="12" name="ClassificationContentMarkingFooterText">
    <vt:lpwstr>OFFICIAL</vt:lpwstr>
  </property>
  <property fmtid="{D5CDD505-2E9C-101B-9397-08002B2CF9AE}" pid="13" name="ContentTypeId">
    <vt:lpwstr>0x0101006660C10B40490A439DB82A4F0EED5D6B</vt:lpwstr>
  </property>
  <property fmtid="{D5CDD505-2E9C-101B-9397-08002B2CF9AE}" pid="14" name="Arup_Tags">
    <vt:lpwstr/>
  </property>
  <property fmtid="{D5CDD505-2E9C-101B-9397-08002B2CF9AE}" pid="15" name="CO_Topics">
    <vt:lpwstr/>
  </property>
  <property fmtid="{D5CDD505-2E9C-101B-9397-08002B2CF9AE}" pid="16" name="Arup_TypeOfContent">
    <vt:lpwstr/>
  </property>
  <property fmtid="{D5CDD505-2E9C-101B-9397-08002B2CF9AE}" pid="17" name="CO_Communities">
    <vt:lpwstr/>
  </property>
  <property fmtid="{D5CDD505-2E9C-101B-9397-08002B2CF9AE}" pid="18" name="DocumentType">
    <vt:lpwstr/>
  </property>
  <property fmtid="{D5CDD505-2E9C-101B-9397-08002B2CF9AE}" pid="19" name="Discipline">
    <vt:lpwstr/>
  </property>
</Properties>
</file>