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4" r:id="rId5"/>
    <p:sldMasterId id="2147483681" r:id="rId6"/>
    <p:sldMasterId id="2147483688" r:id="rId7"/>
  </p:sldMasterIdLst>
  <p:notesMasterIdLst>
    <p:notesMasterId r:id="rId68"/>
  </p:notesMasterIdLst>
  <p:handoutMasterIdLst>
    <p:handoutMasterId r:id="rId69"/>
  </p:handoutMasterIdLst>
  <p:sldIdLst>
    <p:sldId id="267" r:id="rId8"/>
    <p:sldId id="2147375270" r:id="rId9"/>
    <p:sldId id="2147375279" r:id="rId10"/>
    <p:sldId id="2147375308" r:id="rId11"/>
    <p:sldId id="2147375272" r:id="rId12"/>
    <p:sldId id="2147375276" r:id="rId13"/>
    <p:sldId id="2147375307" r:id="rId14"/>
    <p:sldId id="268" r:id="rId15"/>
    <p:sldId id="2147375266" r:id="rId16"/>
    <p:sldId id="2147375312" r:id="rId17"/>
    <p:sldId id="2147375300" r:id="rId18"/>
    <p:sldId id="2147375283" r:id="rId19"/>
    <p:sldId id="2147375282" r:id="rId20"/>
    <p:sldId id="2147375318" r:id="rId21"/>
    <p:sldId id="2147375319" r:id="rId22"/>
    <p:sldId id="2147375320" r:id="rId23"/>
    <p:sldId id="2147375268" r:id="rId24"/>
    <p:sldId id="2147375317" r:id="rId25"/>
    <p:sldId id="2147375280" r:id="rId26"/>
    <p:sldId id="260" r:id="rId27"/>
    <p:sldId id="2147375277" r:id="rId28"/>
    <p:sldId id="2147375269" r:id="rId29"/>
    <p:sldId id="2147375287" r:id="rId30"/>
    <p:sldId id="270" r:id="rId31"/>
    <p:sldId id="2147375290" r:id="rId32"/>
    <p:sldId id="273" r:id="rId33"/>
    <p:sldId id="2147375291" r:id="rId34"/>
    <p:sldId id="275" r:id="rId35"/>
    <p:sldId id="2147375292" r:id="rId36"/>
    <p:sldId id="2147375325" r:id="rId37"/>
    <p:sldId id="280" r:id="rId38"/>
    <p:sldId id="2147375293" r:id="rId39"/>
    <p:sldId id="281" r:id="rId40"/>
    <p:sldId id="2147375294" r:id="rId41"/>
    <p:sldId id="283" r:id="rId42"/>
    <p:sldId id="2147375295" r:id="rId43"/>
    <p:sldId id="284" r:id="rId44"/>
    <p:sldId id="2147375296" r:id="rId45"/>
    <p:sldId id="285" r:id="rId46"/>
    <p:sldId id="2147375297" r:id="rId47"/>
    <p:sldId id="2147375311" r:id="rId48"/>
    <p:sldId id="2147375324" r:id="rId49"/>
    <p:sldId id="2147375321" r:id="rId50"/>
    <p:sldId id="2147375322" r:id="rId51"/>
    <p:sldId id="2147375323" r:id="rId52"/>
    <p:sldId id="2147375313" r:id="rId53"/>
    <p:sldId id="2147375278" r:id="rId54"/>
    <p:sldId id="2147375298" r:id="rId55"/>
    <p:sldId id="2147375299" r:id="rId56"/>
    <p:sldId id="2147375285" r:id="rId57"/>
    <p:sldId id="2147375263" r:id="rId58"/>
    <p:sldId id="2147375275" r:id="rId59"/>
    <p:sldId id="265" r:id="rId60"/>
    <p:sldId id="2147375301" r:id="rId61"/>
    <p:sldId id="2147375302" r:id="rId62"/>
    <p:sldId id="2147375303" r:id="rId63"/>
    <p:sldId id="2147375328" r:id="rId64"/>
    <p:sldId id="2147375327" r:id="rId65"/>
    <p:sldId id="2147375305" r:id="rId66"/>
    <p:sldId id="263" r:id="rId67"/>
  </p:sldIdLst>
  <p:sldSz cx="9144000" cy="5143500" type="screen16x9"/>
  <p:notesSz cx="6858000" cy="9144000"/>
  <p:custDataLst>
    <p:tags r:id="rId70"/>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E8E10-DA1E-0ED4-AC45-ED655E6D9369}" name="June Marshall" initials="JM" userId="S::June.Marshall@birmingham.gov.uk::b3a87f7d-2243-4e28-83b3-52df0d28307d" providerId="AD"/>
  <p188:author id="{F05A2CCA-8FE8-B2AA-7769-5D48FEF0CB08}" name="Alison Malik" initials="AM" userId="S::Alison.Malik@birmingham.gov.uk::9ac3cb38-67d0-4137-8a1f-78291dd5d18c" providerId="AD"/>
  <p188:author id="{494375F3-5ACC-3E82-BD8D-861E6728E2CA}" name="Julia Lynch" initials="JL" userId="S::Julia.Lynch@birmingham.gov.uk::8c3ed7d6-1d61-4b44-b384-7859ced984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484"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gs" Target="tags/tag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via Innis" userId="33f78f36-abbd-4ffe-b5da-2262b3d9356e" providerId="ADAL" clId="{B338A138-B9A9-4C40-B8F9-52517F7B7F05}"/>
    <pc:docChg chg="modSld">
      <pc:chgData name="Morvia Innis" userId="33f78f36-abbd-4ffe-b5da-2262b3d9356e" providerId="ADAL" clId="{B338A138-B9A9-4C40-B8F9-52517F7B7F05}" dt="2025-03-27T15:54:14.288" v="47" actId="6549"/>
      <pc:docMkLst>
        <pc:docMk/>
      </pc:docMkLst>
      <pc:sldChg chg="modSp mod">
        <pc:chgData name="Morvia Innis" userId="33f78f36-abbd-4ffe-b5da-2262b3d9356e" providerId="ADAL" clId="{B338A138-B9A9-4C40-B8F9-52517F7B7F05}" dt="2025-03-27T15:46:12.380" v="27" actId="6549"/>
        <pc:sldMkLst>
          <pc:docMk/>
          <pc:sldMk cId="2148966850" sldId="268"/>
        </pc:sldMkLst>
        <pc:spChg chg="mod">
          <ac:chgData name="Morvia Innis" userId="33f78f36-abbd-4ffe-b5da-2262b3d9356e" providerId="ADAL" clId="{B338A138-B9A9-4C40-B8F9-52517F7B7F05}" dt="2025-03-27T15:46:12.380" v="27" actId="6549"/>
          <ac:spMkLst>
            <pc:docMk/>
            <pc:sldMk cId="2148966850" sldId="268"/>
            <ac:spMk id="6" creationId="{7F98E60A-2767-9561-35DB-078FBB90136F}"/>
          </ac:spMkLst>
        </pc:spChg>
      </pc:sldChg>
      <pc:sldChg chg="modSp mod">
        <pc:chgData name="Morvia Innis" userId="33f78f36-abbd-4ffe-b5da-2262b3d9356e" providerId="ADAL" clId="{B338A138-B9A9-4C40-B8F9-52517F7B7F05}" dt="2025-03-27T15:48:08.420" v="29" actId="6549"/>
        <pc:sldMkLst>
          <pc:docMk/>
          <pc:sldMk cId="2922455707" sldId="285"/>
        </pc:sldMkLst>
        <pc:spChg chg="mod">
          <ac:chgData name="Morvia Innis" userId="33f78f36-abbd-4ffe-b5da-2262b3d9356e" providerId="ADAL" clId="{B338A138-B9A9-4C40-B8F9-52517F7B7F05}" dt="2025-03-27T15:48:08.420" v="29" actId="6549"/>
          <ac:spMkLst>
            <pc:docMk/>
            <pc:sldMk cId="2922455707" sldId="285"/>
            <ac:spMk id="11" creationId="{30590D3E-BF8C-403B-2B92-9873BBCF973D}"/>
          </ac:spMkLst>
        </pc:spChg>
      </pc:sldChg>
      <pc:sldChg chg="modSp mod">
        <pc:chgData name="Morvia Innis" userId="33f78f36-abbd-4ffe-b5da-2262b3d9356e" providerId="ADAL" clId="{B338A138-B9A9-4C40-B8F9-52517F7B7F05}" dt="2025-03-27T15:45:36.928" v="26" actId="6549"/>
        <pc:sldMkLst>
          <pc:docMk/>
          <pc:sldMk cId="524381469" sldId="2147375276"/>
        </pc:sldMkLst>
        <pc:spChg chg="mod">
          <ac:chgData name="Morvia Innis" userId="33f78f36-abbd-4ffe-b5da-2262b3d9356e" providerId="ADAL" clId="{B338A138-B9A9-4C40-B8F9-52517F7B7F05}" dt="2025-03-27T15:45:36.928" v="26" actId="6549"/>
          <ac:spMkLst>
            <pc:docMk/>
            <pc:sldMk cId="524381469" sldId="2147375276"/>
            <ac:spMk id="3" creationId="{0667BDC1-D0C4-2090-0030-67A31A736503}"/>
          </ac:spMkLst>
        </pc:spChg>
      </pc:sldChg>
      <pc:sldChg chg="modSp mod">
        <pc:chgData name="Morvia Innis" userId="33f78f36-abbd-4ffe-b5da-2262b3d9356e" providerId="ADAL" clId="{B338A138-B9A9-4C40-B8F9-52517F7B7F05}" dt="2025-03-27T15:53:32.625" v="32" actId="20577"/>
        <pc:sldMkLst>
          <pc:docMk/>
          <pc:sldMk cId="1777970731" sldId="2147375278"/>
        </pc:sldMkLst>
        <pc:spChg chg="mod">
          <ac:chgData name="Morvia Innis" userId="33f78f36-abbd-4ffe-b5da-2262b3d9356e" providerId="ADAL" clId="{B338A138-B9A9-4C40-B8F9-52517F7B7F05}" dt="2025-03-27T15:53:32.625" v="32" actId="20577"/>
          <ac:spMkLst>
            <pc:docMk/>
            <pc:sldMk cId="1777970731" sldId="2147375278"/>
            <ac:spMk id="16" creationId="{5716D443-D275-BFA7-8B4B-682E6BC02FAA}"/>
          </ac:spMkLst>
        </pc:spChg>
      </pc:sldChg>
      <pc:sldChg chg="modSp mod">
        <pc:chgData name="Morvia Innis" userId="33f78f36-abbd-4ffe-b5da-2262b3d9356e" providerId="ADAL" clId="{B338A138-B9A9-4C40-B8F9-52517F7B7F05}" dt="2025-03-27T15:54:14.288" v="47" actId="6549"/>
        <pc:sldMkLst>
          <pc:docMk/>
          <pc:sldMk cId="535116415" sldId="2147375305"/>
        </pc:sldMkLst>
        <pc:graphicFrameChg chg="modGraphic">
          <ac:chgData name="Morvia Innis" userId="33f78f36-abbd-4ffe-b5da-2262b3d9356e" providerId="ADAL" clId="{B338A138-B9A9-4C40-B8F9-52517F7B7F05}" dt="2025-03-27T15:54:14.288" v="47" actId="6549"/>
          <ac:graphicFrameMkLst>
            <pc:docMk/>
            <pc:sldMk cId="535116415" sldId="2147375305"/>
            <ac:graphicFrameMk id="6" creationId="{EB856169-A0FB-A1AE-1E8C-5424BDCD13BA}"/>
          </ac:graphicFrameMkLst>
        </pc:graphicFrameChg>
      </pc:sldChg>
      <pc:sldChg chg="modSp mod">
        <pc:chgData name="Morvia Innis" userId="33f78f36-abbd-4ffe-b5da-2262b3d9356e" providerId="ADAL" clId="{B338A138-B9A9-4C40-B8F9-52517F7B7F05}" dt="2025-03-27T15:49:46.293" v="30"/>
        <pc:sldMkLst>
          <pc:docMk/>
          <pc:sldMk cId="1064805402" sldId="2147375324"/>
        </pc:sldMkLst>
        <pc:spChg chg="mod">
          <ac:chgData name="Morvia Innis" userId="33f78f36-abbd-4ffe-b5da-2262b3d9356e" providerId="ADAL" clId="{B338A138-B9A9-4C40-B8F9-52517F7B7F05}" dt="2025-03-27T15:49:46.293" v="30"/>
          <ac:spMkLst>
            <pc:docMk/>
            <pc:sldMk cId="1064805402" sldId="2147375324"/>
            <ac:spMk id="3" creationId="{8B2A7C43-523F-93C4-FAAE-4C151D5D6BD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0EE85-1C52-4B2C-B7D3-944A61E0E4A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555BC365-C7F9-4D6F-8543-ACC20A6F22DB}">
      <dgm:prSet custT="1"/>
      <dgm:spPr/>
      <dgm:t>
        <a:bodyPr/>
        <a:lstStyle/>
        <a:p>
          <a:r>
            <a:rPr lang="en-GB" sz="1000">
              <a:effectLst/>
              <a:latin typeface="Calibri" panose="020F0502020204030204" pitchFamily="34" charset="0"/>
              <a:ea typeface="Aptos" panose="020B0004020202020204" pitchFamily="34" charset="0"/>
              <a:cs typeface="Arial" panose="020B0604020202020204" pitchFamily="34" charset="0"/>
            </a:rPr>
            <a:t>Category 1</a:t>
          </a:r>
        </a:p>
        <a:p>
          <a:r>
            <a:rPr lang="en-GB" sz="1000">
              <a:effectLst/>
              <a:latin typeface="Calibri" panose="020F0502020204030204" pitchFamily="34" charset="0"/>
              <a:ea typeface="Aptos" panose="020B0004020202020204" pitchFamily="34" charset="0"/>
              <a:cs typeface="Arial" panose="020B0604020202020204" pitchFamily="34" charset="0"/>
            </a:rPr>
            <a:t>The Council retains </a:t>
          </a:r>
          <a:r>
            <a:rPr lang="en-GB" sz="1000" u="sng">
              <a:effectLst/>
              <a:latin typeface="Calibri" panose="020F0502020204030204" pitchFamily="34" charset="0"/>
              <a:ea typeface="Aptos" panose="020B0004020202020204" pitchFamily="34" charset="0"/>
              <a:cs typeface="Arial" panose="020B0604020202020204" pitchFamily="34" charset="0"/>
            </a:rPr>
            <a:t>all</a:t>
          </a:r>
          <a:r>
            <a:rPr lang="en-GB" sz="1000">
              <a:effectLst/>
              <a:latin typeface="Calibri" panose="020F0502020204030204" pitchFamily="34" charset="0"/>
              <a:ea typeface="Aptos" panose="020B0004020202020204" pitchFamily="34" charset="0"/>
              <a:cs typeface="Arial" panose="020B0604020202020204" pitchFamily="34" charset="0"/>
            </a:rPr>
            <a:t> the current Care Centre services </a:t>
          </a:r>
        </a:p>
        <a:p>
          <a:r>
            <a:rPr lang="en-GB" sz="1600" b="1">
              <a:effectLst/>
              <a:latin typeface="Calibri" panose="020F0502020204030204" pitchFamily="34" charset="0"/>
              <a:cs typeface="Arial" panose="020B0604020202020204" pitchFamily="34" charset="0"/>
            </a:rPr>
            <a:t>Options 1a to 1e</a:t>
          </a:r>
          <a:endParaRPr lang="en-GB" sz="1600" b="1"/>
        </a:p>
      </dgm:t>
    </dgm:pt>
    <dgm:pt modelId="{4D7F6068-718A-4CDA-8FC5-7A4D1F258499}" type="parTrans" cxnId="{0A1FBE61-F7A8-4D87-9979-1DCC1D2BEC7B}">
      <dgm:prSet/>
      <dgm:spPr/>
      <dgm:t>
        <a:bodyPr/>
        <a:lstStyle/>
        <a:p>
          <a:endParaRPr lang="en-GB"/>
        </a:p>
      </dgm:t>
    </dgm:pt>
    <dgm:pt modelId="{CDAC3C2D-5B6D-4BFC-9D60-D9EE4A26BCC2}" type="sibTrans" cxnId="{0A1FBE61-F7A8-4D87-9979-1DCC1D2BEC7B}">
      <dgm:prSet/>
      <dgm:spPr/>
      <dgm:t>
        <a:bodyPr/>
        <a:lstStyle/>
        <a:p>
          <a:endParaRPr lang="en-GB"/>
        </a:p>
      </dgm:t>
    </dgm:pt>
    <dgm:pt modelId="{0917300B-305A-4D60-92CD-72C39967DCA4}">
      <dgm:prSet custT="1"/>
      <dgm:spPr/>
      <dgm:t>
        <a:bodyPr/>
        <a:lstStyle/>
        <a:p>
          <a:r>
            <a:rPr lang="en-GB" sz="1000">
              <a:effectLst/>
              <a:latin typeface="Calibri" panose="020F0502020204030204" pitchFamily="34" charset="0"/>
              <a:ea typeface="Aptos" panose="020B0004020202020204" pitchFamily="34" charset="0"/>
              <a:cs typeface="Arial" panose="020B0604020202020204" pitchFamily="34" charset="0"/>
            </a:rPr>
            <a:t>Category 2</a:t>
          </a:r>
        </a:p>
        <a:p>
          <a:r>
            <a:rPr lang="en-GB" sz="1000">
              <a:effectLst/>
              <a:latin typeface="Calibri" panose="020F0502020204030204" pitchFamily="34" charset="0"/>
              <a:ea typeface="Aptos" panose="020B0004020202020204" pitchFamily="34" charset="0"/>
              <a:cs typeface="Arial" panose="020B0604020202020204" pitchFamily="34" charset="0"/>
            </a:rPr>
            <a:t>The Council retains </a:t>
          </a:r>
          <a:r>
            <a:rPr lang="en-GB" sz="1000" u="sng">
              <a:effectLst/>
              <a:latin typeface="Calibri" panose="020F0502020204030204" pitchFamily="34" charset="0"/>
              <a:ea typeface="Aptos" panose="020B0004020202020204" pitchFamily="34" charset="0"/>
              <a:cs typeface="Arial" panose="020B0604020202020204" pitchFamily="34" charset="0"/>
            </a:rPr>
            <a:t>some</a:t>
          </a:r>
          <a:r>
            <a:rPr lang="en-GB" sz="1000">
              <a:effectLst/>
              <a:latin typeface="Calibri" panose="020F0502020204030204" pitchFamily="34" charset="0"/>
              <a:ea typeface="Aptos" panose="020B0004020202020204" pitchFamily="34" charset="0"/>
              <a:cs typeface="Arial" panose="020B0604020202020204" pitchFamily="34" charset="0"/>
            </a:rPr>
            <a:t> of the current Care Centre services</a:t>
          </a:r>
        </a:p>
        <a:p>
          <a:r>
            <a:rPr lang="en-GB" sz="1600" b="1">
              <a:effectLst/>
              <a:latin typeface="Calibri" panose="020F0502020204030204" pitchFamily="34" charset="0"/>
              <a:cs typeface="Arial" panose="020B0604020202020204" pitchFamily="34" charset="0"/>
            </a:rPr>
            <a:t>Options 2a to 2d</a:t>
          </a:r>
          <a:endParaRPr lang="en-GB" sz="1600" b="1"/>
        </a:p>
      </dgm:t>
    </dgm:pt>
    <dgm:pt modelId="{7516C0A2-8A57-4750-A8CF-74D9CD3C4866}" type="parTrans" cxnId="{AA627F78-9972-41EE-8F00-69321B877B46}">
      <dgm:prSet/>
      <dgm:spPr/>
      <dgm:t>
        <a:bodyPr/>
        <a:lstStyle/>
        <a:p>
          <a:endParaRPr lang="en-GB"/>
        </a:p>
      </dgm:t>
    </dgm:pt>
    <dgm:pt modelId="{93D8B870-F3CF-400A-8D59-DDF375366975}" type="sibTrans" cxnId="{AA627F78-9972-41EE-8F00-69321B877B46}">
      <dgm:prSet/>
      <dgm:spPr/>
      <dgm:t>
        <a:bodyPr/>
        <a:lstStyle/>
        <a:p>
          <a:endParaRPr lang="en-GB"/>
        </a:p>
      </dgm:t>
    </dgm:pt>
    <dgm:pt modelId="{8CD46560-2103-4C00-B833-748F7B027DCC}">
      <dgm:prSet custT="1"/>
      <dgm:spPr/>
      <dgm:t>
        <a:bodyPr/>
        <a:lstStyle/>
        <a:p>
          <a:r>
            <a:rPr lang="en-GB" sz="1000">
              <a:effectLst/>
              <a:latin typeface="Calibri" panose="020F0502020204030204" pitchFamily="34" charset="0"/>
              <a:ea typeface="Aptos" panose="020B0004020202020204" pitchFamily="34" charset="0"/>
              <a:cs typeface="Arial" panose="020B0604020202020204" pitchFamily="34" charset="0"/>
            </a:rPr>
            <a:t>Category 3</a:t>
          </a:r>
        </a:p>
        <a:p>
          <a:r>
            <a:rPr lang="en-GB" sz="1000">
              <a:effectLst/>
              <a:latin typeface="Calibri" panose="020F0502020204030204" pitchFamily="34" charset="0"/>
              <a:ea typeface="Aptos" panose="020B0004020202020204" pitchFamily="34" charset="0"/>
              <a:cs typeface="Arial" panose="020B0604020202020204" pitchFamily="34" charset="0"/>
            </a:rPr>
            <a:t>The Council </a:t>
          </a:r>
          <a:r>
            <a:rPr lang="en-GB" sz="1000" u="sng">
              <a:effectLst/>
              <a:latin typeface="Calibri" panose="020F0502020204030204" pitchFamily="34" charset="0"/>
              <a:ea typeface="Aptos" panose="020B0004020202020204" pitchFamily="34" charset="0"/>
              <a:cs typeface="Arial" panose="020B0604020202020204" pitchFamily="34" charset="0"/>
            </a:rPr>
            <a:t>doesn’t retain any</a:t>
          </a:r>
          <a:r>
            <a:rPr lang="en-GB" sz="1000">
              <a:effectLst/>
              <a:latin typeface="Calibri" panose="020F0502020204030204" pitchFamily="34" charset="0"/>
              <a:ea typeface="Aptos" panose="020B0004020202020204" pitchFamily="34" charset="0"/>
              <a:cs typeface="Arial" panose="020B0604020202020204" pitchFamily="34" charset="0"/>
            </a:rPr>
            <a:t> of the current Care Centre services</a:t>
          </a:r>
        </a:p>
        <a:p>
          <a:r>
            <a:rPr lang="en-GB" sz="1600" b="1">
              <a:effectLst/>
              <a:latin typeface="Calibri" panose="020F0502020204030204" pitchFamily="34" charset="0"/>
              <a:cs typeface="Arial" panose="020B0604020202020204" pitchFamily="34" charset="0"/>
            </a:rPr>
            <a:t>Options 3a to 3c</a:t>
          </a:r>
          <a:endParaRPr lang="en-GB" sz="1600" b="1"/>
        </a:p>
      </dgm:t>
    </dgm:pt>
    <dgm:pt modelId="{F105DF02-3F7C-4C7D-A83A-666DD5C8BECD}" type="parTrans" cxnId="{F39CFE19-504E-46B4-BCD0-4C9F5F8FB8EA}">
      <dgm:prSet/>
      <dgm:spPr/>
      <dgm:t>
        <a:bodyPr/>
        <a:lstStyle/>
        <a:p>
          <a:endParaRPr lang="en-GB"/>
        </a:p>
      </dgm:t>
    </dgm:pt>
    <dgm:pt modelId="{103A9CF6-7AA8-4B53-A2B7-D4135A3F8B44}" type="sibTrans" cxnId="{F39CFE19-504E-46B4-BCD0-4C9F5F8FB8EA}">
      <dgm:prSet/>
      <dgm:spPr/>
      <dgm:t>
        <a:bodyPr/>
        <a:lstStyle/>
        <a:p>
          <a:endParaRPr lang="en-GB"/>
        </a:p>
      </dgm:t>
    </dgm:pt>
    <dgm:pt modelId="{F65D0C42-BD01-4D0D-A301-C582A8A30716}" type="pres">
      <dgm:prSet presAssocID="{48B0EE85-1C52-4B2C-B7D3-944A61E0E4AC}" presName="Name0" presStyleCnt="0">
        <dgm:presLayoutVars>
          <dgm:dir/>
          <dgm:resizeHandles val="exact"/>
        </dgm:presLayoutVars>
      </dgm:prSet>
      <dgm:spPr/>
    </dgm:pt>
    <dgm:pt modelId="{2137AFAF-5FD2-4E80-81D0-7ACB18D689FA}" type="pres">
      <dgm:prSet presAssocID="{48B0EE85-1C52-4B2C-B7D3-944A61E0E4AC}" presName="fgShape" presStyleLbl="fgShp" presStyleIdx="0" presStyleCnt="1"/>
      <dgm:spPr/>
    </dgm:pt>
    <dgm:pt modelId="{AF8E507A-08DC-402E-89E4-29E994E23DF3}" type="pres">
      <dgm:prSet presAssocID="{48B0EE85-1C52-4B2C-B7D3-944A61E0E4AC}" presName="linComp" presStyleCnt="0"/>
      <dgm:spPr/>
    </dgm:pt>
    <dgm:pt modelId="{EF818A29-B260-4EED-9840-A0B02B53232C}" type="pres">
      <dgm:prSet presAssocID="{555BC365-C7F9-4D6F-8543-ACC20A6F22DB}" presName="compNode" presStyleCnt="0"/>
      <dgm:spPr/>
    </dgm:pt>
    <dgm:pt modelId="{3E018011-0652-46F0-9506-36D67804E241}" type="pres">
      <dgm:prSet presAssocID="{555BC365-C7F9-4D6F-8543-ACC20A6F22DB}" presName="bkgdShape" presStyleLbl="node1" presStyleIdx="0" presStyleCnt="3"/>
      <dgm:spPr/>
    </dgm:pt>
    <dgm:pt modelId="{9C10475C-4F46-4FF0-B0FA-962943C547CF}" type="pres">
      <dgm:prSet presAssocID="{555BC365-C7F9-4D6F-8543-ACC20A6F22DB}" presName="nodeTx" presStyleLbl="node1" presStyleIdx="0" presStyleCnt="3">
        <dgm:presLayoutVars>
          <dgm:bulletEnabled val="1"/>
        </dgm:presLayoutVars>
      </dgm:prSet>
      <dgm:spPr/>
    </dgm:pt>
    <dgm:pt modelId="{EE849E92-3D21-4B4D-95B2-5B988B63E693}" type="pres">
      <dgm:prSet presAssocID="{555BC365-C7F9-4D6F-8543-ACC20A6F22DB}" presName="invisiNode" presStyleLbl="node1" presStyleIdx="0" presStyleCnt="3"/>
      <dgm:spPr/>
    </dgm:pt>
    <dgm:pt modelId="{06539DAF-0EEE-4758-B5AB-8BAAF6C690D6}" type="pres">
      <dgm:prSet presAssocID="{555BC365-C7F9-4D6F-8543-ACC20A6F22DB}"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0D80B8A5-356D-4A49-92E3-493C485EA493}" type="pres">
      <dgm:prSet presAssocID="{CDAC3C2D-5B6D-4BFC-9D60-D9EE4A26BCC2}" presName="sibTrans" presStyleLbl="sibTrans2D1" presStyleIdx="0" presStyleCnt="0"/>
      <dgm:spPr/>
    </dgm:pt>
    <dgm:pt modelId="{DEE3B436-7674-4AC5-90CE-8F3888712D55}" type="pres">
      <dgm:prSet presAssocID="{0917300B-305A-4D60-92CD-72C39967DCA4}" presName="compNode" presStyleCnt="0"/>
      <dgm:spPr/>
    </dgm:pt>
    <dgm:pt modelId="{8496E66F-DB54-46F1-A82D-955419C042DB}" type="pres">
      <dgm:prSet presAssocID="{0917300B-305A-4D60-92CD-72C39967DCA4}" presName="bkgdShape" presStyleLbl="node1" presStyleIdx="1" presStyleCnt="3"/>
      <dgm:spPr/>
    </dgm:pt>
    <dgm:pt modelId="{5332EA78-1F81-46ED-9258-92F761C06DF5}" type="pres">
      <dgm:prSet presAssocID="{0917300B-305A-4D60-92CD-72C39967DCA4}" presName="nodeTx" presStyleLbl="node1" presStyleIdx="1" presStyleCnt="3">
        <dgm:presLayoutVars>
          <dgm:bulletEnabled val="1"/>
        </dgm:presLayoutVars>
      </dgm:prSet>
      <dgm:spPr/>
    </dgm:pt>
    <dgm:pt modelId="{70578856-9097-44D0-8F14-7CA794617157}" type="pres">
      <dgm:prSet presAssocID="{0917300B-305A-4D60-92CD-72C39967DCA4}" presName="invisiNode" presStyleLbl="node1" presStyleIdx="1" presStyleCnt="3"/>
      <dgm:spPr/>
    </dgm:pt>
    <dgm:pt modelId="{1169FF51-9917-4CCD-A603-05CE490DAF49}" type="pres">
      <dgm:prSet presAssocID="{0917300B-305A-4D60-92CD-72C39967DCA4}"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78F047A6-3A94-401C-B819-F5D3884FE43D}" type="pres">
      <dgm:prSet presAssocID="{93D8B870-F3CF-400A-8D59-DDF375366975}" presName="sibTrans" presStyleLbl="sibTrans2D1" presStyleIdx="0" presStyleCnt="0"/>
      <dgm:spPr/>
    </dgm:pt>
    <dgm:pt modelId="{D07BB848-4EC0-4926-A621-AB4743CCE173}" type="pres">
      <dgm:prSet presAssocID="{8CD46560-2103-4C00-B833-748F7B027DCC}" presName="compNode" presStyleCnt="0"/>
      <dgm:spPr/>
    </dgm:pt>
    <dgm:pt modelId="{707D6D49-784D-4DD7-8D44-06ACDD1455D4}" type="pres">
      <dgm:prSet presAssocID="{8CD46560-2103-4C00-B833-748F7B027DCC}" presName="bkgdShape" presStyleLbl="node1" presStyleIdx="2" presStyleCnt="3" custLinFactNeighborX="10868" custLinFactNeighborY="5391"/>
      <dgm:spPr/>
    </dgm:pt>
    <dgm:pt modelId="{35D4F0A5-DCC4-462D-A407-4CF63B51ABF7}" type="pres">
      <dgm:prSet presAssocID="{8CD46560-2103-4C00-B833-748F7B027DCC}" presName="nodeTx" presStyleLbl="node1" presStyleIdx="2" presStyleCnt="3">
        <dgm:presLayoutVars>
          <dgm:bulletEnabled val="1"/>
        </dgm:presLayoutVars>
      </dgm:prSet>
      <dgm:spPr/>
    </dgm:pt>
    <dgm:pt modelId="{C9F7F926-B8E8-42D9-A4D3-DF51B1F4D179}" type="pres">
      <dgm:prSet presAssocID="{8CD46560-2103-4C00-B833-748F7B027DCC}" presName="invisiNode" presStyleLbl="node1" presStyleIdx="2" presStyleCnt="3"/>
      <dgm:spPr/>
    </dgm:pt>
    <dgm:pt modelId="{D5D080B8-B0DE-4323-8673-E6CCDA795FF3}" type="pres">
      <dgm:prSet presAssocID="{8CD46560-2103-4C00-B833-748F7B027DCC}"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Lst>
  <dgm:cxnLst>
    <dgm:cxn modelId="{DB5C060C-13F2-4438-888F-CDCDC6A7DA04}" type="presOf" srcId="{93D8B870-F3CF-400A-8D59-DDF375366975}" destId="{78F047A6-3A94-401C-B819-F5D3884FE43D}" srcOrd="0" destOrd="0" presId="urn:microsoft.com/office/officeart/2005/8/layout/hList7"/>
    <dgm:cxn modelId="{F39CFE19-504E-46B4-BCD0-4C9F5F8FB8EA}" srcId="{48B0EE85-1C52-4B2C-B7D3-944A61E0E4AC}" destId="{8CD46560-2103-4C00-B833-748F7B027DCC}" srcOrd="2" destOrd="0" parTransId="{F105DF02-3F7C-4C7D-A83A-666DD5C8BECD}" sibTransId="{103A9CF6-7AA8-4B53-A2B7-D4135A3F8B44}"/>
    <dgm:cxn modelId="{332F901A-3F9C-417C-934F-7D29D7A8C8E1}" type="presOf" srcId="{8CD46560-2103-4C00-B833-748F7B027DCC}" destId="{35D4F0A5-DCC4-462D-A407-4CF63B51ABF7}" srcOrd="1" destOrd="0" presId="urn:microsoft.com/office/officeart/2005/8/layout/hList7"/>
    <dgm:cxn modelId="{2DDC6261-32A4-4E9A-A258-A7DE349A7EFB}" type="presOf" srcId="{0917300B-305A-4D60-92CD-72C39967DCA4}" destId="{5332EA78-1F81-46ED-9258-92F761C06DF5}" srcOrd="1" destOrd="0" presId="urn:microsoft.com/office/officeart/2005/8/layout/hList7"/>
    <dgm:cxn modelId="{0A1FBE61-F7A8-4D87-9979-1DCC1D2BEC7B}" srcId="{48B0EE85-1C52-4B2C-B7D3-944A61E0E4AC}" destId="{555BC365-C7F9-4D6F-8543-ACC20A6F22DB}" srcOrd="0" destOrd="0" parTransId="{4D7F6068-718A-4CDA-8FC5-7A4D1F258499}" sibTransId="{CDAC3C2D-5B6D-4BFC-9D60-D9EE4A26BCC2}"/>
    <dgm:cxn modelId="{2579CB43-5DD9-434F-8709-0A9BD0233762}" type="presOf" srcId="{48B0EE85-1C52-4B2C-B7D3-944A61E0E4AC}" destId="{F65D0C42-BD01-4D0D-A301-C582A8A30716}" srcOrd="0" destOrd="0" presId="urn:microsoft.com/office/officeart/2005/8/layout/hList7"/>
    <dgm:cxn modelId="{1785246F-DD7B-47FD-A0F9-3800AE2BD287}" type="presOf" srcId="{555BC365-C7F9-4D6F-8543-ACC20A6F22DB}" destId="{9C10475C-4F46-4FF0-B0FA-962943C547CF}" srcOrd="1" destOrd="0" presId="urn:microsoft.com/office/officeart/2005/8/layout/hList7"/>
    <dgm:cxn modelId="{AA627F78-9972-41EE-8F00-69321B877B46}" srcId="{48B0EE85-1C52-4B2C-B7D3-944A61E0E4AC}" destId="{0917300B-305A-4D60-92CD-72C39967DCA4}" srcOrd="1" destOrd="0" parTransId="{7516C0A2-8A57-4750-A8CF-74D9CD3C4866}" sibTransId="{93D8B870-F3CF-400A-8D59-DDF375366975}"/>
    <dgm:cxn modelId="{28B1188B-DFD2-435C-B3A7-3408EC4B628F}" type="presOf" srcId="{8CD46560-2103-4C00-B833-748F7B027DCC}" destId="{707D6D49-784D-4DD7-8D44-06ACDD1455D4}" srcOrd="0" destOrd="0" presId="urn:microsoft.com/office/officeart/2005/8/layout/hList7"/>
    <dgm:cxn modelId="{7C3163B2-C5B7-4135-9BB3-1EB6D1009FAB}" type="presOf" srcId="{CDAC3C2D-5B6D-4BFC-9D60-D9EE4A26BCC2}" destId="{0D80B8A5-356D-4A49-92E3-493C485EA493}" srcOrd="0" destOrd="0" presId="urn:microsoft.com/office/officeart/2005/8/layout/hList7"/>
    <dgm:cxn modelId="{C3D144C2-1628-4298-B889-FDED8AFEE68C}" type="presOf" srcId="{0917300B-305A-4D60-92CD-72C39967DCA4}" destId="{8496E66F-DB54-46F1-A82D-955419C042DB}" srcOrd="0" destOrd="0" presId="urn:microsoft.com/office/officeart/2005/8/layout/hList7"/>
    <dgm:cxn modelId="{FA7873D5-0323-4DF1-BDEE-2D17DD435859}" type="presOf" srcId="{555BC365-C7F9-4D6F-8543-ACC20A6F22DB}" destId="{3E018011-0652-46F0-9506-36D67804E241}" srcOrd="0" destOrd="0" presId="urn:microsoft.com/office/officeart/2005/8/layout/hList7"/>
    <dgm:cxn modelId="{FCBFDC17-3999-4BFB-888E-168A89ABCD5F}" type="presParOf" srcId="{F65D0C42-BD01-4D0D-A301-C582A8A30716}" destId="{2137AFAF-5FD2-4E80-81D0-7ACB18D689FA}" srcOrd="0" destOrd="0" presId="urn:microsoft.com/office/officeart/2005/8/layout/hList7"/>
    <dgm:cxn modelId="{492FF712-A208-441D-97ED-2F821F29A1E7}" type="presParOf" srcId="{F65D0C42-BD01-4D0D-A301-C582A8A30716}" destId="{AF8E507A-08DC-402E-89E4-29E994E23DF3}" srcOrd="1" destOrd="0" presId="urn:microsoft.com/office/officeart/2005/8/layout/hList7"/>
    <dgm:cxn modelId="{2BB416EA-5E38-4C31-9E73-AA0BBF3C0F5B}" type="presParOf" srcId="{AF8E507A-08DC-402E-89E4-29E994E23DF3}" destId="{EF818A29-B260-4EED-9840-A0B02B53232C}" srcOrd="0" destOrd="0" presId="urn:microsoft.com/office/officeart/2005/8/layout/hList7"/>
    <dgm:cxn modelId="{455ADB46-920D-4E3B-8789-8A8C898925AF}" type="presParOf" srcId="{EF818A29-B260-4EED-9840-A0B02B53232C}" destId="{3E018011-0652-46F0-9506-36D67804E241}" srcOrd="0" destOrd="0" presId="urn:microsoft.com/office/officeart/2005/8/layout/hList7"/>
    <dgm:cxn modelId="{1100CA69-FE97-4236-B487-FF5C676AA0CD}" type="presParOf" srcId="{EF818A29-B260-4EED-9840-A0B02B53232C}" destId="{9C10475C-4F46-4FF0-B0FA-962943C547CF}" srcOrd="1" destOrd="0" presId="urn:microsoft.com/office/officeart/2005/8/layout/hList7"/>
    <dgm:cxn modelId="{EA90EE18-1A91-4795-8C46-FD765B4F77FD}" type="presParOf" srcId="{EF818A29-B260-4EED-9840-A0B02B53232C}" destId="{EE849E92-3D21-4B4D-95B2-5B988B63E693}" srcOrd="2" destOrd="0" presId="urn:microsoft.com/office/officeart/2005/8/layout/hList7"/>
    <dgm:cxn modelId="{C11E23B6-EBCB-49C8-8B93-5922BD7DFBE1}" type="presParOf" srcId="{EF818A29-B260-4EED-9840-A0B02B53232C}" destId="{06539DAF-0EEE-4758-B5AB-8BAAF6C690D6}" srcOrd="3" destOrd="0" presId="urn:microsoft.com/office/officeart/2005/8/layout/hList7"/>
    <dgm:cxn modelId="{53CD5689-196C-4885-B451-F6778D325F77}" type="presParOf" srcId="{AF8E507A-08DC-402E-89E4-29E994E23DF3}" destId="{0D80B8A5-356D-4A49-92E3-493C485EA493}" srcOrd="1" destOrd="0" presId="urn:microsoft.com/office/officeart/2005/8/layout/hList7"/>
    <dgm:cxn modelId="{3F62D780-C6A8-4EBB-AF0A-CA5850BEBACC}" type="presParOf" srcId="{AF8E507A-08DC-402E-89E4-29E994E23DF3}" destId="{DEE3B436-7674-4AC5-90CE-8F3888712D55}" srcOrd="2" destOrd="0" presId="urn:microsoft.com/office/officeart/2005/8/layout/hList7"/>
    <dgm:cxn modelId="{8EFC8CAF-DD57-4F8F-88C9-28AF82E8147A}" type="presParOf" srcId="{DEE3B436-7674-4AC5-90CE-8F3888712D55}" destId="{8496E66F-DB54-46F1-A82D-955419C042DB}" srcOrd="0" destOrd="0" presId="urn:microsoft.com/office/officeart/2005/8/layout/hList7"/>
    <dgm:cxn modelId="{41A6C8CA-F55F-4DF1-A563-6D5D86C5D997}" type="presParOf" srcId="{DEE3B436-7674-4AC5-90CE-8F3888712D55}" destId="{5332EA78-1F81-46ED-9258-92F761C06DF5}" srcOrd="1" destOrd="0" presId="urn:microsoft.com/office/officeart/2005/8/layout/hList7"/>
    <dgm:cxn modelId="{9BE5BC1E-4FA3-47DA-BE56-EE66B853271F}" type="presParOf" srcId="{DEE3B436-7674-4AC5-90CE-8F3888712D55}" destId="{70578856-9097-44D0-8F14-7CA794617157}" srcOrd="2" destOrd="0" presId="urn:microsoft.com/office/officeart/2005/8/layout/hList7"/>
    <dgm:cxn modelId="{835B3EC4-850D-4EF4-A4BF-7E2161E26E79}" type="presParOf" srcId="{DEE3B436-7674-4AC5-90CE-8F3888712D55}" destId="{1169FF51-9917-4CCD-A603-05CE490DAF49}" srcOrd="3" destOrd="0" presId="urn:microsoft.com/office/officeart/2005/8/layout/hList7"/>
    <dgm:cxn modelId="{CC9C9FC0-1C22-474E-8283-B66AFBE021CF}" type="presParOf" srcId="{AF8E507A-08DC-402E-89E4-29E994E23DF3}" destId="{78F047A6-3A94-401C-B819-F5D3884FE43D}" srcOrd="3" destOrd="0" presId="urn:microsoft.com/office/officeart/2005/8/layout/hList7"/>
    <dgm:cxn modelId="{130C6CBF-ED63-49EA-8925-1AC9D4FEBBAC}" type="presParOf" srcId="{AF8E507A-08DC-402E-89E4-29E994E23DF3}" destId="{D07BB848-4EC0-4926-A621-AB4743CCE173}" srcOrd="4" destOrd="0" presId="urn:microsoft.com/office/officeart/2005/8/layout/hList7"/>
    <dgm:cxn modelId="{D12580D9-A1C3-4EB4-A4ED-2EC0ED864774}" type="presParOf" srcId="{D07BB848-4EC0-4926-A621-AB4743CCE173}" destId="{707D6D49-784D-4DD7-8D44-06ACDD1455D4}" srcOrd="0" destOrd="0" presId="urn:microsoft.com/office/officeart/2005/8/layout/hList7"/>
    <dgm:cxn modelId="{63693452-B850-4DC9-BFCA-80EC4606B8E2}" type="presParOf" srcId="{D07BB848-4EC0-4926-A621-AB4743CCE173}" destId="{35D4F0A5-DCC4-462D-A407-4CF63B51ABF7}" srcOrd="1" destOrd="0" presId="urn:microsoft.com/office/officeart/2005/8/layout/hList7"/>
    <dgm:cxn modelId="{9371E1A1-98EB-4D9E-A49E-0677C791F635}" type="presParOf" srcId="{D07BB848-4EC0-4926-A621-AB4743CCE173}" destId="{C9F7F926-B8E8-42D9-A4D3-DF51B1F4D179}" srcOrd="2" destOrd="0" presId="urn:microsoft.com/office/officeart/2005/8/layout/hList7"/>
    <dgm:cxn modelId="{876E5CB9-CF02-4196-BF01-D4683063DC6B}" type="presParOf" srcId="{D07BB848-4EC0-4926-A621-AB4743CCE173}" destId="{D5D080B8-B0DE-4323-8673-E6CCDA795FF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18011-0652-46F0-9506-36D67804E241}">
      <dsp:nvSpPr>
        <dsp:cNvPr id="0" name=""/>
        <dsp:cNvSpPr/>
      </dsp:nvSpPr>
      <dsp:spPr>
        <a:xfrm>
          <a:off x="1302" y="0"/>
          <a:ext cx="2026283" cy="2558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effectLst/>
              <a:latin typeface="Calibri" panose="020F0502020204030204" pitchFamily="34" charset="0"/>
              <a:ea typeface="Aptos" panose="020B0004020202020204" pitchFamily="34" charset="0"/>
              <a:cs typeface="Arial" panose="020B0604020202020204" pitchFamily="34" charset="0"/>
            </a:rPr>
            <a:t>Category 1</a:t>
          </a:r>
        </a:p>
        <a:p>
          <a:pPr marL="0" lvl="0" indent="0" algn="ctr" defTabSz="444500">
            <a:lnSpc>
              <a:spcPct val="90000"/>
            </a:lnSpc>
            <a:spcBef>
              <a:spcPct val="0"/>
            </a:spcBef>
            <a:spcAft>
              <a:spcPct val="35000"/>
            </a:spcAft>
            <a:buNone/>
          </a:pPr>
          <a:r>
            <a:rPr lang="en-GB" sz="1000" kern="1200">
              <a:effectLst/>
              <a:latin typeface="Calibri" panose="020F0502020204030204" pitchFamily="34" charset="0"/>
              <a:ea typeface="Aptos" panose="020B0004020202020204" pitchFamily="34" charset="0"/>
              <a:cs typeface="Arial" panose="020B0604020202020204" pitchFamily="34" charset="0"/>
            </a:rPr>
            <a:t>The Council retains </a:t>
          </a:r>
          <a:r>
            <a:rPr lang="en-GB" sz="1000" u="sng" kern="1200">
              <a:effectLst/>
              <a:latin typeface="Calibri" panose="020F0502020204030204" pitchFamily="34" charset="0"/>
              <a:ea typeface="Aptos" panose="020B0004020202020204" pitchFamily="34" charset="0"/>
              <a:cs typeface="Arial" panose="020B0604020202020204" pitchFamily="34" charset="0"/>
            </a:rPr>
            <a:t>all</a:t>
          </a:r>
          <a:r>
            <a:rPr lang="en-GB" sz="1000" kern="1200">
              <a:effectLst/>
              <a:latin typeface="Calibri" panose="020F0502020204030204" pitchFamily="34" charset="0"/>
              <a:ea typeface="Aptos" panose="020B0004020202020204" pitchFamily="34" charset="0"/>
              <a:cs typeface="Arial" panose="020B0604020202020204" pitchFamily="34" charset="0"/>
            </a:rPr>
            <a:t> the current Care Centre services </a:t>
          </a:r>
        </a:p>
        <a:p>
          <a:pPr marL="0" lvl="0" indent="0" algn="ctr" defTabSz="444500">
            <a:lnSpc>
              <a:spcPct val="90000"/>
            </a:lnSpc>
            <a:spcBef>
              <a:spcPct val="0"/>
            </a:spcBef>
            <a:spcAft>
              <a:spcPct val="35000"/>
            </a:spcAft>
            <a:buNone/>
          </a:pPr>
          <a:r>
            <a:rPr lang="en-GB" sz="1600" b="1" kern="1200">
              <a:effectLst/>
              <a:latin typeface="Calibri" panose="020F0502020204030204" pitchFamily="34" charset="0"/>
              <a:cs typeface="Arial" panose="020B0604020202020204" pitchFamily="34" charset="0"/>
            </a:rPr>
            <a:t>Options 1a to 1e</a:t>
          </a:r>
          <a:endParaRPr lang="en-GB" sz="1600" b="1" kern="1200"/>
        </a:p>
      </dsp:txBody>
      <dsp:txXfrm>
        <a:off x="1302" y="1023298"/>
        <a:ext cx="2026283" cy="1023298"/>
      </dsp:txXfrm>
    </dsp:sp>
    <dsp:sp modelId="{06539DAF-0EEE-4758-B5AB-8BAAF6C690D6}">
      <dsp:nvSpPr>
        <dsp:cNvPr id="0" name=""/>
        <dsp:cNvSpPr/>
      </dsp:nvSpPr>
      <dsp:spPr>
        <a:xfrm>
          <a:off x="588496" y="153494"/>
          <a:ext cx="851895" cy="8518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6E66F-DB54-46F1-A82D-955419C042DB}">
      <dsp:nvSpPr>
        <dsp:cNvPr id="0" name=""/>
        <dsp:cNvSpPr/>
      </dsp:nvSpPr>
      <dsp:spPr>
        <a:xfrm>
          <a:off x="2088374" y="0"/>
          <a:ext cx="2026283" cy="2558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effectLst/>
              <a:latin typeface="Calibri" panose="020F0502020204030204" pitchFamily="34" charset="0"/>
              <a:ea typeface="Aptos" panose="020B0004020202020204" pitchFamily="34" charset="0"/>
              <a:cs typeface="Arial" panose="020B0604020202020204" pitchFamily="34" charset="0"/>
            </a:rPr>
            <a:t>Category 2</a:t>
          </a:r>
        </a:p>
        <a:p>
          <a:pPr marL="0" lvl="0" indent="0" algn="ctr" defTabSz="444500">
            <a:lnSpc>
              <a:spcPct val="90000"/>
            </a:lnSpc>
            <a:spcBef>
              <a:spcPct val="0"/>
            </a:spcBef>
            <a:spcAft>
              <a:spcPct val="35000"/>
            </a:spcAft>
            <a:buNone/>
          </a:pPr>
          <a:r>
            <a:rPr lang="en-GB" sz="1000" kern="1200">
              <a:effectLst/>
              <a:latin typeface="Calibri" panose="020F0502020204030204" pitchFamily="34" charset="0"/>
              <a:ea typeface="Aptos" panose="020B0004020202020204" pitchFamily="34" charset="0"/>
              <a:cs typeface="Arial" panose="020B0604020202020204" pitchFamily="34" charset="0"/>
            </a:rPr>
            <a:t>The Council retains </a:t>
          </a:r>
          <a:r>
            <a:rPr lang="en-GB" sz="1000" u="sng" kern="1200">
              <a:effectLst/>
              <a:latin typeface="Calibri" panose="020F0502020204030204" pitchFamily="34" charset="0"/>
              <a:ea typeface="Aptos" panose="020B0004020202020204" pitchFamily="34" charset="0"/>
              <a:cs typeface="Arial" panose="020B0604020202020204" pitchFamily="34" charset="0"/>
            </a:rPr>
            <a:t>some</a:t>
          </a:r>
          <a:r>
            <a:rPr lang="en-GB" sz="1000" kern="1200">
              <a:effectLst/>
              <a:latin typeface="Calibri" panose="020F0502020204030204" pitchFamily="34" charset="0"/>
              <a:ea typeface="Aptos" panose="020B0004020202020204" pitchFamily="34" charset="0"/>
              <a:cs typeface="Arial" panose="020B0604020202020204" pitchFamily="34" charset="0"/>
            </a:rPr>
            <a:t> of the current Care Centre services</a:t>
          </a:r>
        </a:p>
        <a:p>
          <a:pPr marL="0" lvl="0" indent="0" algn="ctr" defTabSz="444500">
            <a:lnSpc>
              <a:spcPct val="90000"/>
            </a:lnSpc>
            <a:spcBef>
              <a:spcPct val="0"/>
            </a:spcBef>
            <a:spcAft>
              <a:spcPct val="35000"/>
            </a:spcAft>
            <a:buNone/>
          </a:pPr>
          <a:r>
            <a:rPr lang="en-GB" sz="1600" b="1" kern="1200">
              <a:effectLst/>
              <a:latin typeface="Calibri" panose="020F0502020204030204" pitchFamily="34" charset="0"/>
              <a:cs typeface="Arial" panose="020B0604020202020204" pitchFamily="34" charset="0"/>
            </a:rPr>
            <a:t>Options 2a to 2d</a:t>
          </a:r>
          <a:endParaRPr lang="en-GB" sz="1600" b="1" kern="1200"/>
        </a:p>
      </dsp:txBody>
      <dsp:txXfrm>
        <a:off x="2088374" y="1023298"/>
        <a:ext cx="2026283" cy="1023298"/>
      </dsp:txXfrm>
    </dsp:sp>
    <dsp:sp modelId="{1169FF51-9917-4CCD-A603-05CE490DAF49}">
      <dsp:nvSpPr>
        <dsp:cNvPr id="0" name=""/>
        <dsp:cNvSpPr/>
      </dsp:nvSpPr>
      <dsp:spPr>
        <a:xfrm>
          <a:off x="2675568" y="153494"/>
          <a:ext cx="851895" cy="85189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D6D49-784D-4DD7-8D44-06ACDD1455D4}">
      <dsp:nvSpPr>
        <dsp:cNvPr id="0" name=""/>
        <dsp:cNvSpPr/>
      </dsp:nvSpPr>
      <dsp:spPr>
        <a:xfrm>
          <a:off x="4176748" y="0"/>
          <a:ext cx="2026283" cy="2558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effectLst/>
              <a:latin typeface="Calibri" panose="020F0502020204030204" pitchFamily="34" charset="0"/>
              <a:ea typeface="Aptos" panose="020B0004020202020204" pitchFamily="34" charset="0"/>
              <a:cs typeface="Arial" panose="020B0604020202020204" pitchFamily="34" charset="0"/>
            </a:rPr>
            <a:t>Category 3</a:t>
          </a:r>
        </a:p>
        <a:p>
          <a:pPr marL="0" lvl="0" indent="0" algn="ctr" defTabSz="444500">
            <a:lnSpc>
              <a:spcPct val="90000"/>
            </a:lnSpc>
            <a:spcBef>
              <a:spcPct val="0"/>
            </a:spcBef>
            <a:spcAft>
              <a:spcPct val="35000"/>
            </a:spcAft>
            <a:buNone/>
          </a:pPr>
          <a:r>
            <a:rPr lang="en-GB" sz="1000" kern="1200">
              <a:effectLst/>
              <a:latin typeface="Calibri" panose="020F0502020204030204" pitchFamily="34" charset="0"/>
              <a:ea typeface="Aptos" panose="020B0004020202020204" pitchFamily="34" charset="0"/>
              <a:cs typeface="Arial" panose="020B0604020202020204" pitchFamily="34" charset="0"/>
            </a:rPr>
            <a:t>The Council </a:t>
          </a:r>
          <a:r>
            <a:rPr lang="en-GB" sz="1000" u="sng" kern="1200">
              <a:effectLst/>
              <a:latin typeface="Calibri" panose="020F0502020204030204" pitchFamily="34" charset="0"/>
              <a:ea typeface="Aptos" panose="020B0004020202020204" pitchFamily="34" charset="0"/>
              <a:cs typeface="Arial" panose="020B0604020202020204" pitchFamily="34" charset="0"/>
            </a:rPr>
            <a:t>doesn’t retain any</a:t>
          </a:r>
          <a:r>
            <a:rPr lang="en-GB" sz="1000" kern="1200">
              <a:effectLst/>
              <a:latin typeface="Calibri" panose="020F0502020204030204" pitchFamily="34" charset="0"/>
              <a:ea typeface="Aptos" panose="020B0004020202020204" pitchFamily="34" charset="0"/>
              <a:cs typeface="Arial" panose="020B0604020202020204" pitchFamily="34" charset="0"/>
            </a:rPr>
            <a:t> of the current Care Centre services</a:t>
          </a:r>
        </a:p>
        <a:p>
          <a:pPr marL="0" lvl="0" indent="0" algn="ctr" defTabSz="444500">
            <a:lnSpc>
              <a:spcPct val="90000"/>
            </a:lnSpc>
            <a:spcBef>
              <a:spcPct val="0"/>
            </a:spcBef>
            <a:spcAft>
              <a:spcPct val="35000"/>
            </a:spcAft>
            <a:buNone/>
          </a:pPr>
          <a:r>
            <a:rPr lang="en-GB" sz="1600" b="1" kern="1200">
              <a:effectLst/>
              <a:latin typeface="Calibri" panose="020F0502020204030204" pitchFamily="34" charset="0"/>
              <a:cs typeface="Arial" panose="020B0604020202020204" pitchFamily="34" charset="0"/>
            </a:rPr>
            <a:t>Options 3a to 3c</a:t>
          </a:r>
          <a:endParaRPr lang="en-GB" sz="1600" b="1" kern="1200"/>
        </a:p>
      </dsp:txBody>
      <dsp:txXfrm>
        <a:off x="4176748" y="1023298"/>
        <a:ext cx="2026283" cy="1023298"/>
      </dsp:txXfrm>
    </dsp:sp>
    <dsp:sp modelId="{D5D080B8-B0DE-4323-8673-E6CCDA795FF3}">
      <dsp:nvSpPr>
        <dsp:cNvPr id="0" name=""/>
        <dsp:cNvSpPr/>
      </dsp:nvSpPr>
      <dsp:spPr>
        <a:xfrm>
          <a:off x="4762639" y="153494"/>
          <a:ext cx="851895" cy="85189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7AFAF-5FD2-4E80-81D0-7ACB18D689FA}">
      <dsp:nvSpPr>
        <dsp:cNvPr id="0" name=""/>
        <dsp:cNvSpPr/>
      </dsp:nvSpPr>
      <dsp:spPr>
        <a:xfrm>
          <a:off x="248121" y="2046596"/>
          <a:ext cx="5706789" cy="38373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27/03/2025</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27/03/2025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22115" y="7290"/>
            <a:ext cx="9138582" cy="5141975"/>
          </a:xfrm>
          <a:prstGeom prst="rect">
            <a:avLst/>
          </a:prstGeom>
        </p:spPr>
      </p:pic>
      <p:sp>
        <p:nvSpPr>
          <p:cNvPr id="5" name="Rectangle 4">
            <a:extLst>
              <a:ext uri="{FF2B5EF4-FFF2-40B4-BE49-F238E27FC236}">
                <a16:creationId xmlns:a16="http://schemas.microsoft.com/office/drawing/2014/main" id="{C158DF77-D4EA-6539-329B-46C992BEC5AF}"/>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5" name="Rectangle 4">
            <a:extLst>
              <a:ext uri="{FF2B5EF4-FFF2-40B4-BE49-F238E27FC236}">
                <a16:creationId xmlns:a16="http://schemas.microsoft.com/office/drawing/2014/main" id="{AE1743F5-8ADD-6DC3-B496-72FAA2A5B9FD}"/>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419" y="1525"/>
            <a:ext cx="9138581" cy="5141975"/>
          </a:xfrm>
          <a:prstGeom prst="rect">
            <a:avLst/>
          </a:prstGeom>
        </p:spPr>
      </p:pic>
      <p:sp>
        <p:nvSpPr>
          <p:cNvPr id="5" name="Rectangle 4">
            <a:extLst>
              <a:ext uri="{FF2B5EF4-FFF2-40B4-BE49-F238E27FC236}">
                <a16:creationId xmlns:a16="http://schemas.microsoft.com/office/drawing/2014/main" id="{823A1F96-F084-E1AA-3103-DC1A3232E37A}"/>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5" name="Rectangle 4">
            <a:extLst>
              <a:ext uri="{FF2B5EF4-FFF2-40B4-BE49-F238E27FC236}">
                <a16:creationId xmlns:a16="http://schemas.microsoft.com/office/drawing/2014/main" id="{3C26233A-4FF4-9B1A-F2C4-F62D4D11D2A9}"/>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s://eur01.safelinks.protection.outlook.com/?url=https%3A%2F%2Fwww.birminghambeheard.org.uk%2Fbcc%2Frcc%2F&amp;data=05%7C02%7CAlison.Malik%40birmingham.gov.uk%7C2c8881d8205d45b74bbe08dcec3b8a3f%7C699ace67d2e44bcdb303d2bbe2b9bbf1%7C0%7C0%7C638644987682648149%7CUnknown%7CTWFpbGZsb3d8eyJWIjoiMC4wLjAwMDAiLCJQIjoiV2luMzIiLCJBTiI6Ik1haWwiLCJXVCI6Mn0%3D%7C0%7C%7C%7C&amp;sdata=nm0M3DE2OMW5Ga5bV8HbCN4iz0x7xmi7JtC%2FYAAYxjo%3D&amp;reserved=0" TargetMode="External"/><Relationship Id="rId2" Type="http://schemas.openxmlformats.org/officeDocument/2006/relationships/hyperlink" Target="https://www.birmingham.gov.uk/info/50306/commissioners_intervention_and_improvement/2903/consultations_to_help_us_reshape" TargetMode="External"/><Relationship Id="rId1" Type="http://schemas.openxmlformats.org/officeDocument/2006/relationships/slideLayout" Target="../slideLayouts/slideLayout15.xml"/><Relationship Id="rId4" Type="http://schemas.openxmlformats.org/officeDocument/2006/relationships/hyperlink" Target="mailto:CareCentreConsultation@birmingham.gov.u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hyperlink" Target="https://teams.microsoft.com/l/meetup-join/19%3ameeting_ZWQ3MzU4ZGQtOThlZC00N2JiLTk2NzItNDkzOTgwMzVlNTFm%40thread.v2/0?context=%7b%22Tid%22%3a%22699ace67-d2e4-4bcd-b303-d2bbe2b9bbf1%22%2c%22Oid%22%3a%224e5aa99c-3f64-4307-98e5-ef3599fcd61d%22%7d" TargetMode="External"/><Relationship Id="rId2" Type="http://schemas.openxmlformats.org/officeDocument/2006/relationships/hyperlink" Target="https://teams.microsoft.com/l/meetup-join/19%3ameeting_YjIwMWM4NmEtNmIyNS00OTU3LThlZWEtY2Y4ODlmNmY3MDBl%40thread.v2/0?context=%7b%22Tid%22%3a%22699ace67-d2e4-4bcd-b303-d2bbe2b9bbf1%22%2c%22Oid%22%3a%224e5aa99c-3f64-4307-98e5-ef3599fcd61d%22%7d" TargetMode="External"/><Relationship Id="rId1" Type="http://schemas.openxmlformats.org/officeDocument/2006/relationships/slideLayout" Target="../slideLayouts/slideLayout15.xml"/><Relationship Id="rId4" Type="http://schemas.openxmlformats.org/officeDocument/2006/relationships/hyperlink" Target="https://teams.microsoft.com/l/meetup-join/19%3ameeting_MTI0NDJmNzktZjY3Mi00YzEyLWJkYTItNDBhNmYyODc4NTVl%40thread.v2/0?context=%7b%22Tid%22%3a%22699ace67-d2e4-4bcd-b303-d2bbe2b9bbf1%22%2c%22Oid%22%3a%224e5aa99c-3f64-4307-98e5-ef3599fcd61d%22%7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www.birmingham.gov.uk/info/50306/commissioners_intervention_and_improvement/2903/consultations_to_help_us_reshape/4"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21" y="1311306"/>
            <a:ext cx="7630771" cy="1102519"/>
          </a:xfrm>
        </p:spPr>
        <p:txBody>
          <a:bodyPr>
            <a:normAutofit/>
          </a:bodyPr>
          <a:lstStyle/>
          <a:p>
            <a:r>
              <a:rPr lang="en-GB"/>
              <a:t>Adult Social Care</a:t>
            </a:r>
            <a:br>
              <a:rPr lang="en-GB"/>
            </a:br>
            <a:r>
              <a:rPr lang="en-GB" err="1"/>
              <a:t>Care</a:t>
            </a:r>
            <a:r>
              <a:rPr lang="en-GB"/>
              <a:t> Centres Public Consultation Phase 2</a:t>
            </a:r>
          </a:p>
        </p:txBody>
      </p:sp>
      <p:sp>
        <p:nvSpPr>
          <p:cNvPr id="3" name="Subtitle 2"/>
          <p:cNvSpPr>
            <a:spLocks noGrp="1"/>
          </p:cNvSpPr>
          <p:nvPr>
            <p:ph type="subTitle" idx="1"/>
          </p:nvPr>
        </p:nvSpPr>
        <p:spPr/>
        <p:txBody>
          <a:bodyPr vert="horz" lIns="77925" tIns="38963" rIns="77925" bIns="38963" rtlCol="0" anchor="t">
            <a:normAutofit/>
          </a:bodyPr>
          <a:lstStyle/>
          <a:p>
            <a:endParaRPr lang="en-GB"/>
          </a:p>
          <a:p>
            <a:r>
              <a:rPr lang="en-GB">
                <a:latin typeface="Arial Nova"/>
              </a:rPr>
              <a:t>31st March 2025 to 30th April 2025</a:t>
            </a:r>
            <a:endParaRPr lang="en-GB"/>
          </a:p>
        </p:txBody>
      </p:sp>
    </p:spTree>
    <p:extLst>
      <p:ext uri="{BB962C8B-B14F-4D97-AF65-F5344CB8AC3E}">
        <p14:creationId xmlns:p14="http://schemas.microsoft.com/office/powerpoint/2010/main" val="310632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1C1A-D3B3-7DA7-3F25-9A32556E7AF2}"/>
              </a:ext>
            </a:extLst>
          </p:cNvPr>
          <p:cNvSpPr>
            <a:spLocks noGrp="1"/>
          </p:cNvSpPr>
          <p:nvPr>
            <p:ph type="title"/>
          </p:nvPr>
        </p:nvSpPr>
        <p:spPr/>
        <p:txBody>
          <a:bodyPr/>
          <a:lstStyle/>
          <a:p>
            <a:r>
              <a:rPr lang="en-GB"/>
              <a:t>The role of Care Centres </a:t>
            </a:r>
          </a:p>
        </p:txBody>
      </p:sp>
      <p:sp>
        <p:nvSpPr>
          <p:cNvPr id="3" name="Content Placeholder 2">
            <a:extLst>
              <a:ext uri="{FF2B5EF4-FFF2-40B4-BE49-F238E27FC236}">
                <a16:creationId xmlns:a16="http://schemas.microsoft.com/office/drawing/2014/main" id="{4D86E81D-658F-6401-298A-54CF1CEE147A}"/>
              </a:ext>
            </a:extLst>
          </p:cNvPr>
          <p:cNvSpPr>
            <a:spLocks noGrp="1"/>
          </p:cNvSpPr>
          <p:nvPr>
            <p:ph idx="1"/>
          </p:nvPr>
        </p:nvSpPr>
        <p:spPr/>
        <p:txBody>
          <a:bodyPr vert="horz" lIns="77925" tIns="38963" rIns="77925" bIns="38963" rtlCol="0" anchor="t">
            <a:normAutofit fontScale="85000" lnSpcReduction="10000"/>
          </a:bodyPr>
          <a:lstStyle/>
          <a:p>
            <a:pPr marL="292100" indent="-292100"/>
            <a:r>
              <a:rPr lang="en-GB" dirty="0">
                <a:latin typeface="Arial Nova"/>
              </a:rPr>
              <a:t>The Care Centres are currently used to provide a range of services including:</a:t>
            </a:r>
            <a:endParaRPr lang="en-US" dirty="0">
              <a:latin typeface="Arial Nova"/>
            </a:endParaRPr>
          </a:p>
          <a:p>
            <a:pPr marL="342900" indent="-342900">
              <a:lnSpc>
                <a:spcPct val="107000"/>
              </a:lnSpc>
              <a:buFont typeface="Symbol" panose="05050102010706020507" pitchFamily="18" charset="2"/>
              <a:buChar char=""/>
            </a:pPr>
            <a:r>
              <a:rPr lang="en-GB" sz="1800" kern="100" dirty="0">
                <a:effectLst/>
                <a:latin typeface="Arial"/>
                <a:ea typeface="Calibri"/>
                <a:cs typeface="Times New Roman"/>
              </a:rPr>
              <a:t>Long- and short-term residential care for older adults: as of</a:t>
            </a:r>
            <a:r>
              <a:rPr lang="en-GB" sz="1800" kern="100" dirty="0">
                <a:latin typeface="Arial"/>
                <a:ea typeface="Calibri"/>
                <a:cs typeface="Times New Roman"/>
              </a:rPr>
              <a:t> March</a:t>
            </a:r>
            <a:r>
              <a:rPr lang="en-GB" sz="1800" kern="100" dirty="0">
                <a:effectLst/>
                <a:latin typeface="Arial"/>
                <a:ea typeface="Calibri"/>
                <a:cs typeface="Times New Roman"/>
              </a:rPr>
              <a:t> 2025 there are </a:t>
            </a:r>
            <a:r>
              <a:rPr lang="en-GB" sz="1800" kern="100" dirty="0">
                <a:latin typeface="Arial"/>
                <a:ea typeface="Calibri"/>
                <a:cs typeface="Times New Roman"/>
              </a:rPr>
              <a:t>53</a:t>
            </a:r>
            <a:r>
              <a:rPr lang="en-GB" sz="1800" kern="100" dirty="0">
                <a:effectLst/>
                <a:latin typeface="Arial"/>
                <a:ea typeface="Calibri"/>
                <a:cs typeface="Times New Roman"/>
              </a:rPr>
              <a:t> permanent residents across the three Care Centres </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Intermediate Care</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Externally provided Day Centre for older adults (delivered from Perry Tree and Kenrick)</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Community Café and internet access</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Information and advice hubs</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Room space available for hire</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Workspace for Early Intervention Community Teams</a:t>
            </a:r>
          </a:p>
          <a:p>
            <a:pPr marL="342900" lvl="0" indent="-342900">
              <a:lnSpc>
                <a:spcPct val="107000"/>
              </a:lnSpc>
              <a:buFont typeface="Symbol" panose="05050102010706020507" pitchFamily="18" charset="2"/>
              <a:buChar char=""/>
            </a:pPr>
            <a:r>
              <a:rPr lang="en-GB" sz="1800" kern="100" dirty="0">
                <a:effectLst/>
                <a:latin typeface="Arial"/>
                <a:ea typeface="Calibri"/>
                <a:cs typeface="Times New Roman"/>
              </a:rPr>
              <a:t>Blue Badge assessment </a:t>
            </a:r>
          </a:p>
          <a:p>
            <a:pPr marL="342900" lvl="0" indent="-342900">
              <a:lnSpc>
                <a:spcPct val="107000"/>
              </a:lnSpc>
              <a:spcAft>
                <a:spcPts val="800"/>
              </a:spcAft>
              <a:buFont typeface="Symbol" panose="05050102010706020507" pitchFamily="18" charset="2"/>
              <a:buChar char=""/>
            </a:pPr>
            <a:r>
              <a:rPr lang="en-GB" sz="1800" kern="100" dirty="0">
                <a:effectLst/>
                <a:latin typeface="Arial"/>
                <a:ea typeface="Calibri"/>
                <a:cs typeface="Times New Roman"/>
              </a:rPr>
              <a:t>Workspace for Council staff on an ad hoc basis. </a:t>
            </a:r>
          </a:p>
          <a:p>
            <a:pPr marL="292100" indent="-292100"/>
            <a:endParaRPr lang="en-GB"/>
          </a:p>
        </p:txBody>
      </p:sp>
    </p:spTree>
    <p:extLst>
      <p:ext uri="{BB962C8B-B14F-4D97-AF65-F5344CB8AC3E}">
        <p14:creationId xmlns:p14="http://schemas.microsoft.com/office/powerpoint/2010/main" val="132060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4D28-827D-831B-4527-044F40621F24}"/>
              </a:ext>
            </a:extLst>
          </p:cNvPr>
          <p:cNvSpPr>
            <a:spLocks noGrp="1"/>
          </p:cNvSpPr>
          <p:nvPr>
            <p:ph type="title"/>
          </p:nvPr>
        </p:nvSpPr>
        <p:spPr/>
        <p:txBody>
          <a:bodyPr/>
          <a:lstStyle/>
          <a:p>
            <a:r>
              <a:rPr lang="en-GB"/>
              <a:t>Legal Context: The Care Act 2014</a:t>
            </a:r>
          </a:p>
        </p:txBody>
      </p:sp>
      <p:sp>
        <p:nvSpPr>
          <p:cNvPr id="3" name="Content Placeholder 2">
            <a:extLst>
              <a:ext uri="{FF2B5EF4-FFF2-40B4-BE49-F238E27FC236}">
                <a16:creationId xmlns:a16="http://schemas.microsoft.com/office/drawing/2014/main" id="{7DF404EB-BC01-2ECC-2EB7-333BF4A68BF0}"/>
              </a:ext>
            </a:extLst>
          </p:cNvPr>
          <p:cNvSpPr>
            <a:spLocks noGrp="1"/>
          </p:cNvSpPr>
          <p:nvPr>
            <p:ph idx="1"/>
          </p:nvPr>
        </p:nvSpPr>
        <p:spPr/>
        <p:txBody>
          <a:bodyPr>
            <a:normAutofit fontScale="85000" lnSpcReduction="20000"/>
          </a:bodyPr>
          <a:lstStyle/>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Care Act 2014 places a duty on Local Authorities to meet the assessed eligible care and support needs of individuals and their carers when assessed against the National Eligibility Framework. </a:t>
            </a: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While the Local Authority is not duty bound as an organisation to deliver or provide the care and support itself, it must ensure sufficiency of provision – in terms of both capacity and capability – to meet anticipated needs for all people in their area who have eligible needs for care and support (under Section 5).  The Council is enabled under the Care Act to </a:t>
            </a: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meet needs in a range of ways, including provision of services itself, through to provision of funding to allow citizens to self-direct their care and support.</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In addition to the Care Act Duties, under the Care and Support and Aftercare (Choice of Accommodation) Regulations 2014, there is a right for citizens to choose their accommodation when requiring residential care.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There is currently no duty on the Council to provide the residential care services delivered at the Care Centres directly itself.  However, the Council has historically chosen to deliver a range of services directly.  </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139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931B3-444C-396F-8945-E01D79515CB2}"/>
              </a:ext>
            </a:extLst>
          </p:cNvPr>
          <p:cNvSpPr>
            <a:spLocks noGrp="1"/>
          </p:cNvSpPr>
          <p:nvPr>
            <p:ph type="ctrTitle"/>
          </p:nvPr>
        </p:nvSpPr>
        <p:spPr/>
        <p:txBody>
          <a:bodyPr/>
          <a:lstStyle/>
          <a:p>
            <a:r>
              <a:rPr lang="en-GB"/>
              <a:t>Key findings of the Care Centres review</a:t>
            </a:r>
          </a:p>
        </p:txBody>
      </p:sp>
      <p:sp>
        <p:nvSpPr>
          <p:cNvPr id="5" name="Subtitle 4">
            <a:extLst>
              <a:ext uri="{FF2B5EF4-FFF2-40B4-BE49-F238E27FC236}">
                <a16:creationId xmlns:a16="http://schemas.microsoft.com/office/drawing/2014/main" id="{29010EFB-417A-4146-3A85-FAE3F464CA8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9951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1111-1025-4340-3365-77774B5AA315}"/>
              </a:ext>
            </a:extLst>
          </p:cNvPr>
          <p:cNvSpPr>
            <a:spLocks noGrp="1"/>
          </p:cNvSpPr>
          <p:nvPr>
            <p:ph type="title"/>
          </p:nvPr>
        </p:nvSpPr>
        <p:spPr/>
        <p:txBody>
          <a:bodyPr/>
          <a:lstStyle/>
          <a:p>
            <a:r>
              <a:rPr lang="en-GB"/>
              <a:t>The review</a:t>
            </a:r>
          </a:p>
        </p:txBody>
      </p:sp>
      <p:sp>
        <p:nvSpPr>
          <p:cNvPr id="3" name="Content Placeholder 2">
            <a:extLst>
              <a:ext uri="{FF2B5EF4-FFF2-40B4-BE49-F238E27FC236}">
                <a16:creationId xmlns:a16="http://schemas.microsoft.com/office/drawing/2014/main" id="{F35C8738-B88A-AA5B-CE5F-78B594D59ADE}"/>
              </a:ext>
            </a:extLst>
          </p:cNvPr>
          <p:cNvSpPr>
            <a:spLocks noGrp="1"/>
          </p:cNvSpPr>
          <p:nvPr>
            <p:ph idx="1"/>
          </p:nvPr>
        </p:nvSpPr>
        <p:spPr/>
        <p:txBody>
          <a:bodyPr/>
          <a:lstStyle/>
          <a:p>
            <a:r>
              <a:rPr lang="en-GB"/>
              <a:t>A review took place between May and September 2024 of the current Care Centres service</a:t>
            </a:r>
          </a:p>
          <a:p>
            <a:r>
              <a:rPr lang="en-GB"/>
              <a:t>The review looked at the current role of the Care Centres</a:t>
            </a:r>
          </a:p>
          <a:p>
            <a:r>
              <a:rPr lang="en-GB"/>
              <a:t>The review looked at a range of data about the current use, cost and quality of the Care Centres</a:t>
            </a:r>
          </a:p>
          <a:p>
            <a:r>
              <a:rPr lang="en-GB"/>
              <a:t>The review considered a range of ways the Council could save money</a:t>
            </a:r>
          </a:p>
          <a:p>
            <a:r>
              <a:rPr lang="en-GB"/>
              <a:t>The review identified a recommended or preferred option</a:t>
            </a:r>
          </a:p>
          <a:p>
            <a:pPr marL="0" indent="0">
              <a:buNone/>
            </a:pPr>
            <a:endParaRPr lang="en-GB"/>
          </a:p>
          <a:p>
            <a:pPr marL="0" indent="0">
              <a:buNone/>
            </a:pPr>
            <a:endParaRPr lang="en-GB"/>
          </a:p>
        </p:txBody>
      </p:sp>
    </p:spTree>
    <p:extLst>
      <p:ext uri="{BB962C8B-B14F-4D97-AF65-F5344CB8AC3E}">
        <p14:creationId xmlns:p14="http://schemas.microsoft.com/office/powerpoint/2010/main" val="22530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3C5CD01-9A4A-D9EC-F1ED-5C21BCFEB2DF}"/>
              </a:ext>
            </a:extLst>
          </p:cNvPr>
          <p:cNvSpPr>
            <a:spLocks noGrp="1"/>
          </p:cNvSpPr>
          <p:nvPr>
            <p:ph sz="half" idx="2"/>
          </p:nvPr>
        </p:nvSpPr>
        <p:spPr>
          <a:xfrm>
            <a:off x="457200" y="1497563"/>
            <a:ext cx="4040188" cy="2963466"/>
          </a:xfrm>
        </p:spPr>
        <p:txBody>
          <a:bodyPr>
            <a:normAutofit/>
          </a:bodyPr>
          <a:lstStyle/>
          <a:p>
            <a:r>
              <a:rPr lang="en-US"/>
              <a:t>The actual gross cost for 2023/24 for running the 3 Care </a:t>
            </a:r>
            <a:r>
              <a:rPr lang="en-GB"/>
              <a:t>Centres</a:t>
            </a:r>
            <a:r>
              <a:rPr lang="en-US"/>
              <a:t> was £13.8M</a:t>
            </a:r>
          </a:p>
          <a:p>
            <a:r>
              <a:rPr lang="en-US"/>
              <a:t>70% of the overall running costs are made up of staffing.</a:t>
            </a:r>
          </a:p>
          <a:p>
            <a:r>
              <a:rPr lang="en-US"/>
              <a:t>£4.5M of income received.</a:t>
            </a:r>
          </a:p>
        </p:txBody>
      </p:sp>
      <p:sp>
        <p:nvSpPr>
          <p:cNvPr id="20" name="Text Placeholder 3">
            <a:extLst>
              <a:ext uri="{FF2B5EF4-FFF2-40B4-BE49-F238E27FC236}">
                <a16:creationId xmlns:a16="http://schemas.microsoft.com/office/drawing/2014/main" id="{71C153E1-4F83-1BAF-DCA6-E8E504B18645}"/>
              </a:ext>
            </a:extLst>
          </p:cNvPr>
          <p:cNvSpPr>
            <a:spLocks noGrp="1"/>
          </p:cNvSpPr>
          <p:nvPr>
            <p:ph type="body" sz="quarter" idx="3"/>
          </p:nvPr>
        </p:nvSpPr>
        <p:spPr>
          <a:xfrm>
            <a:off x="4645026" y="1017741"/>
            <a:ext cx="4041775" cy="479822"/>
          </a:xfrm>
        </p:spPr>
        <p:txBody>
          <a:bodyPr/>
          <a:lstStyle/>
          <a:p>
            <a:r>
              <a:rPr lang="en-US" dirty="0"/>
              <a:t>Expenditure for 3 Care </a:t>
            </a:r>
            <a:r>
              <a:rPr lang="en-US" dirty="0" err="1"/>
              <a:t>Centres</a:t>
            </a:r>
            <a:r>
              <a:rPr lang="en-US" dirty="0"/>
              <a:t> </a:t>
            </a:r>
          </a:p>
        </p:txBody>
      </p:sp>
      <p:sp>
        <p:nvSpPr>
          <p:cNvPr id="2" name="Title 1">
            <a:extLst>
              <a:ext uri="{FF2B5EF4-FFF2-40B4-BE49-F238E27FC236}">
                <a16:creationId xmlns:a16="http://schemas.microsoft.com/office/drawing/2014/main" id="{377016C3-120B-6D8A-FA33-B60C69539E7E}"/>
              </a:ext>
            </a:extLst>
          </p:cNvPr>
          <p:cNvSpPr>
            <a:spLocks noGrp="1"/>
          </p:cNvSpPr>
          <p:nvPr>
            <p:ph type="title"/>
          </p:nvPr>
        </p:nvSpPr>
        <p:spPr>
          <a:xfrm>
            <a:off x="457200" y="205978"/>
            <a:ext cx="8229600" cy="745592"/>
          </a:xfrm>
        </p:spPr>
        <p:txBody>
          <a:bodyPr anchor="ctr">
            <a:normAutofit/>
          </a:bodyPr>
          <a:lstStyle/>
          <a:p>
            <a:r>
              <a:rPr lang="en-GB"/>
              <a:t>Actual Cost of Running the 3 Care Centres 2023/24</a:t>
            </a:r>
          </a:p>
        </p:txBody>
      </p:sp>
      <p:graphicFrame>
        <p:nvGraphicFramePr>
          <p:cNvPr id="14" name="Content Placeholder 13" descr="Expenditure for 3 Care Centres &#10;">
            <a:extLst>
              <a:ext uri="{FF2B5EF4-FFF2-40B4-BE49-F238E27FC236}">
                <a16:creationId xmlns:a16="http://schemas.microsoft.com/office/drawing/2014/main" id="{CE57AB79-23AF-B838-A131-C8DB839FEC74}"/>
              </a:ext>
            </a:extLst>
          </p:cNvPr>
          <p:cNvGraphicFramePr>
            <a:graphicFrameLocks noGrp="1"/>
          </p:cNvGraphicFramePr>
          <p:nvPr>
            <p:ph sz="quarter" idx="4"/>
            <p:extLst>
              <p:ext uri="{D42A27DB-BD31-4B8C-83A1-F6EECF244321}">
                <p14:modId xmlns:p14="http://schemas.microsoft.com/office/powerpoint/2010/main" val="3098027873"/>
              </p:ext>
            </p:extLst>
          </p:nvPr>
        </p:nvGraphicFramePr>
        <p:xfrm>
          <a:off x="4644008" y="1497013"/>
          <a:ext cx="3960440" cy="3042969"/>
        </p:xfrm>
        <a:graphic>
          <a:graphicData uri="http://schemas.openxmlformats.org/drawingml/2006/table">
            <a:tbl>
              <a:tblPr firstRow="1" bandRow="1">
                <a:tableStyleId>{5C22544A-7EE6-4342-B048-85BDC9FD1C3A}</a:tableStyleId>
              </a:tblPr>
              <a:tblGrid>
                <a:gridCol w="1980219">
                  <a:extLst>
                    <a:ext uri="{9D8B030D-6E8A-4147-A177-3AD203B41FA5}">
                      <a16:colId xmlns:a16="http://schemas.microsoft.com/office/drawing/2014/main" val="3204427261"/>
                    </a:ext>
                  </a:extLst>
                </a:gridCol>
                <a:gridCol w="1044117">
                  <a:extLst>
                    <a:ext uri="{9D8B030D-6E8A-4147-A177-3AD203B41FA5}">
                      <a16:colId xmlns:a16="http://schemas.microsoft.com/office/drawing/2014/main" val="3931189932"/>
                    </a:ext>
                  </a:extLst>
                </a:gridCol>
                <a:gridCol w="936104">
                  <a:extLst>
                    <a:ext uri="{9D8B030D-6E8A-4147-A177-3AD203B41FA5}">
                      <a16:colId xmlns:a16="http://schemas.microsoft.com/office/drawing/2014/main" val="2194814726"/>
                    </a:ext>
                  </a:extLst>
                </a:gridCol>
              </a:tblGrid>
              <a:tr h="774572">
                <a:tc>
                  <a:txBody>
                    <a:bodyPr/>
                    <a:lstStyle/>
                    <a:p>
                      <a:r>
                        <a:rPr lang="en-GB"/>
                        <a:t>Element</a:t>
                      </a:r>
                    </a:p>
                  </a:txBody>
                  <a:tcPr/>
                </a:tc>
                <a:tc>
                  <a:txBody>
                    <a:bodyPr/>
                    <a:lstStyle/>
                    <a:p>
                      <a:pPr algn="ctr"/>
                      <a:r>
                        <a:rPr lang="en-GB"/>
                        <a:t>Gross £m</a:t>
                      </a:r>
                    </a:p>
                  </a:txBody>
                  <a:tcPr/>
                </a:tc>
                <a:tc>
                  <a:txBody>
                    <a:bodyPr/>
                    <a:lstStyle/>
                    <a:p>
                      <a:pPr algn="ctr"/>
                      <a:r>
                        <a:rPr lang="en-GB"/>
                        <a:t>% of Gross Cost</a:t>
                      </a:r>
                    </a:p>
                  </a:txBody>
                  <a:tcPr/>
                </a:tc>
                <a:extLst>
                  <a:ext uri="{0D108BD9-81ED-4DB2-BD59-A6C34878D82A}">
                    <a16:rowId xmlns:a16="http://schemas.microsoft.com/office/drawing/2014/main" val="3460569495"/>
                  </a:ext>
                </a:extLst>
              </a:tr>
              <a:tr h="318941">
                <a:tc>
                  <a:txBody>
                    <a:bodyPr/>
                    <a:lstStyle/>
                    <a:p>
                      <a:r>
                        <a:rPr lang="en-GB"/>
                        <a:t>Employees</a:t>
                      </a:r>
                    </a:p>
                  </a:txBody>
                  <a:tcPr/>
                </a:tc>
                <a:tc>
                  <a:txBody>
                    <a:bodyPr/>
                    <a:lstStyle/>
                    <a:p>
                      <a:pPr algn="ctr"/>
                      <a:r>
                        <a:rPr lang="en-GB"/>
                        <a:t>9.545</a:t>
                      </a:r>
                    </a:p>
                  </a:txBody>
                  <a:tcPr/>
                </a:tc>
                <a:tc>
                  <a:txBody>
                    <a:bodyPr/>
                    <a:lstStyle/>
                    <a:p>
                      <a:pPr algn="ctr"/>
                      <a:r>
                        <a:rPr lang="en-GB"/>
                        <a:t>69.5%</a:t>
                      </a:r>
                    </a:p>
                  </a:txBody>
                  <a:tcPr/>
                </a:tc>
                <a:extLst>
                  <a:ext uri="{0D108BD9-81ED-4DB2-BD59-A6C34878D82A}">
                    <a16:rowId xmlns:a16="http://schemas.microsoft.com/office/drawing/2014/main" val="4179922359"/>
                  </a:ext>
                </a:extLst>
              </a:tr>
              <a:tr h="318941">
                <a:tc>
                  <a:txBody>
                    <a:bodyPr/>
                    <a:lstStyle/>
                    <a:p>
                      <a:r>
                        <a:rPr lang="en-GB"/>
                        <a:t>Premises</a:t>
                      </a:r>
                    </a:p>
                  </a:txBody>
                  <a:tcPr/>
                </a:tc>
                <a:tc>
                  <a:txBody>
                    <a:bodyPr/>
                    <a:lstStyle/>
                    <a:p>
                      <a:pPr algn="ctr"/>
                      <a:r>
                        <a:rPr lang="en-GB"/>
                        <a:t>1.779</a:t>
                      </a:r>
                    </a:p>
                  </a:txBody>
                  <a:tcPr/>
                </a:tc>
                <a:tc>
                  <a:txBody>
                    <a:bodyPr/>
                    <a:lstStyle/>
                    <a:p>
                      <a:pPr algn="ctr"/>
                      <a:r>
                        <a:rPr lang="en-GB"/>
                        <a:t>12.9%</a:t>
                      </a:r>
                    </a:p>
                  </a:txBody>
                  <a:tcPr/>
                </a:tc>
                <a:extLst>
                  <a:ext uri="{0D108BD9-81ED-4DB2-BD59-A6C34878D82A}">
                    <a16:rowId xmlns:a16="http://schemas.microsoft.com/office/drawing/2014/main" val="450590377"/>
                  </a:ext>
                </a:extLst>
              </a:tr>
              <a:tr h="318941">
                <a:tc>
                  <a:txBody>
                    <a:bodyPr/>
                    <a:lstStyle/>
                    <a:p>
                      <a:r>
                        <a:rPr lang="en-GB"/>
                        <a:t>Transport</a:t>
                      </a:r>
                    </a:p>
                  </a:txBody>
                  <a:tcPr/>
                </a:tc>
                <a:tc>
                  <a:txBody>
                    <a:bodyPr/>
                    <a:lstStyle/>
                    <a:p>
                      <a:pPr algn="ctr"/>
                      <a:r>
                        <a:rPr lang="en-GB"/>
                        <a:t>0.022</a:t>
                      </a:r>
                    </a:p>
                  </a:txBody>
                  <a:tcPr/>
                </a:tc>
                <a:tc>
                  <a:txBody>
                    <a:bodyPr/>
                    <a:lstStyle/>
                    <a:p>
                      <a:pPr algn="ctr"/>
                      <a:r>
                        <a:rPr lang="en-GB"/>
                        <a:t>0.0%</a:t>
                      </a:r>
                    </a:p>
                  </a:txBody>
                  <a:tcPr/>
                </a:tc>
                <a:extLst>
                  <a:ext uri="{0D108BD9-81ED-4DB2-BD59-A6C34878D82A}">
                    <a16:rowId xmlns:a16="http://schemas.microsoft.com/office/drawing/2014/main" val="2898170349"/>
                  </a:ext>
                </a:extLst>
              </a:tr>
              <a:tr h="345489">
                <a:tc>
                  <a:txBody>
                    <a:bodyPr/>
                    <a:lstStyle/>
                    <a:p>
                      <a:r>
                        <a:rPr lang="en-GB"/>
                        <a:t>Supplies &amp; Services</a:t>
                      </a:r>
                    </a:p>
                  </a:txBody>
                  <a:tcPr/>
                </a:tc>
                <a:tc>
                  <a:txBody>
                    <a:bodyPr/>
                    <a:lstStyle/>
                    <a:p>
                      <a:pPr algn="ctr"/>
                      <a:r>
                        <a:rPr lang="en-GB"/>
                        <a:t>2.411</a:t>
                      </a:r>
                    </a:p>
                  </a:txBody>
                  <a:tcPr/>
                </a:tc>
                <a:tc>
                  <a:txBody>
                    <a:bodyPr/>
                    <a:lstStyle/>
                    <a:p>
                      <a:pPr algn="ctr"/>
                      <a:r>
                        <a:rPr lang="en-GB"/>
                        <a:t>17.6%</a:t>
                      </a:r>
                    </a:p>
                  </a:txBody>
                  <a:tcPr/>
                </a:tc>
                <a:extLst>
                  <a:ext uri="{0D108BD9-81ED-4DB2-BD59-A6C34878D82A}">
                    <a16:rowId xmlns:a16="http://schemas.microsoft.com/office/drawing/2014/main" val="3258676615"/>
                  </a:ext>
                </a:extLst>
              </a:tr>
              <a:tr h="318941">
                <a:tc>
                  <a:txBody>
                    <a:bodyPr/>
                    <a:lstStyle/>
                    <a:p>
                      <a:r>
                        <a:rPr lang="en-GB" b="1"/>
                        <a:t>Total gross cost</a:t>
                      </a:r>
                    </a:p>
                  </a:txBody>
                  <a:tcPr/>
                </a:tc>
                <a:tc>
                  <a:txBody>
                    <a:bodyPr/>
                    <a:lstStyle/>
                    <a:p>
                      <a:pPr algn="ctr"/>
                      <a:r>
                        <a:rPr lang="en-GB" b="1"/>
                        <a:t>13.757</a:t>
                      </a:r>
                    </a:p>
                  </a:txBody>
                  <a:tcPr/>
                </a:tc>
                <a:tc>
                  <a:txBody>
                    <a:bodyPr/>
                    <a:lstStyle/>
                    <a:p>
                      <a:pPr algn="ctr"/>
                      <a:r>
                        <a:rPr lang="en-GB" b="1"/>
                        <a:t>100.0%</a:t>
                      </a:r>
                    </a:p>
                  </a:txBody>
                  <a:tcPr/>
                </a:tc>
                <a:extLst>
                  <a:ext uri="{0D108BD9-81ED-4DB2-BD59-A6C34878D82A}">
                    <a16:rowId xmlns:a16="http://schemas.microsoft.com/office/drawing/2014/main" val="3437987195"/>
                  </a:ext>
                </a:extLst>
              </a:tr>
              <a:tr h="318941">
                <a:tc>
                  <a:txBody>
                    <a:bodyPr/>
                    <a:lstStyle/>
                    <a:p>
                      <a:r>
                        <a:rPr lang="en-GB"/>
                        <a:t>Income received</a:t>
                      </a:r>
                    </a:p>
                  </a:txBody>
                  <a:tcPr/>
                </a:tc>
                <a:tc>
                  <a:txBody>
                    <a:bodyPr/>
                    <a:lstStyle/>
                    <a:p>
                      <a:pPr algn="ctr"/>
                      <a:r>
                        <a:rPr lang="en-GB"/>
                        <a:t>(4.531)</a:t>
                      </a:r>
                    </a:p>
                  </a:txBody>
                  <a:tcPr/>
                </a:tc>
                <a:tc>
                  <a:txBody>
                    <a:bodyPr/>
                    <a:lstStyle/>
                    <a:p>
                      <a:pPr algn="ctr"/>
                      <a:endParaRPr lang="en-GB"/>
                    </a:p>
                  </a:txBody>
                  <a:tcPr/>
                </a:tc>
                <a:extLst>
                  <a:ext uri="{0D108BD9-81ED-4DB2-BD59-A6C34878D82A}">
                    <a16:rowId xmlns:a16="http://schemas.microsoft.com/office/drawing/2014/main" val="4210996948"/>
                  </a:ext>
                </a:extLst>
              </a:tr>
              <a:tr h="318941">
                <a:tc>
                  <a:txBody>
                    <a:bodyPr/>
                    <a:lstStyle/>
                    <a:p>
                      <a:r>
                        <a:rPr lang="en-GB" b="1"/>
                        <a:t>Total net cost </a:t>
                      </a:r>
                    </a:p>
                  </a:txBody>
                  <a:tcPr/>
                </a:tc>
                <a:tc>
                  <a:txBody>
                    <a:bodyPr/>
                    <a:lstStyle/>
                    <a:p>
                      <a:pPr algn="ctr"/>
                      <a:r>
                        <a:rPr lang="en-GB" b="1"/>
                        <a:t>9.226</a:t>
                      </a:r>
                    </a:p>
                  </a:txBody>
                  <a:tcPr/>
                </a:tc>
                <a:tc>
                  <a:txBody>
                    <a:bodyPr/>
                    <a:lstStyle/>
                    <a:p>
                      <a:pPr algn="ctr"/>
                      <a:endParaRPr lang="en-GB" b="1" dirty="0"/>
                    </a:p>
                  </a:txBody>
                  <a:tcPr/>
                </a:tc>
                <a:extLst>
                  <a:ext uri="{0D108BD9-81ED-4DB2-BD59-A6C34878D82A}">
                    <a16:rowId xmlns:a16="http://schemas.microsoft.com/office/drawing/2014/main" val="3709590793"/>
                  </a:ext>
                </a:extLst>
              </a:tr>
            </a:tbl>
          </a:graphicData>
        </a:graphic>
      </p:graphicFrame>
    </p:spTree>
    <p:extLst>
      <p:ext uri="{BB962C8B-B14F-4D97-AF65-F5344CB8AC3E}">
        <p14:creationId xmlns:p14="http://schemas.microsoft.com/office/powerpoint/2010/main" val="37825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B134-C664-E94C-68C0-9B080D5A289C}"/>
              </a:ext>
            </a:extLst>
          </p:cNvPr>
          <p:cNvSpPr>
            <a:spLocks noGrp="1"/>
          </p:cNvSpPr>
          <p:nvPr>
            <p:ph type="title"/>
          </p:nvPr>
        </p:nvSpPr>
        <p:spPr/>
        <p:txBody>
          <a:bodyPr>
            <a:normAutofit/>
          </a:bodyPr>
          <a:lstStyle/>
          <a:p>
            <a:r>
              <a:rPr lang="en-GB"/>
              <a:t>What did the Review tell us about the current services?</a:t>
            </a:r>
          </a:p>
        </p:txBody>
      </p:sp>
      <p:sp>
        <p:nvSpPr>
          <p:cNvPr id="3" name="Content Placeholder 2">
            <a:extLst>
              <a:ext uri="{FF2B5EF4-FFF2-40B4-BE49-F238E27FC236}">
                <a16:creationId xmlns:a16="http://schemas.microsoft.com/office/drawing/2014/main" id="{AC66EF49-4A0D-0162-5AA8-F4A0F0BBB0EF}"/>
              </a:ext>
            </a:extLst>
          </p:cNvPr>
          <p:cNvSpPr>
            <a:spLocks noGrp="1"/>
          </p:cNvSpPr>
          <p:nvPr>
            <p:ph idx="1"/>
          </p:nvPr>
        </p:nvSpPr>
        <p:spPr>
          <a:xfrm>
            <a:off x="457200" y="951570"/>
            <a:ext cx="8229600" cy="3740591"/>
          </a:xfrm>
        </p:spPr>
        <p:txBody>
          <a:bodyPr vert="horz" lIns="77925" tIns="38963" rIns="77925" bIns="38963" rtlCol="0" anchor="t">
            <a:noAutofit/>
          </a:bodyPr>
          <a:lstStyle/>
          <a:p>
            <a:pPr marL="292100" indent="-292100">
              <a:lnSpc>
                <a:spcPct val="107000"/>
              </a:lnSpc>
              <a:spcAft>
                <a:spcPts val="800"/>
              </a:spcAft>
              <a:tabLst>
                <a:tab pos="457200" algn="l"/>
              </a:tabLst>
            </a:pPr>
            <a:r>
              <a:rPr lang="en-GB" sz="1200" kern="100" dirty="0">
                <a:effectLst/>
                <a:latin typeface="+mn-lt"/>
                <a:ea typeface="Aptos Display" panose="020B0004020202020204" pitchFamily="34" charset="0"/>
                <a:cs typeface="Arial"/>
              </a:rPr>
              <a:t>There is a vibrant and effective external market for residential care and the Council currently has a small share of that market. </a:t>
            </a:r>
            <a:r>
              <a:rPr lang="en-GB" sz="1200" kern="100" dirty="0">
                <a:effectLst/>
                <a:latin typeface="+mn-lt"/>
                <a:ea typeface="Aptos" panose="020B0004020202020204" pitchFamily="34" charset="0"/>
                <a:cs typeface="Arial"/>
              </a:rPr>
              <a:t>The current Birmingham care market consists of 280 independent care homes providing over 6500 care homes beds.  These services provide either residential or nursing care, with a small number of homes providing both.  There are currently around 180 of these care homes that specifically provide residential or nursing care to older adults – similar to those operated from the Council’s Care Centres.  The Council’s Care Centres therefore only provid</a:t>
            </a:r>
            <a:r>
              <a:rPr lang="en-GB" sz="1200" kern="100" dirty="0">
                <a:latin typeface="+mn-lt"/>
                <a:cs typeface="Arial"/>
              </a:rPr>
              <a:t>e (1.67% of total market capacity).  </a:t>
            </a:r>
            <a:endParaRPr lang="en-US" dirty="0">
              <a:cs typeface="Arial"/>
            </a:endParaRPr>
          </a:p>
          <a:p>
            <a:pPr marL="292100" indent="-292100">
              <a:lnSpc>
                <a:spcPct val="107000"/>
              </a:lnSpc>
              <a:spcAft>
                <a:spcPts val="800"/>
              </a:spcAft>
              <a:tabLst>
                <a:tab pos="457200" algn="l"/>
              </a:tabLst>
            </a:pPr>
            <a:r>
              <a:rPr lang="en-GB" sz="1200" kern="100" dirty="0">
                <a:effectLst/>
                <a:latin typeface="+mn-lt"/>
                <a:ea typeface="Aptos Display" panose="020B0004020202020204" pitchFamily="34" charset="0"/>
                <a:cs typeface="Arial"/>
              </a:rPr>
              <a:t>The current Council service costs </a:t>
            </a:r>
            <a:r>
              <a:rPr lang="en-GB" sz="1200" b="1" kern="100" dirty="0">
                <a:effectLst/>
                <a:latin typeface="+mn-lt"/>
                <a:ea typeface="Aptos Display" panose="020B0004020202020204" pitchFamily="34" charset="0"/>
                <a:cs typeface="Arial"/>
              </a:rPr>
              <a:t>four times </a:t>
            </a:r>
            <a:r>
              <a:rPr lang="en-GB" sz="1200" kern="100" dirty="0">
                <a:effectLst/>
                <a:latin typeface="+mn-lt"/>
                <a:ea typeface="Aptos Display" panose="020B0004020202020204" pitchFamily="34" charset="0"/>
                <a:cs typeface="Arial"/>
              </a:rPr>
              <a:t>the amount the Council pays to independent care providers for the same type of care.</a:t>
            </a:r>
            <a:r>
              <a:rPr lang="en-GB" sz="1200" kern="100" dirty="0">
                <a:latin typeface="+mn-lt"/>
                <a:cs typeface="Arial"/>
              </a:rPr>
              <a:t> This is based on the gross cost of each occupied residential care bed against the market rate paid by Birmingham City Council to external providers at the time of the review. </a:t>
            </a:r>
          </a:p>
          <a:p>
            <a:pPr marL="292100" indent="-292100">
              <a:lnSpc>
                <a:spcPct val="107000"/>
              </a:lnSpc>
              <a:spcAft>
                <a:spcPts val="800"/>
              </a:spcAft>
              <a:tabLst>
                <a:tab pos="457200" algn="l"/>
              </a:tabLst>
            </a:pPr>
            <a:r>
              <a:rPr lang="en-GB" sz="1200" kern="100" dirty="0">
                <a:effectLst/>
                <a:latin typeface="+mn-lt"/>
                <a:ea typeface="Aptos Display" panose="020B0004020202020204" pitchFamily="34" charset="0"/>
                <a:cs typeface="Arial"/>
              </a:rPr>
              <a:t>The income from citizen charges is limited by the affordability and financial thresholds under the Care Act – which</a:t>
            </a:r>
            <a:r>
              <a:rPr lang="en-GB" sz="1200" kern="100" dirty="0">
                <a:latin typeface="+mn-lt"/>
                <a:ea typeface="Aptos Display" panose="020B0004020202020204" pitchFamily="34" charset="0"/>
                <a:cs typeface="Arial"/>
              </a:rPr>
              <a:t> restricts</a:t>
            </a:r>
            <a:r>
              <a:rPr lang="en-GB" sz="1200" kern="100" dirty="0">
                <a:effectLst/>
                <a:latin typeface="+mn-lt"/>
                <a:ea typeface="Aptos Display" panose="020B0004020202020204" pitchFamily="34" charset="0"/>
                <a:cs typeface="Arial"/>
              </a:rPr>
              <a:t> the ability of the Council to recover the full cost of the service.  This means the balance of funding is paid for by Birmingham Tax Payers.</a:t>
            </a:r>
            <a:endParaRPr lang="en-GB" sz="1200" kern="100" dirty="0">
              <a:latin typeface="+mn-lt"/>
              <a:ea typeface="Aptos Display" panose="020B0004020202020204" pitchFamily="34" charset="0"/>
              <a:cs typeface="Arial"/>
            </a:endParaRPr>
          </a:p>
          <a:p>
            <a:pPr marL="292100" indent="-292100">
              <a:lnSpc>
                <a:spcPct val="107000"/>
              </a:lnSpc>
              <a:spcAft>
                <a:spcPts val="800"/>
              </a:spcAft>
              <a:tabLst>
                <a:tab pos="457200" algn="l"/>
              </a:tabLst>
            </a:pPr>
            <a:r>
              <a:rPr lang="en-GB" sz="1200" kern="100" dirty="0">
                <a:latin typeface="+mn-lt"/>
                <a:ea typeface="Aptos Display" panose="020B0004020202020204" pitchFamily="34" charset="0"/>
                <a:cs typeface="Arial"/>
              </a:rPr>
              <a:t>The current staffing model is not sustainable or affordable, with vacancies and sickness absence concerns resulting in high use of agency staff and overtime payments.</a:t>
            </a:r>
          </a:p>
        </p:txBody>
      </p:sp>
    </p:spTree>
    <p:extLst>
      <p:ext uri="{BB962C8B-B14F-4D97-AF65-F5344CB8AC3E}">
        <p14:creationId xmlns:p14="http://schemas.microsoft.com/office/powerpoint/2010/main" val="15554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AFD6-46A2-4911-7993-08158194F9C6}"/>
              </a:ext>
            </a:extLst>
          </p:cNvPr>
          <p:cNvSpPr>
            <a:spLocks noGrp="1"/>
          </p:cNvSpPr>
          <p:nvPr>
            <p:ph type="title"/>
          </p:nvPr>
        </p:nvSpPr>
        <p:spPr/>
        <p:txBody>
          <a:bodyPr>
            <a:normAutofit/>
          </a:bodyPr>
          <a:lstStyle/>
          <a:p>
            <a:r>
              <a:rPr lang="en-GB"/>
              <a:t>What did the Review tell us about current services?</a:t>
            </a:r>
          </a:p>
        </p:txBody>
      </p:sp>
      <p:sp>
        <p:nvSpPr>
          <p:cNvPr id="3" name="Content Placeholder 2">
            <a:extLst>
              <a:ext uri="{FF2B5EF4-FFF2-40B4-BE49-F238E27FC236}">
                <a16:creationId xmlns:a16="http://schemas.microsoft.com/office/drawing/2014/main" id="{1394B101-AF46-1A74-3E49-3BD51DCB6DA5}"/>
              </a:ext>
            </a:extLst>
          </p:cNvPr>
          <p:cNvSpPr>
            <a:spLocks noGrp="1"/>
          </p:cNvSpPr>
          <p:nvPr>
            <p:ph idx="1"/>
          </p:nvPr>
        </p:nvSpPr>
        <p:spPr/>
        <p:txBody>
          <a:bodyPr vert="horz" lIns="77925" tIns="38963" rIns="77925" bIns="38963" rtlCol="0" anchor="t">
            <a:normAutofit fontScale="70000" lnSpcReduction="20000"/>
          </a:bodyPr>
          <a:lstStyle/>
          <a:p>
            <a:pPr marL="292100" indent="-292100">
              <a:lnSpc>
                <a:spcPct val="107000"/>
              </a:lnSpc>
              <a:spcAft>
                <a:spcPts val="800"/>
              </a:spcAft>
              <a:tabLst>
                <a:tab pos="457200" algn="l"/>
              </a:tabLst>
            </a:pPr>
            <a:r>
              <a:rPr lang="en-GB" sz="2000" kern="100" dirty="0">
                <a:latin typeface="+mj-lt"/>
                <a:ea typeface="Aptos" panose="020B0004020202020204" pitchFamily="34" charset="0"/>
                <a:cs typeface="Arial"/>
              </a:rPr>
              <a:t>On average </a:t>
            </a:r>
            <a:r>
              <a:rPr lang="en-GB" kern="100" dirty="0">
                <a:latin typeface="+mj-lt"/>
                <a:ea typeface="Aptos" panose="020B0004020202020204" pitchFamily="34" charset="0"/>
                <a:cs typeface="Arial"/>
              </a:rPr>
              <a:t>70% of</a:t>
            </a:r>
            <a:r>
              <a:rPr lang="en-GB" sz="2000" kern="100" dirty="0">
                <a:latin typeface="+mj-lt"/>
                <a:ea typeface="Aptos" panose="020B0004020202020204" pitchFamily="34" charset="0"/>
                <a:cs typeface="Arial"/>
              </a:rPr>
              <a:t> total spend on Care Centres are staffing costs, compared with 54% for older adult residential care provided by the independent care sector.  </a:t>
            </a:r>
            <a:endParaRPr lang="en-GB" sz="2000" kern="100" dirty="0">
              <a:latin typeface="+mj-lt"/>
              <a:ea typeface="Aptos Display" panose="020B0004020202020204" pitchFamily="34" charset="0"/>
              <a:cs typeface="Arial"/>
            </a:endParaRPr>
          </a:p>
          <a:p>
            <a:pPr marL="292100" indent="-292100">
              <a:lnSpc>
                <a:spcPct val="107000"/>
              </a:lnSpc>
              <a:spcAft>
                <a:spcPts val="800"/>
              </a:spcAft>
              <a:tabLst>
                <a:tab pos="457200" algn="l"/>
              </a:tabLst>
            </a:pPr>
            <a:r>
              <a:rPr lang="en-GB" sz="2000" kern="100" dirty="0">
                <a:latin typeface="+mj-lt"/>
                <a:ea typeface="Aptos Display" panose="020B0004020202020204" pitchFamily="34" charset="0"/>
                <a:cs typeface="Arial"/>
              </a:rPr>
              <a:t>The current buildings require some investment and ongoing maintenance but generally have a capital and rental value via the open market. </a:t>
            </a:r>
            <a:endParaRPr lang="en-GB" sz="2000" kern="100" dirty="0">
              <a:effectLst/>
              <a:latin typeface="Calibri" panose="020F0502020204030204" pitchFamily="34" charset="0"/>
              <a:ea typeface="Aptos Display" panose="020B0004020202020204" pitchFamily="34" charset="0"/>
              <a:cs typeface="Arial"/>
            </a:endParaRPr>
          </a:p>
          <a:p>
            <a:pPr marL="292100" indent="-292100">
              <a:lnSpc>
                <a:spcPct val="107000"/>
              </a:lnSpc>
              <a:spcAft>
                <a:spcPts val="800"/>
              </a:spcAft>
              <a:tabLst>
                <a:tab pos="457200" algn="l"/>
              </a:tabLst>
            </a:pPr>
            <a:r>
              <a:rPr lang="en-GB" sz="2000" kern="100" dirty="0">
                <a:effectLst/>
                <a:latin typeface="Calibri"/>
                <a:ea typeface="Aptos Display" panose="020B0004020202020204" pitchFamily="34" charset="0"/>
                <a:cs typeface="Arial"/>
              </a:rPr>
              <a:t>The Council’s services currently provide ‘Good’ quality services from 2 of the Care Centres, however 1 service has a history of poor performance </a:t>
            </a:r>
            <a:r>
              <a:rPr lang="en-GB" kern="100" dirty="0">
                <a:latin typeface="Calibri"/>
                <a:ea typeface="Aptos Display" panose="020B0004020202020204" pitchFamily="34" charset="0"/>
                <a:cs typeface="Arial"/>
              </a:rPr>
              <a:t>based on ratings assessed by the Care Quality Commission </a:t>
            </a:r>
            <a:r>
              <a:rPr lang="en-GB" sz="2000" kern="100" dirty="0">
                <a:effectLst/>
                <a:latin typeface="Calibri"/>
                <a:ea typeface="Aptos Display" panose="020B0004020202020204" pitchFamily="34" charset="0"/>
                <a:cs typeface="Arial"/>
              </a:rPr>
              <a:t>(The Kenrick Centre).</a:t>
            </a:r>
            <a:endParaRPr lang="en-GB" sz="2000" kern="100" dirty="0">
              <a:latin typeface="Calibri"/>
              <a:ea typeface="Aptos Display" panose="020B0004020202020204" pitchFamily="34" charset="0"/>
              <a:cs typeface="Arial"/>
            </a:endParaRPr>
          </a:p>
          <a:p>
            <a:pPr marL="292100" indent="-292100">
              <a:lnSpc>
                <a:spcPct val="107000"/>
              </a:lnSpc>
              <a:spcAft>
                <a:spcPts val="800"/>
              </a:spcAft>
              <a:tabLst>
                <a:tab pos="457200" algn="l"/>
              </a:tabLst>
            </a:pPr>
            <a:r>
              <a:rPr lang="en-GB" sz="2000" kern="100" dirty="0">
                <a:effectLst/>
                <a:latin typeface="Calibri"/>
                <a:ea typeface="Aptos Display" panose="020B0004020202020204" pitchFamily="34" charset="0"/>
                <a:cs typeface="Arial"/>
              </a:rPr>
              <a:t>The Council’s services have previously operated as a provider of last resort in times of emergency, however due to the vibrant independent care market and the number of providers now commissioned by the Council, this reliance is no longer placed on the Council’s own services.</a:t>
            </a:r>
          </a:p>
          <a:p>
            <a:pPr marL="292100" indent="-292100">
              <a:lnSpc>
                <a:spcPct val="107000"/>
              </a:lnSpc>
              <a:spcAft>
                <a:spcPts val="800"/>
              </a:spcAft>
              <a:tabLst>
                <a:tab pos="457200" algn="l"/>
              </a:tabLst>
            </a:pPr>
            <a:r>
              <a:rPr lang="en-GB" sz="2000" kern="100" dirty="0">
                <a:effectLst/>
                <a:latin typeface="Calibri"/>
                <a:ea typeface="Aptos Display" panose="020B0004020202020204" pitchFamily="34" charset="0"/>
                <a:cs typeface="Arial"/>
              </a:rPr>
              <a:t>The independent care market has sufficient capacity to meet the needs of all existing long-term residents and is of comparable quality (with 72% of independent Birmingham care homes rates as Good).</a:t>
            </a:r>
          </a:p>
          <a:p>
            <a:pPr marL="292100" indent="-292100">
              <a:lnSpc>
                <a:spcPct val="107000"/>
              </a:lnSpc>
              <a:spcAft>
                <a:spcPts val="800"/>
              </a:spcAft>
              <a:tabLst>
                <a:tab pos="457200" algn="l"/>
              </a:tabLst>
            </a:pPr>
            <a:r>
              <a:rPr lang="en-GB" sz="2000" kern="100" dirty="0">
                <a:effectLst/>
                <a:latin typeface="Calibri"/>
                <a:ea typeface="Aptos Display" panose="020B0004020202020204" pitchFamily="34" charset="0"/>
                <a:cs typeface="Arial"/>
              </a:rPr>
              <a:t>Citizens have mixe</a:t>
            </a:r>
            <a:r>
              <a:rPr lang="en-GB" kern="100" dirty="0">
                <a:latin typeface="Calibri"/>
                <a:ea typeface="Aptos Display" panose="020B0004020202020204" pitchFamily="34" charset="0"/>
                <a:cs typeface="Arial"/>
              </a:rPr>
              <a:t>d views about the quality of the current services as shown on the following slide.</a:t>
            </a:r>
            <a:endParaRPr lang="en-GB" sz="2000" kern="100" dirty="0">
              <a:effectLst/>
              <a:latin typeface="Calibri"/>
              <a:ea typeface="Aptos Display" panose="020B0004020202020204" pitchFamily="34" charset="0"/>
              <a:cs typeface="Arial"/>
            </a:endParaRPr>
          </a:p>
          <a:p>
            <a:pPr marL="292100" indent="-292100">
              <a:lnSpc>
                <a:spcPct val="107000"/>
              </a:lnSpc>
              <a:spcAft>
                <a:spcPts val="800"/>
              </a:spcAft>
              <a:tabLst>
                <a:tab pos="457200" algn="l"/>
              </a:tabLst>
            </a:pPr>
            <a:endParaRPr lang="en-GB" sz="2000" kern="100">
              <a:latin typeface="Aptos" panose="020B0004020202020204" pitchFamily="34" charset="0"/>
              <a:ea typeface="Aptos Display" panose="020B0004020202020204" pitchFamily="34" charset="0"/>
              <a:cs typeface="Arial" panose="020B0604020202020204" pitchFamily="34" charset="0"/>
            </a:endParaRPr>
          </a:p>
          <a:p>
            <a:pPr marL="292100" indent="-292100"/>
            <a:endParaRPr lang="en-GB"/>
          </a:p>
        </p:txBody>
      </p:sp>
    </p:spTree>
    <p:extLst>
      <p:ext uri="{BB962C8B-B14F-4D97-AF65-F5344CB8AC3E}">
        <p14:creationId xmlns:p14="http://schemas.microsoft.com/office/powerpoint/2010/main" val="109613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4CBE-5265-9810-593B-FC0389AEA69C}"/>
              </a:ext>
            </a:extLst>
          </p:cNvPr>
          <p:cNvSpPr>
            <a:spLocks noGrp="1"/>
          </p:cNvSpPr>
          <p:nvPr>
            <p:ph type="title"/>
          </p:nvPr>
        </p:nvSpPr>
        <p:spPr>
          <a:xfrm>
            <a:off x="457200" y="205978"/>
            <a:ext cx="8229600" cy="745592"/>
          </a:xfrm>
        </p:spPr>
        <p:txBody>
          <a:bodyPr anchor="ctr">
            <a:normAutofit/>
          </a:bodyPr>
          <a:lstStyle/>
          <a:p>
            <a:r>
              <a:rPr lang="en-GB"/>
              <a:t>Examples of resident feedback</a:t>
            </a:r>
          </a:p>
        </p:txBody>
      </p:sp>
      <p:sp>
        <p:nvSpPr>
          <p:cNvPr id="5" name="Speech Bubble: Rectangle with Corners Rounded 4">
            <a:extLst>
              <a:ext uri="{FF2B5EF4-FFF2-40B4-BE49-F238E27FC236}">
                <a16:creationId xmlns:a16="http://schemas.microsoft.com/office/drawing/2014/main" id="{FDEE438F-B4B6-F47B-C94C-45E6A48CF758}"/>
              </a:ext>
            </a:extLst>
          </p:cNvPr>
          <p:cNvSpPr/>
          <p:nvPr/>
        </p:nvSpPr>
        <p:spPr>
          <a:xfrm>
            <a:off x="4449763" y="3618962"/>
            <a:ext cx="2281555" cy="723265"/>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Staff treat me the best way they can!</a:t>
            </a:r>
          </a:p>
        </p:txBody>
      </p:sp>
      <p:sp>
        <p:nvSpPr>
          <p:cNvPr id="7" name="Speech Bubble: Rectangle with Corners Rounded 6">
            <a:extLst>
              <a:ext uri="{FF2B5EF4-FFF2-40B4-BE49-F238E27FC236}">
                <a16:creationId xmlns:a16="http://schemas.microsoft.com/office/drawing/2014/main" id="{71085CCD-9430-AD54-52CC-E9927DCC7261}"/>
              </a:ext>
            </a:extLst>
          </p:cNvPr>
          <p:cNvSpPr/>
          <p:nvPr/>
        </p:nvSpPr>
        <p:spPr>
          <a:xfrm>
            <a:off x="7133088" y="458810"/>
            <a:ext cx="1359535" cy="985520"/>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It’s a pleasant environment</a:t>
            </a:r>
          </a:p>
        </p:txBody>
      </p:sp>
      <p:sp>
        <p:nvSpPr>
          <p:cNvPr id="8" name="Speech Bubble: Rectangle with Corners Rounded 7">
            <a:extLst>
              <a:ext uri="{FF2B5EF4-FFF2-40B4-BE49-F238E27FC236}">
                <a16:creationId xmlns:a16="http://schemas.microsoft.com/office/drawing/2014/main" id="{C9D84817-2C46-8F9F-8670-402E4B8E9987}"/>
              </a:ext>
            </a:extLst>
          </p:cNvPr>
          <p:cNvSpPr/>
          <p:nvPr/>
        </p:nvSpPr>
        <p:spPr>
          <a:xfrm>
            <a:off x="584020" y="2574382"/>
            <a:ext cx="2762250" cy="1047750"/>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The staff treat me very good and I’m happy to be here at this age (97 years old) because of how the staff treat and look after me.</a:t>
            </a:r>
          </a:p>
        </p:txBody>
      </p:sp>
      <p:sp>
        <p:nvSpPr>
          <p:cNvPr id="9" name="Speech Bubble: Rectangle with Corners Rounded 8">
            <a:extLst>
              <a:ext uri="{FF2B5EF4-FFF2-40B4-BE49-F238E27FC236}">
                <a16:creationId xmlns:a16="http://schemas.microsoft.com/office/drawing/2014/main" id="{5BAD15FA-481B-87DF-CFAC-1ADCC4D6F970}"/>
              </a:ext>
            </a:extLst>
          </p:cNvPr>
          <p:cNvSpPr/>
          <p:nvPr/>
        </p:nvSpPr>
        <p:spPr>
          <a:xfrm>
            <a:off x="2483768" y="3796036"/>
            <a:ext cx="1398275" cy="836145"/>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I’m not happy about the food</a:t>
            </a:r>
          </a:p>
        </p:txBody>
      </p:sp>
      <p:sp>
        <p:nvSpPr>
          <p:cNvPr id="10" name="Speech Bubble: Rectangle with Corners Rounded 9">
            <a:extLst>
              <a:ext uri="{FF2B5EF4-FFF2-40B4-BE49-F238E27FC236}">
                <a16:creationId xmlns:a16="http://schemas.microsoft.com/office/drawing/2014/main" id="{262AB43A-B0A6-5AFD-8CC0-218144FA52CE}"/>
              </a:ext>
            </a:extLst>
          </p:cNvPr>
          <p:cNvSpPr/>
          <p:nvPr/>
        </p:nvSpPr>
        <p:spPr>
          <a:xfrm>
            <a:off x="7133088" y="3288645"/>
            <a:ext cx="1255336" cy="811680"/>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Need more activities – like games</a:t>
            </a:r>
          </a:p>
        </p:txBody>
      </p:sp>
      <p:sp>
        <p:nvSpPr>
          <p:cNvPr id="11" name="Speech Bubble: Rectangle with Corners Rounded 10">
            <a:extLst>
              <a:ext uri="{FF2B5EF4-FFF2-40B4-BE49-F238E27FC236}">
                <a16:creationId xmlns:a16="http://schemas.microsoft.com/office/drawing/2014/main" id="{68D43DED-8CFE-D721-2C9D-12B044ED1CE7}"/>
              </a:ext>
            </a:extLst>
          </p:cNvPr>
          <p:cNvSpPr/>
          <p:nvPr/>
        </p:nvSpPr>
        <p:spPr>
          <a:xfrm>
            <a:off x="6853555" y="1995658"/>
            <a:ext cx="2043430" cy="770890"/>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I want to go home</a:t>
            </a:r>
          </a:p>
        </p:txBody>
      </p:sp>
      <p:sp>
        <p:nvSpPr>
          <p:cNvPr id="12" name="Speech Bubble: Rectangle with Corners Rounded 11">
            <a:extLst>
              <a:ext uri="{FF2B5EF4-FFF2-40B4-BE49-F238E27FC236}">
                <a16:creationId xmlns:a16="http://schemas.microsoft.com/office/drawing/2014/main" id="{B911B573-6136-5A28-7311-A04D8A597378}"/>
              </a:ext>
            </a:extLst>
          </p:cNvPr>
          <p:cNvSpPr/>
          <p:nvPr/>
        </p:nvSpPr>
        <p:spPr>
          <a:xfrm>
            <a:off x="2555776" y="929391"/>
            <a:ext cx="1804670" cy="1047750"/>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[Mr X] said he is very happy with the staff </a:t>
            </a:r>
          </a:p>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 </a:t>
            </a:r>
          </a:p>
        </p:txBody>
      </p:sp>
      <p:sp>
        <p:nvSpPr>
          <p:cNvPr id="13" name="Speech Bubble: Rectangle with Corners Rounded 12">
            <a:extLst>
              <a:ext uri="{FF2B5EF4-FFF2-40B4-BE49-F238E27FC236}">
                <a16:creationId xmlns:a16="http://schemas.microsoft.com/office/drawing/2014/main" id="{6BCFAE8E-B7F1-B0C6-EB86-7B8415D93BDB}"/>
              </a:ext>
            </a:extLst>
          </p:cNvPr>
          <p:cNvSpPr/>
          <p:nvPr/>
        </p:nvSpPr>
        <p:spPr>
          <a:xfrm>
            <a:off x="4085611" y="2352665"/>
            <a:ext cx="2043431" cy="745592"/>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kern="100">
              <a:solidFill>
                <a:schemeClr val="tx1"/>
              </a:solidFill>
              <a:effectLst/>
              <a:ea typeface="Aptos" panose="020B0004020202020204" pitchFamily="34" charset="0"/>
              <a:cs typeface="Arial" panose="020B0604020202020204" pitchFamily="34" charset="0"/>
            </a:endParaRPr>
          </a:p>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I am happy with all the services I receive and am very grateful  </a:t>
            </a:r>
          </a:p>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 </a:t>
            </a:r>
          </a:p>
        </p:txBody>
      </p:sp>
      <p:sp>
        <p:nvSpPr>
          <p:cNvPr id="14" name="Speech Bubble: Rectangle with Corners Rounded 13">
            <a:extLst>
              <a:ext uri="{FF2B5EF4-FFF2-40B4-BE49-F238E27FC236}">
                <a16:creationId xmlns:a16="http://schemas.microsoft.com/office/drawing/2014/main" id="{F48C4696-B31F-B3AC-394F-4F4B829AD57B}"/>
              </a:ext>
            </a:extLst>
          </p:cNvPr>
          <p:cNvSpPr/>
          <p:nvPr/>
        </p:nvSpPr>
        <p:spPr>
          <a:xfrm>
            <a:off x="664051" y="1058477"/>
            <a:ext cx="1330048" cy="967988"/>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[Building is] a little dreary – could be brighter </a:t>
            </a:r>
          </a:p>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 </a:t>
            </a:r>
          </a:p>
        </p:txBody>
      </p:sp>
      <p:sp>
        <p:nvSpPr>
          <p:cNvPr id="15" name="Speech Bubble: Rectangle with Corners Rounded 14">
            <a:extLst>
              <a:ext uri="{FF2B5EF4-FFF2-40B4-BE49-F238E27FC236}">
                <a16:creationId xmlns:a16="http://schemas.microsoft.com/office/drawing/2014/main" id="{951ACCDA-C1F9-A67D-95DE-09B61D6FB37D}"/>
              </a:ext>
            </a:extLst>
          </p:cNvPr>
          <p:cNvSpPr/>
          <p:nvPr/>
        </p:nvSpPr>
        <p:spPr>
          <a:xfrm>
            <a:off x="5227783" y="1002319"/>
            <a:ext cx="1511155" cy="1080304"/>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[Mrs X] doesn’t always feel safe as the bedroom door is opened at night</a:t>
            </a:r>
          </a:p>
          <a:p>
            <a:pPr algn="ctr">
              <a:lnSpc>
                <a:spcPct val="107000"/>
              </a:lnSpc>
              <a:spcAft>
                <a:spcPts val="800"/>
              </a:spcAft>
            </a:pPr>
            <a:r>
              <a:rPr lang="en-GB" sz="1100" kern="100">
                <a:solidFill>
                  <a:schemeClr val="tx1"/>
                </a:solidFill>
                <a:effectLst/>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353718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6C52-9F44-E570-5920-E7E50CF2B101}"/>
              </a:ext>
            </a:extLst>
          </p:cNvPr>
          <p:cNvSpPr>
            <a:spLocks noGrp="1"/>
          </p:cNvSpPr>
          <p:nvPr>
            <p:ph type="title"/>
          </p:nvPr>
        </p:nvSpPr>
        <p:spPr/>
        <p:txBody>
          <a:bodyPr/>
          <a:lstStyle/>
          <a:p>
            <a:r>
              <a:rPr lang="en-GB"/>
              <a:t>Birmingham &amp; Solihull Integrated Care System</a:t>
            </a:r>
          </a:p>
        </p:txBody>
      </p:sp>
      <p:sp>
        <p:nvSpPr>
          <p:cNvPr id="3" name="Content Placeholder 2">
            <a:extLst>
              <a:ext uri="{FF2B5EF4-FFF2-40B4-BE49-F238E27FC236}">
                <a16:creationId xmlns:a16="http://schemas.microsoft.com/office/drawing/2014/main" id="{23B9BD87-3088-9461-B00D-EC59780CBB7F}"/>
              </a:ext>
            </a:extLst>
          </p:cNvPr>
          <p:cNvSpPr>
            <a:spLocks noGrp="1"/>
          </p:cNvSpPr>
          <p:nvPr>
            <p:ph idx="1"/>
          </p:nvPr>
        </p:nvSpPr>
        <p:spPr/>
        <p:txBody>
          <a:bodyPr vert="horz" lIns="77925" tIns="38963" rIns="77925" bIns="38963" rtlCol="0" anchor="t">
            <a:normAutofit lnSpcReduction="10000"/>
          </a:bodyPr>
          <a:lstStyle/>
          <a:p>
            <a:pPr marL="292100" indent="-292100">
              <a:lnSpc>
                <a:spcPct val="107000"/>
              </a:lnSpc>
              <a:spcAft>
                <a:spcPts val="800"/>
              </a:spcAft>
              <a:tabLst>
                <a:tab pos="457200" algn="l"/>
              </a:tabLst>
            </a:pPr>
            <a:r>
              <a:rPr lang="en-GB" kern="100">
                <a:latin typeface="+mn-lt"/>
                <a:cs typeface="Arial" panose="020B0604020202020204" pitchFamily="34" charset="0"/>
              </a:rPr>
              <a:t>There has been a longstanding ambition across the Birmingham and Solihull Integrated Care System (ICS) to consolidate some of the current Discharge to Assess bed services operated across Birmingham, into a locality care model.  Transforming this out of hospital care as an  alternatives to acute hospital admission, supporting timely discharge from hospital and delivering rehabilitation to promote a “home first” approach is an ICS priority.</a:t>
            </a:r>
            <a:endParaRPr lang="en-US"/>
          </a:p>
          <a:p>
            <a:pPr marL="292100" indent="-292100">
              <a:lnSpc>
                <a:spcPct val="107000"/>
              </a:lnSpc>
              <a:spcAft>
                <a:spcPts val="800"/>
              </a:spcAft>
              <a:tabLst>
                <a:tab pos="457200" algn="l"/>
              </a:tabLst>
            </a:pPr>
            <a:r>
              <a:rPr lang="en-GB" kern="100">
                <a:latin typeface="+mn-lt"/>
                <a:cs typeface="Arial" panose="020B0604020202020204" pitchFamily="34" charset="0"/>
              </a:rPr>
              <a:t>There are therefore opportunities which are explored as part of this Consultation Document to make better use of the Care Centres as part of a future Discharge to Assess model.</a:t>
            </a:r>
          </a:p>
          <a:p>
            <a:pPr marL="292100" indent="-292100"/>
            <a:endParaRPr lang="en-GB"/>
          </a:p>
        </p:txBody>
      </p:sp>
    </p:spTree>
    <p:extLst>
      <p:ext uri="{BB962C8B-B14F-4D97-AF65-F5344CB8AC3E}">
        <p14:creationId xmlns:p14="http://schemas.microsoft.com/office/powerpoint/2010/main" val="30023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B08120-77B8-952B-CF5E-DEC8E89BF9C6}"/>
              </a:ext>
            </a:extLst>
          </p:cNvPr>
          <p:cNvSpPr>
            <a:spLocks noGrp="1"/>
          </p:cNvSpPr>
          <p:nvPr>
            <p:ph type="ctrTitle"/>
          </p:nvPr>
        </p:nvSpPr>
        <p:spPr/>
        <p:txBody>
          <a:bodyPr/>
          <a:lstStyle/>
          <a:p>
            <a:r>
              <a:rPr lang="en-GB"/>
              <a:t>Options</a:t>
            </a:r>
          </a:p>
        </p:txBody>
      </p:sp>
      <p:sp>
        <p:nvSpPr>
          <p:cNvPr id="5" name="Subtitle 4">
            <a:extLst>
              <a:ext uri="{FF2B5EF4-FFF2-40B4-BE49-F238E27FC236}">
                <a16:creationId xmlns:a16="http://schemas.microsoft.com/office/drawing/2014/main" id="{8CDC62C0-C315-9D02-7167-0BDF1B7586A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264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E60DA-50FA-9577-D2B8-5A687A249DCE}"/>
              </a:ext>
            </a:extLst>
          </p:cNvPr>
          <p:cNvSpPr>
            <a:spLocks noGrp="1"/>
          </p:cNvSpPr>
          <p:nvPr>
            <p:ph type="title"/>
          </p:nvPr>
        </p:nvSpPr>
        <p:spPr/>
        <p:txBody>
          <a:bodyPr/>
          <a:lstStyle/>
          <a:p>
            <a:r>
              <a:rPr lang="en-GB"/>
              <a:t>Contents Page</a:t>
            </a:r>
          </a:p>
        </p:txBody>
      </p:sp>
      <p:sp>
        <p:nvSpPr>
          <p:cNvPr id="5" name="Content Placeholder 4">
            <a:extLst>
              <a:ext uri="{FF2B5EF4-FFF2-40B4-BE49-F238E27FC236}">
                <a16:creationId xmlns:a16="http://schemas.microsoft.com/office/drawing/2014/main" id="{F845A0E3-7A47-3D2A-A9D2-B9FC811EF9EC}"/>
              </a:ext>
            </a:extLst>
          </p:cNvPr>
          <p:cNvSpPr>
            <a:spLocks noGrp="1"/>
          </p:cNvSpPr>
          <p:nvPr>
            <p:ph idx="1"/>
          </p:nvPr>
        </p:nvSpPr>
        <p:spPr/>
        <p:txBody>
          <a:bodyPr vert="horz" lIns="77925" tIns="38963" rIns="77925" bIns="38963" rtlCol="0" anchor="t">
            <a:normAutofit/>
          </a:bodyPr>
          <a:lstStyle/>
          <a:p>
            <a:pPr marL="292100" indent="-292100"/>
            <a:r>
              <a:rPr lang="en-GB"/>
              <a:t>Introduction……………………………………..........................................3</a:t>
            </a:r>
            <a:endParaRPr lang="en-US"/>
          </a:p>
          <a:p>
            <a:pPr marL="292100" indent="-292100"/>
            <a:r>
              <a:rPr lang="en-GB">
                <a:latin typeface="Arial Nova"/>
              </a:rPr>
              <a:t>Why are we consulting?……………………………………..….………..5</a:t>
            </a:r>
            <a:endParaRPr lang="en-US">
              <a:latin typeface="Arial Nova"/>
            </a:endParaRPr>
          </a:p>
          <a:p>
            <a:pPr marL="292100" indent="-292100"/>
            <a:r>
              <a:rPr lang="en-GB">
                <a:latin typeface="Arial Nova"/>
              </a:rPr>
              <a:t>Where are the Care Centres and what services do they provide……7</a:t>
            </a:r>
          </a:p>
          <a:p>
            <a:pPr marL="292100" indent="-292100"/>
            <a:r>
              <a:rPr lang="en-GB">
                <a:latin typeface="Arial Nova"/>
              </a:rPr>
              <a:t>Key findings of the Care Centres review................................................12</a:t>
            </a:r>
            <a:endParaRPr lang="en-GB"/>
          </a:p>
          <a:p>
            <a:pPr marL="292100" indent="-292100"/>
            <a:r>
              <a:rPr lang="en-GB"/>
              <a:t>Options……………………………………………………………………19</a:t>
            </a:r>
          </a:p>
          <a:p>
            <a:pPr marL="292100" indent="-292100"/>
            <a:r>
              <a:rPr lang="en-GB"/>
              <a:t>Financial Overview of Options………………………………………….41</a:t>
            </a:r>
          </a:p>
          <a:p>
            <a:pPr marL="292100" indent="-292100"/>
            <a:r>
              <a:rPr lang="en-GB">
                <a:latin typeface="Arial Nova"/>
              </a:rPr>
              <a:t>The Council’s Preferred Option………………………………………...46</a:t>
            </a:r>
            <a:endParaRPr lang="en-GB"/>
          </a:p>
          <a:p>
            <a:pPr marL="292100" indent="-292100"/>
            <a:r>
              <a:rPr lang="en-GB">
                <a:latin typeface="Arial Nova"/>
              </a:rPr>
              <a:t>How to get involved…………………………………………………….. 50</a:t>
            </a:r>
            <a:endParaRPr lang="en-GB"/>
          </a:p>
          <a:p>
            <a:pPr marL="292100" indent="-292100"/>
            <a:r>
              <a:rPr lang="en-GB">
                <a:latin typeface="Arial Nova"/>
              </a:rPr>
              <a:t>Next Steps………………………………………………………………..58</a:t>
            </a:r>
          </a:p>
          <a:p>
            <a:pPr marL="292100" indent="-292100"/>
            <a:endParaRPr lang="en-GB"/>
          </a:p>
          <a:p>
            <a:pPr marL="292100" indent="-292100"/>
            <a:endParaRPr lang="en-GB"/>
          </a:p>
          <a:p>
            <a:pPr marL="292100" indent="-292100"/>
            <a:endParaRPr lang="en-GB"/>
          </a:p>
          <a:p>
            <a:pPr marL="292100" indent="-292100"/>
            <a:endParaRPr lang="en-GB"/>
          </a:p>
        </p:txBody>
      </p:sp>
    </p:spTree>
    <p:extLst>
      <p:ext uri="{BB962C8B-B14F-4D97-AF65-F5344CB8AC3E}">
        <p14:creationId xmlns:p14="http://schemas.microsoft.com/office/powerpoint/2010/main" val="30856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82C-82C9-9399-1559-B19601EAADAA}"/>
              </a:ext>
            </a:extLst>
          </p:cNvPr>
          <p:cNvSpPr>
            <a:spLocks noGrp="1"/>
          </p:cNvSpPr>
          <p:nvPr>
            <p:ph type="title"/>
          </p:nvPr>
        </p:nvSpPr>
        <p:spPr/>
        <p:txBody>
          <a:bodyPr/>
          <a:lstStyle/>
          <a:p>
            <a:r>
              <a:rPr lang="en-GB"/>
              <a:t>Summary of Three Main Options</a:t>
            </a:r>
          </a:p>
        </p:txBody>
      </p:sp>
      <p:sp>
        <p:nvSpPr>
          <p:cNvPr id="3" name="Content Placeholder 2">
            <a:extLst>
              <a:ext uri="{FF2B5EF4-FFF2-40B4-BE49-F238E27FC236}">
                <a16:creationId xmlns:a16="http://schemas.microsoft.com/office/drawing/2014/main" id="{39799825-FF99-4A8D-A69C-FA36DCDAE1E2}"/>
              </a:ext>
            </a:extLst>
          </p:cNvPr>
          <p:cNvSpPr>
            <a:spLocks noGrp="1"/>
          </p:cNvSpPr>
          <p:nvPr>
            <p:ph idx="1"/>
          </p:nvPr>
        </p:nvSpPr>
        <p:spPr/>
        <p:txBody>
          <a:bodyPr>
            <a:normAutofit/>
          </a:bodyPr>
          <a:lstStyle/>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review carefully considered a range of options. However, it was recognised that these are complex services which has resulted in 12 different options.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To try and make clear the range of options considered, they have been separated into three main categories: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683823" lvl="1" indent="-342900">
              <a:lnSpc>
                <a:spcPct val="107000"/>
              </a:lnSpc>
              <a:buFont typeface="Symbol" panose="05050102010706020507" pitchFamily="18" charset="2"/>
              <a:buChar char=""/>
            </a:pPr>
            <a:r>
              <a:rPr lang="en-GB" sz="1500" kern="100">
                <a:effectLst/>
                <a:latin typeface="Calibri" panose="020F0502020204030204" pitchFamily="34" charset="0"/>
                <a:ea typeface="Aptos" panose="020B0004020202020204" pitchFamily="34" charset="0"/>
                <a:cs typeface="Arial" panose="020B0604020202020204" pitchFamily="34" charset="0"/>
              </a:rPr>
              <a:t>Category 1 - The Council retains </a:t>
            </a:r>
            <a:r>
              <a:rPr lang="en-GB" sz="1500" u="sng" kern="100">
                <a:effectLst/>
                <a:latin typeface="Calibri" panose="020F0502020204030204" pitchFamily="34" charset="0"/>
                <a:ea typeface="Aptos" panose="020B0004020202020204" pitchFamily="34" charset="0"/>
                <a:cs typeface="Arial" panose="020B0604020202020204" pitchFamily="34" charset="0"/>
              </a:rPr>
              <a:t>all</a:t>
            </a:r>
            <a:r>
              <a:rPr lang="en-GB" sz="1500" kern="100">
                <a:effectLst/>
                <a:latin typeface="Calibri" panose="020F0502020204030204" pitchFamily="34" charset="0"/>
                <a:ea typeface="Aptos" panose="020B0004020202020204" pitchFamily="34" charset="0"/>
                <a:cs typeface="Arial" panose="020B0604020202020204" pitchFamily="34" charset="0"/>
              </a:rPr>
              <a:t> the current Care Centre beds we operate </a:t>
            </a:r>
            <a:endParaRPr lang="en-GB" sz="1500" kern="100">
              <a:effectLst/>
              <a:latin typeface="Aptos" panose="020B0004020202020204" pitchFamily="34" charset="0"/>
              <a:ea typeface="Aptos" panose="020B0004020202020204" pitchFamily="34" charset="0"/>
              <a:cs typeface="Arial" panose="020B0604020202020204" pitchFamily="34" charset="0"/>
            </a:endParaRPr>
          </a:p>
          <a:p>
            <a:pPr marL="683823" lvl="1" indent="-342900">
              <a:lnSpc>
                <a:spcPct val="107000"/>
              </a:lnSpc>
              <a:buFont typeface="Symbol" panose="05050102010706020507" pitchFamily="18" charset="2"/>
              <a:buChar char=""/>
            </a:pPr>
            <a:r>
              <a:rPr lang="en-GB" sz="1500" kern="100">
                <a:effectLst/>
                <a:latin typeface="Calibri" panose="020F0502020204030204" pitchFamily="34" charset="0"/>
                <a:ea typeface="Aptos" panose="020B0004020202020204" pitchFamily="34" charset="0"/>
                <a:cs typeface="Arial" panose="020B0604020202020204" pitchFamily="34" charset="0"/>
              </a:rPr>
              <a:t>Category 2 - The Council retains </a:t>
            </a:r>
            <a:r>
              <a:rPr lang="en-GB" sz="1500" u="sng" kern="100">
                <a:effectLst/>
                <a:latin typeface="Calibri" panose="020F0502020204030204" pitchFamily="34" charset="0"/>
                <a:ea typeface="Aptos" panose="020B0004020202020204" pitchFamily="34" charset="0"/>
                <a:cs typeface="Arial" panose="020B0604020202020204" pitchFamily="34" charset="0"/>
              </a:rPr>
              <a:t>some</a:t>
            </a:r>
            <a:r>
              <a:rPr lang="en-GB" sz="1500" kern="100">
                <a:effectLst/>
                <a:latin typeface="Calibri" panose="020F0502020204030204" pitchFamily="34" charset="0"/>
                <a:ea typeface="Aptos" panose="020B0004020202020204" pitchFamily="34" charset="0"/>
                <a:cs typeface="Arial" panose="020B0604020202020204" pitchFamily="34" charset="0"/>
              </a:rPr>
              <a:t> of the current Care Centre beds we operate</a:t>
            </a:r>
            <a:endParaRPr lang="en-GB" sz="1500" kern="100">
              <a:effectLst/>
              <a:latin typeface="Aptos" panose="020B0004020202020204" pitchFamily="34" charset="0"/>
              <a:ea typeface="Aptos" panose="020B0004020202020204" pitchFamily="34" charset="0"/>
              <a:cs typeface="Arial" panose="020B0604020202020204" pitchFamily="34" charset="0"/>
            </a:endParaRPr>
          </a:p>
          <a:p>
            <a:pPr marL="683823" lvl="1" indent="-342900">
              <a:lnSpc>
                <a:spcPct val="107000"/>
              </a:lnSpc>
              <a:spcAft>
                <a:spcPts val="800"/>
              </a:spcAft>
              <a:buFont typeface="Symbol" panose="05050102010706020507" pitchFamily="18" charset="2"/>
              <a:buChar char=""/>
            </a:pPr>
            <a:r>
              <a:rPr lang="en-GB" sz="1500" kern="100">
                <a:effectLst/>
                <a:latin typeface="Calibri" panose="020F0502020204030204" pitchFamily="34" charset="0"/>
                <a:ea typeface="Aptos" panose="020B0004020202020204" pitchFamily="34" charset="0"/>
                <a:cs typeface="Arial" panose="020B0604020202020204" pitchFamily="34" charset="0"/>
              </a:rPr>
              <a:t>Category 3 - The Council </a:t>
            </a:r>
            <a:r>
              <a:rPr lang="en-GB" sz="1500" u="sng" kern="100">
                <a:effectLst/>
                <a:latin typeface="Calibri" panose="020F0502020204030204" pitchFamily="34" charset="0"/>
                <a:ea typeface="Aptos" panose="020B0004020202020204" pitchFamily="34" charset="0"/>
                <a:cs typeface="Arial" panose="020B0604020202020204" pitchFamily="34" charset="0"/>
              </a:rPr>
              <a:t>doesn’t retain any</a:t>
            </a:r>
            <a:r>
              <a:rPr lang="en-GB" sz="1500" kern="100">
                <a:effectLst/>
                <a:latin typeface="Calibri" panose="020F0502020204030204" pitchFamily="34" charset="0"/>
                <a:ea typeface="Aptos" panose="020B0004020202020204" pitchFamily="34" charset="0"/>
                <a:cs typeface="Arial" panose="020B0604020202020204" pitchFamily="34" charset="0"/>
              </a:rPr>
              <a:t> of the current Care Centre </a:t>
            </a:r>
            <a:r>
              <a:rPr lang="en-GB" sz="1500" kern="100">
                <a:latin typeface="Calibri" panose="020F0502020204030204" pitchFamily="34" charset="0"/>
                <a:ea typeface="Aptos" panose="020B0004020202020204" pitchFamily="34" charset="0"/>
                <a:cs typeface="Arial" panose="020B0604020202020204" pitchFamily="34" charset="0"/>
              </a:rPr>
              <a:t>beds we operate</a:t>
            </a:r>
            <a:endParaRPr lang="en-GB" sz="1500" kern="100">
              <a:effectLst/>
              <a:latin typeface="Calibri" panose="020F050202020403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GB" sz="1800" kern="100">
                <a:latin typeface="Calibri" panose="020F0502020204030204" pitchFamily="34" charset="0"/>
                <a:ea typeface="Aptos" panose="020B0004020202020204" pitchFamily="34" charset="0"/>
                <a:cs typeface="Arial" panose="020B0604020202020204" pitchFamily="34" charset="0"/>
              </a:rPr>
              <a:t>Based on the review findings, the Council had a recommended or preferred option (Option 3c) which is set out on slides 39 and 40 below.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33620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82C-82C9-9399-1559-B19601EAADAA}"/>
              </a:ext>
            </a:extLst>
          </p:cNvPr>
          <p:cNvSpPr>
            <a:spLocks noGrp="1"/>
          </p:cNvSpPr>
          <p:nvPr>
            <p:ph type="title"/>
          </p:nvPr>
        </p:nvSpPr>
        <p:spPr/>
        <p:txBody>
          <a:bodyPr/>
          <a:lstStyle/>
          <a:p>
            <a:r>
              <a:rPr lang="en-GB"/>
              <a:t>Summary of three main categories of options</a:t>
            </a:r>
          </a:p>
        </p:txBody>
      </p:sp>
      <p:graphicFrame>
        <p:nvGraphicFramePr>
          <p:cNvPr id="4" name="Content Placeholder 3" descr="Summary of 3 categories of options - the Council retains all services; the Council retains some services; or the Council doesn't retain any services">
            <a:extLst>
              <a:ext uri="{FF2B5EF4-FFF2-40B4-BE49-F238E27FC236}">
                <a16:creationId xmlns:a16="http://schemas.microsoft.com/office/drawing/2014/main" id="{00877A94-B61D-ED33-1B93-ECFD092C1203}"/>
              </a:ext>
            </a:extLst>
          </p:cNvPr>
          <p:cNvGraphicFramePr>
            <a:graphicFrameLocks noGrp="1"/>
          </p:cNvGraphicFramePr>
          <p:nvPr>
            <p:ph idx="1"/>
            <p:extLst>
              <p:ext uri="{D42A27DB-BD31-4B8C-83A1-F6EECF244321}">
                <p14:modId xmlns:p14="http://schemas.microsoft.com/office/powerpoint/2010/main" val="143597484"/>
              </p:ext>
            </p:extLst>
          </p:nvPr>
        </p:nvGraphicFramePr>
        <p:xfrm>
          <a:off x="1470484" y="843558"/>
          <a:ext cx="6203032" cy="2558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descr="Using this framework gives a range of 12 options which are described in more detail in the remainder of this section of the report.&#10;Options to extend the current service from 128 beds to 196 beds were considered, but due to the disruption to NHS services and the additional costs of operating more beds, these were discounted.&#10;">
            <a:extLst>
              <a:ext uri="{FF2B5EF4-FFF2-40B4-BE49-F238E27FC236}">
                <a16:creationId xmlns:a16="http://schemas.microsoft.com/office/drawing/2014/main" id="{8A733B48-7291-8C9D-15A5-3F255B24AAD6}"/>
              </a:ext>
              <a:ext uri="{C183D7F6-B498-43B3-948B-1728B52AA6E4}">
                <adec:decorative xmlns:adec="http://schemas.microsoft.com/office/drawing/2017/decorative" val="0"/>
              </a:ext>
            </a:extLst>
          </p:cNvPr>
          <p:cNvSpPr txBox="1"/>
          <p:nvPr/>
        </p:nvSpPr>
        <p:spPr>
          <a:xfrm>
            <a:off x="611560" y="3507854"/>
            <a:ext cx="8229600" cy="724942"/>
          </a:xfrm>
          <a:prstGeom prst="rect">
            <a:avLst/>
          </a:prstGeom>
          <a:noFill/>
        </p:spPr>
        <p:txBody>
          <a:bodyPr wrap="square" rtlCol="0">
            <a:spAutoFit/>
          </a:bodyPr>
          <a:lstStyle/>
          <a:p>
            <a:pPr>
              <a:lnSpc>
                <a:spcPct val="107000"/>
              </a:lnSpc>
              <a:spcAft>
                <a:spcPts val="800"/>
              </a:spcAft>
            </a:pPr>
            <a:r>
              <a:rPr lang="en-GB" sz="1100" kern="100">
                <a:effectLst/>
                <a:ea typeface="Aptos" panose="020B0004020202020204" pitchFamily="34" charset="0"/>
                <a:cs typeface="Arial" panose="020B0604020202020204" pitchFamily="34" charset="0"/>
              </a:rPr>
              <a:t>Using this framework gives a range of 12 options which are described in more detail in the remainder of this section of the report.</a:t>
            </a:r>
          </a:p>
          <a:p>
            <a:pPr>
              <a:lnSpc>
                <a:spcPct val="107000"/>
              </a:lnSpc>
              <a:spcAft>
                <a:spcPts val="800"/>
              </a:spcAft>
            </a:pPr>
            <a:r>
              <a:rPr lang="en-GB" sz="1100" kern="100">
                <a:effectLst/>
                <a:ea typeface="Aptos" panose="020B0004020202020204" pitchFamily="34" charset="0"/>
                <a:cs typeface="Arial" panose="020B0604020202020204" pitchFamily="34" charset="0"/>
              </a:rPr>
              <a:t>Options to extend the current service from 128 beds to 196 beds were considered, but due to the disruption to NHS services and the additional costs of operating more beds, these were discounted.</a:t>
            </a:r>
          </a:p>
        </p:txBody>
      </p:sp>
    </p:spTree>
    <p:extLst>
      <p:ext uri="{BB962C8B-B14F-4D97-AF65-F5344CB8AC3E}">
        <p14:creationId xmlns:p14="http://schemas.microsoft.com/office/powerpoint/2010/main" val="306495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a:bodyPr>
          <a:lstStyle/>
          <a:p>
            <a:r>
              <a:rPr lang="en-GB"/>
              <a:t>Option 1a – Complex Care Beds</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3"/>
            <a:ext cx="4040188" cy="2963466"/>
          </a:xfrm>
        </p:spPr>
        <p:txBody>
          <a:bodyPr vert="horz" lIns="77925" tIns="38963" rIns="77925" bIns="38963" rtlCol="0">
            <a:normAutofit/>
          </a:bodyPr>
          <a:lstStyle/>
          <a:p>
            <a:pPr>
              <a:lnSpc>
                <a:spcPct val="90000"/>
              </a:lnSpc>
              <a:spcAft>
                <a:spcPts val="800"/>
              </a:spcAft>
            </a:pPr>
            <a:r>
              <a:rPr lang="en-GB" sz="1300">
                <a:effectLst/>
                <a:latin typeface="Calibri" panose="020F0502020204030204" pitchFamily="34" charset="0"/>
                <a:cs typeface="Calibri" panose="020F0502020204030204" pitchFamily="34" charset="0"/>
              </a:rPr>
              <a:t>The Council would continue to operate services from the three Care Centres but develop these into more specialist or complex care.</a:t>
            </a:r>
          </a:p>
          <a:p>
            <a:pPr>
              <a:lnSpc>
                <a:spcPct val="90000"/>
              </a:lnSpc>
              <a:spcAft>
                <a:spcPts val="800"/>
              </a:spcAft>
            </a:pPr>
            <a:r>
              <a:rPr lang="en-GB" sz="1300">
                <a:effectLst/>
                <a:latin typeface="Calibri" panose="020F0502020204030204" pitchFamily="34" charset="0"/>
                <a:cs typeface="Calibri" panose="020F0502020204030204" pitchFamily="34" charset="0"/>
              </a:rPr>
              <a:t>There is greater demand for older adults service, particularly those that can support people living with dementia.</a:t>
            </a:r>
          </a:p>
          <a:p>
            <a:pPr>
              <a:lnSpc>
                <a:spcPct val="90000"/>
              </a:lnSpc>
              <a:spcAft>
                <a:spcPts val="800"/>
              </a:spcAft>
            </a:pPr>
            <a:r>
              <a:rPr lang="en-GB" sz="1300">
                <a:effectLst/>
                <a:latin typeface="Calibri" panose="020F0502020204030204" pitchFamily="34" charset="0"/>
                <a:cs typeface="Calibri" panose="020F0502020204030204" pitchFamily="34" charset="0"/>
              </a:rPr>
              <a:t>There would be a need to increase the levels of staffing and training to safely provide care and support to residents with more advanced or complex dementia.  </a:t>
            </a:r>
          </a:p>
          <a:p>
            <a:pPr>
              <a:lnSpc>
                <a:spcPct val="90000"/>
              </a:lnSpc>
              <a:spcAft>
                <a:spcPts val="800"/>
              </a:spcAft>
            </a:pPr>
            <a:r>
              <a:rPr lang="en-GB" sz="1300">
                <a:effectLst/>
                <a:latin typeface="Calibri" panose="020F0502020204030204" pitchFamily="34" charset="0"/>
                <a:cs typeface="Calibri" panose="020F0502020204030204" pitchFamily="34" charset="0"/>
              </a:rPr>
              <a:t>Thi</a:t>
            </a:r>
            <a:r>
              <a:rPr lang="en-GB" sz="1300">
                <a:latin typeface="Calibri" panose="020F0502020204030204" pitchFamily="34" charset="0"/>
                <a:cs typeface="Calibri" panose="020F0502020204030204" pitchFamily="34" charset="0"/>
              </a:rPr>
              <a:t>s option would be for the </a:t>
            </a:r>
            <a:r>
              <a:rPr lang="en-GB" sz="1300">
                <a:effectLst/>
                <a:latin typeface="Calibri" panose="020F0502020204030204" pitchFamily="34" charset="0"/>
                <a:cs typeface="Calibri" panose="020F0502020204030204" pitchFamily="34" charset="0"/>
              </a:rPr>
              <a:t>Council to operate the current 128 beds under this new model.</a:t>
            </a:r>
            <a:endParaRPr lang="en-US" sz="130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CABE2F9-4825-E457-6422-C2A99D62EA3B}"/>
              </a:ext>
            </a:extLst>
          </p:cNvPr>
          <p:cNvSpPr/>
          <p:nvPr/>
        </p:nvSpPr>
        <p:spPr>
          <a:xfrm>
            <a:off x="4788024" y="1019917"/>
            <a:ext cx="4041775" cy="185267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a:rPr>
              <a:t>What does this option mean for residents?</a:t>
            </a:r>
          </a:p>
          <a:p>
            <a:pPr marR="0" fontAlgn="auto">
              <a:lnSpc>
                <a:spcPct val="90000"/>
              </a:lnSpc>
              <a:spcBef>
                <a:spcPct val="20000"/>
              </a:spcBef>
              <a:spcAft>
                <a:spcPts val="800"/>
              </a:spcAft>
              <a:buClrTx/>
              <a:buSzTx/>
              <a:tabLst/>
              <a:defRPr/>
            </a:pPr>
            <a:r>
              <a:rPr kumimoji="0" lang="en-US" sz="1400" i="0" u="none" strike="noStrike" kern="1200" cap="none" spc="0" normalizeH="0" baseline="0" noProof="0">
                <a:ln>
                  <a:noFill/>
                </a:ln>
                <a:solidFill>
                  <a:schemeClr val="tx1"/>
                </a:solidFill>
                <a:effectLst/>
                <a:uLnTx/>
                <a:uFillTx/>
                <a:latin typeface="Arial Nova"/>
              </a:rPr>
              <a:t>Citizens could continue living in their current home but would be given the choice to move to another non-Council care home.</a:t>
            </a:r>
            <a:endParaRPr lang="en-US" sz="1400" i="0" u="none" strike="noStrike" kern="1200" cap="none" spc="0" normalizeH="0" baseline="0" noProof="0">
              <a:ln>
                <a:noFill/>
              </a:ln>
              <a:solidFill>
                <a:schemeClr val="tx1"/>
              </a:solidFill>
              <a:effectLst/>
              <a:uLnTx/>
              <a:uFillTx/>
              <a:latin typeface="Arial Nova"/>
            </a:endParaRPr>
          </a:p>
          <a:p>
            <a:pPr marR="0" fontAlgn="auto">
              <a:lnSpc>
                <a:spcPct val="90000"/>
              </a:lnSpc>
              <a:spcBef>
                <a:spcPct val="20000"/>
              </a:spcBef>
              <a:spcAft>
                <a:spcPts val="800"/>
              </a:spcAft>
              <a:buClrTx/>
              <a:buSzTx/>
              <a:tabLst/>
              <a:defRPr/>
            </a:pPr>
            <a:endParaRPr kumimoji="0" lang="en-US" sz="400" b="1" i="0" u="none" strike="noStrike" kern="1200" cap="none" spc="0" normalizeH="0" baseline="0" noProof="0">
              <a:ln>
                <a:noFill/>
              </a:ln>
              <a:effectLst/>
              <a:uLnTx/>
              <a:uFillTx/>
              <a:latin typeface="Arial Nova" pitchFamily="34" charset="0"/>
              <a:ea typeface="+mn-ea"/>
              <a:cs typeface="+mn-cs"/>
            </a:endParaRPr>
          </a:p>
        </p:txBody>
      </p:sp>
      <p:sp>
        <p:nvSpPr>
          <p:cNvPr id="3" name="TextBox 2" descr="Additional Information&#10;">
            <a:extLst>
              <a:ext uri="{FF2B5EF4-FFF2-40B4-BE49-F238E27FC236}">
                <a16:creationId xmlns:a16="http://schemas.microsoft.com/office/drawing/2014/main" id="{F262E9F1-BFE2-F914-7A1C-B8137866E902}"/>
              </a:ext>
              <a:ext uri="{C183D7F6-B498-43B3-948B-1728B52AA6E4}">
                <adec:decorative xmlns:adec="http://schemas.microsoft.com/office/drawing/2017/decorative" val="0"/>
              </a:ext>
            </a:extLst>
          </p:cNvPr>
          <p:cNvSpPr txBox="1"/>
          <p:nvPr/>
        </p:nvSpPr>
        <p:spPr>
          <a:xfrm>
            <a:off x="4821292" y="3165787"/>
            <a:ext cx="4037106"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Additional Information</a:t>
            </a:r>
          </a:p>
          <a:p>
            <a:r>
              <a:rPr lang="en-GB" dirty="0"/>
              <a:t>This option would not meet the savings target and would require the Council to invest a further £8.1M to implement this option </a:t>
            </a:r>
          </a:p>
          <a:p>
            <a:endParaRPr lang="en-GB" dirty="0"/>
          </a:p>
        </p:txBody>
      </p:sp>
    </p:spTree>
    <p:extLst>
      <p:ext uri="{BB962C8B-B14F-4D97-AF65-F5344CB8AC3E}">
        <p14:creationId xmlns:p14="http://schemas.microsoft.com/office/powerpoint/2010/main" val="20580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rmAutofit fontScale="77500" lnSpcReduction="20000"/>
          </a:bodyPr>
          <a:lstStyle/>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Council to continue to meet individual care needs under the Care Act </a:t>
            </a:r>
          </a:p>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Allows some residents to remain and others to be given a choice to move </a:t>
            </a:r>
          </a:p>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There is sufficient demand for these services</a:t>
            </a:r>
          </a:p>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There is sufficient market capacity for those choosing to move </a:t>
            </a:r>
          </a:p>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retain existing staff and invest in additional training</a:t>
            </a:r>
          </a:p>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NHS to retain current facilities to support hospital discharge and local NHS service provision</a:t>
            </a:r>
          </a:p>
          <a:p>
            <a:pPr marL="171450" indent="-171450" algn="l" fontAlgn="t">
              <a:lnSpc>
                <a:spcPct val="107000"/>
              </a:lnSpc>
              <a:buClrTx/>
              <a:buSzPts val="1100"/>
              <a:buFont typeface="Wingdings" panose="05000000000000000000" pitchFamily="2" charset="2"/>
              <a:buChar char="ü"/>
            </a:pPr>
            <a:r>
              <a:rPr lang="en-GB" sz="18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see continued use of purpose-built assets</a:t>
            </a:r>
            <a:endParaRPr lang="en-GB"/>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645026" y="1347614"/>
            <a:ext cx="4247454" cy="3113415"/>
          </a:xfrm>
        </p:spPr>
        <p:txBody>
          <a:bodyPr>
            <a:noAutofit/>
          </a:bodyPr>
          <a:lstStyle/>
          <a:p>
            <a:pPr marL="172800" indent="-172800" algn="l" fontAlgn="t">
              <a:lnSpc>
                <a:spcPct val="107000"/>
              </a:lnSpc>
              <a:spcAft>
                <a:spcPts val="0"/>
              </a:spcAft>
              <a:buClrTx/>
              <a:buSzPts val="1100"/>
              <a:buFontTx/>
              <a:buChar char="×"/>
            </a:pPr>
            <a:r>
              <a:rPr lang="en-GB" sz="130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required savings and would increase the Council’s costs</a:t>
            </a:r>
          </a:p>
          <a:p>
            <a:pPr marL="172800" indent="-172800" algn="l" fontAlgn="t">
              <a:lnSpc>
                <a:spcPct val="107000"/>
              </a:lnSpc>
              <a:spcAft>
                <a:spcPts val="0"/>
              </a:spcAft>
              <a:buClrTx/>
              <a:buSzPts val="1100"/>
              <a:buFontTx/>
              <a:buChar char="×"/>
            </a:pPr>
            <a:r>
              <a:rPr lang="en-GB" sz="130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30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Existing residents may need to move to another care home which may </a:t>
            </a:r>
            <a:r>
              <a:rPr lang="en-GB" sz="1300" kern="100">
                <a:latin typeface="Calibri" panose="020F0502020204030204" pitchFamily="34" charset="0"/>
                <a:ea typeface="Arial Nova" panose="020B0504020202020204" pitchFamily="34" charset="0"/>
                <a:cs typeface="Arial" panose="020B0604020202020204" pitchFamily="34" charset="0"/>
              </a:rPr>
              <a:t>be unsettling for them and their families</a:t>
            </a:r>
            <a:endPar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Would increase staffing and training costs for the Council</a:t>
            </a: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No increase in income to cover the additional costs, as the income is based on individual affordability </a:t>
            </a: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any capital receipts</a:t>
            </a: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30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lstStyle/>
          <a:p>
            <a:r>
              <a:rPr lang="en-GB"/>
              <a:t>Option 1a – Complex Care Beds</a:t>
            </a:r>
          </a:p>
        </p:txBody>
      </p:sp>
    </p:spTree>
    <p:extLst>
      <p:ext uri="{BB962C8B-B14F-4D97-AF65-F5344CB8AC3E}">
        <p14:creationId xmlns:p14="http://schemas.microsoft.com/office/powerpoint/2010/main" val="31094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a:bodyPr>
          <a:lstStyle/>
          <a:p>
            <a:r>
              <a:rPr lang="en-GB"/>
              <a:t>Option 1b – Hospital Discharge Beds</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3"/>
            <a:ext cx="4040188" cy="2963466"/>
          </a:xfrm>
        </p:spPr>
        <p:txBody>
          <a:bodyPr vert="horz" lIns="77925" tIns="38963" rIns="77925" bIns="38963" rtlCol="0">
            <a:normAutofit fontScale="62500" lnSpcReduction="20000"/>
          </a:bodyPr>
          <a:lstStyle/>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Council would continue to operate services from each of the current three Care Centres but develop these to support hospital discharge through an intermediate care (D2A) model under the Care Act 2014.</a:t>
            </a: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There is currently sufficient demand for over 116 Council or independent care home beds to support D2A (as well as a further 229 NHS provided beds).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Due to the short term nature of D2A services, the turnover of residents within such beds and the high number of visiting professionals, this type of service may be disruptive for existing long term residents. </a:t>
            </a:r>
          </a:p>
          <a:p>
            <a:pPr>
              <a:lnSpc>
                <a:spcPct val="107000"/>
              </a:lnSpc>
              <a:spcAft>
                <a:spcPts val="800"/>
              </a:spcAft>
            </a:pPr>
            <a:r>
              <a:rPr lang="en-GB" sz="1800">
                <a:effectLst/>
                <a:latin typeface="Calibri" panose="020F0502020204030204" pitchFamily="34" charset="0"/>
                <a:cs typeface="Calibri" panose="020F0502020204030204" pitchFamily="34" charset="0"/>
              </a:rPr>
              <a:t>Thi</a:t>
            </a:r>
            <a:r>
              <a:rPr lang="en-GB" sz="1800">
                <a:latin typeface="Calibri" panose="020F0502020204030204" pitchFamily="34" charset="0"/>
                <a:cs typeface="Calibri" panose="020F0502020204030204" pitchFamily="34" charset="0"/>
              </a:rPr>
              <a:t>s option would be for the </a:t>
            </a:r>
            <a:r>
              <a:rPr lang="en-GB" sz="1800">
                <a:effectLst/>
                <a:latin typeface="Calibri" panose="020F0502020204030204" pitchFamily="34" charset="0"/>
                <a:cs typeface="Calibri" panose="020F0502020204030204" pitchFamily="34" charset="0"/>
              </a:rPr>
              <a:t>Council to operate the current 128 beds under this new model.</a:t>
            </a:r>
            <a:endParaRPr lang="en-US" sz="1800">
              <a:latin typeface="Calibri" panose="020F0502020204030204" pitchFamily="34" charset="0"/>
              <a:cs typeface="Calibri" panose="020F0502020204030204" pitchFamily="34" charset="0"/>
            </a:endParaRPr>
          </a:p>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CABE2F9-4825-E457-6422-C2A99D62EA3B}"/>
              </a:ext>
            </a:extLst>
          </p:cNvPr>
          <p:cNvSpPr/>
          <p:nvPr/>
        </p:nvSpPr>
        <p:spPr>
          <a:xfrm>
            <a:off x="4646614" y="1059582"/>
            <a:ext cx="4041775" cy="169802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marR="0" fontAlgn="auto">
              <a:lnSpc>
                <a:spcPct val="90000"/>
              </a:lnSpc>
              <a:spcBef>
                <a:spcPct val="20000"/>
              </a:spcBef>
              <a:spcAft>
                <a:spcPts val="800"/>
              </a:spcAft>
              <a:buClrTx/>
              <a:buSzTx/>
              <a:tabLst/>
              <a:defRPr/>
            </a:pPr>
            <a:r>
              <a:rPr kumimoji="0" lang="en-US" sz="1400" i="0" u="none" strike="noStrike" kern="1200" cap="none" spc="0" normalizeH="0" baseline="0" noProof="0">
                <a:ln>
                  <a:noFill/>
                </a:ln>
                <a:solidFill>
                  <a:schemeClr val="tx1"/>
                </a:solidFill>
                <a:effectLst/>
                <a:uLnTx/>
                <a:uFillTx/>
                <a:latin typeface="Arial Nova" pitchFamily="34" charset="0"/>
                <a:ea typeface="+mn-ea"/>
                <a:cs typeface="+mn-cs"/>
              </a:rPr>
              <a:t>Citizens could continue living in their current home, but would be given the choice to move to another non-Council care home.</a:t>
            </a:r>
          </a:p>
          <a:p>
            <a:pPr marR="0" fontAlgn="auto">
              <a:lnSpc>
                <a:spcPct val="90000"/>
              </a:lnSpc>
              <a:spcBef>
                <a:spcPct val="20000"/>
              </a:spcBef>
              <a:spcAft>
                <a:spcPts val="800"/>
              </a:spcAft>
              <a:buClrTx/>
              <a:buSzTx/>
              <a:tabLst/>
              <a:defRPr/>
            </a:pPr>
            <a:r>
              <a:rPr kumimoji="0" lang="en-US" sz="400" b="1" i="0" u="none" strike="noStrike" kern="1200" cap="none" spc="0" normalizeH="0" baseline="0" noProof="0">
                <a:ln>
                  <a:noFill/>
                </a:ln>
                <a:solidFill>
                  <a:schemeClr val="tx1"/>
                </a:solidFill>
                <a:effectLst/>
                <a:uLnTx/>
                <a:uFillTx/>
                <a:latin typeface="Arial Nova" pitchFamily="34" charset="0"/>
                <a:ea typeface="+mn-ea"/>
                <a:cs typeface="+mn-cs"/>
              </a:rPr>
              <a:t> </a:t>
            </a:r>
          </a:p>
        </p:txBody>
      </p:sp>
      <p:sp>
        <p:nvSpPr>
          <p:cNvPr id="3" name="TextBox 2" descr="Additional Information &#10;This option would not meet the savings target and would require the Council to invest a further £5.0M to implement this option.&#10;">
            <a:extLst>
              <a:ext uri="{FF2B5EF4-FFF2-40B4-BE49-F238E27FC236}">
                <a16:creationId xmlns:a16="http://schemas.microsoft.com/office/drawing/2014/main" id="{4CDDDB7A-56BF-95FB-8D3D-FDAF05DFE03D}"/>
              </a:ext>
              <a:ext uri="{C183D7F6-B498-43B3-948B-1728B52AA6E4}">
                <adec:decorative xmlns:adec="http://schemas.microsoft.com/office/drawing/2017/decorative" val="0"/>
              </a:ext>
            </a:extLst>
          </p:cNvPr>
          <p:cNvSpPr txBox="1"/>
          <p:nvPr/>
        </p:nvSpPr>
        <p:spPr>
          <a:xfrm>
            <a:off x="4646614" y="3147814"/>
            <a:ext cx="4040186" cy="1015663"/>
          </a:xfrm>
          <a:prstGeom prst="rect">
            <a:avLst/>
          </a:prstGeom>
          <a:noFill/>
        </p:spPr>
        <p:txBody>
          <a:bodyPr wrap="square" lIns="91440" tIns="45720" rIns="91440" bIns="45720" rtlCol="0" anchor="t">
            <a:spAutoFit/>
          </a:bodyPr>
          <a:lstStyle/>
          <a:p>
            <a:r>
              <a:rPr lang="en-GB" dirty="0"/>
              <a:t>Additional Information </a:t>
            </a:r>
          </a:p>
          <a:p>
            <a:r>
              <a:rPr lang="en-GB" dirty="0"/>
              <a:t>This option would not meet the savings target and would require the Council to invest a further £5.0M to implement this option.</a:t>
            </a:r>
          </a:p>
        </p:txBody>
      </p:sp>
    </p:spTree>
    <p:extLst>
      <p:ext uri="{BB962C8B-B14F-4D97-AF65-F5344CB8AC3E}">
        <p14:creationId xmlns:p14="http://schemas.microsoft.com/office/powerpoint/2010/main" val="77244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rmAutofit fontScale="70000" lnSpcReduction="20000"/>
          </a:bodyPr>
          <a:lstStyle/>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Would allow the Council to continue to meet individual care needs under the Care Act </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Existing residents could remain or be given a choice to move if they wanted to</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There is sufficient demand for these services</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There is sufficient market capacity for those choosing to move </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Would retain existing staff</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Would allow the NHS to retain current facilities to support hospital discharge and local NHS service provision</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Would expand the number of hospital discharge (D2A) beds and allow the Council and the NHS to support more people home from hospital, more quickly</a:t>
            </a:r>
          </a:p>
          <a:p>
            <a:pPr marL="171450" indent="-171450" algn="l" fontAlgn="t">
              <a:lnSpc>
                <a:spcPct val="107000"/>
              </a:lnSpc>
              <a:buClrTx/>
              <a:buSzPts val="1100"/>
              <a:buFont typeface="Wingdings" panose="05000000000000000000" pitchFamily="2" charset="2"/>
              <a:buChar char="ü"/>
            </a:pPr>
            <a:r>
              <a:rPr lang="en-GB" sz="1900" b="0" i="0" u="none" strike="noStrike" kern="100">
                <a:solidFill>
                  <a:srgbClr val="000000"/>
                </a:solidFill>
                <a:effectLst/>
                <a:latin typeface="Calibri" panose="020F0502020204030204" pitchFamily="34" charset="0"/>
                <a:ea typeface="Arial Nova" panose="020B0504020202020204" pitchFamily="34" charset="0"/>
                <a:cs typeface="Calibri" panose="020F0502020204030204" pitchFamily="34" charset="0"/>
              </a:rPr>
              <a:t>Would see continued use of purpose-built assets</a:t>
            </a:r>
          </a:p>
          <a:p>
            <a:pPr marL="0" indent="0">
              <a:buNone/>
            </a:pPr>
            <a:endParaRPr lang="en-GB">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p:txBody>
          <a:bodyPr>
            <a:normAutofit fontScale="92500" lnSpcReduction="10000"/>
          </a:bodyPr>
          <a:lstStyle/>
          <a:p>
            <a:pPr marL="172800" indent="-172800" algn="l" fontAlgn="t">
              <a:lnSpc>
                <a:spcPct val="107000"/>
              </a:lnSpc>
              <a:spcAft>
                <a:spcPts val="0"/>
              </a:spcAft>
              <a:buClrTx/>
              <a:buSzPts val="1100"/>
              <a:buFontTx/>
              <a:buChar char="×"/>
            </a:pPr>
            <a:r>
              <a:rPr lang="en-GB" sz="140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required savings and would increase the Council’s costs</a:t>
            </a:r>
          </a:p>
          <a:p>
            <a:pPr marL="172800" indent="-172800" fontAlgn="t">
              <a:lnSpc>
                <a:spcPct val="107000"/>
              </a:lnSpc>
              <a:buSzPts val="1100"/>
              <a:buFontTx/>
              <a:buChar char="×"/>
            </a:pPr>
            <a:r>
              <a:rPr lang="en-GB" sz="140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40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rPr>
              <a:t>Would decrease income from citizen charges to the Council (</a:t>
            </a:r>
            <a:r>
              <a:rPr lang="en-GB" sz="1400" kern="100">
                <a:latin typeface="Calibri" panose="020F0502020204030204" pitchFamily="34" charset="0"/>
                <a:ea typeface="Arial Nova" panose="020B0504020202020204" pitchFamily="34" charset="0"/>
                <a:cs typeface="Arial" panose="020B0604020202020204" pitchFamily="34" charset="0"/>
              </a:rPr>
              <a:t>under the Care Act</a:t>
            </a:r>
            <a:r>
              <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rPr>
              <a:t> these services cannot be charged for)</a:t>
            </a:r>
          </a:p>
          <a:p>
            <a:pPr marL="172800" indent="-172800" algn="l" fontAlgn="t">
              <a:lnSpc>
                <a:spcPct val="107000"/>
              </a:lnSpc>
              <a:spcAft>
                <a:spcPts val="0"/>
              </a:spcAft>
              <a:buClrTx/>
              <a:buSzPts val="1100"/>
              <a:buFontTx/>
              <a:buChar char="×"/>
            </a:pPr>
            <a:r>
              <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rPr>
              <a:t>Some existing residents may need to move to alternative provision which may </a:t>
            </a:r>
            <a:r>
              <a:rPr lang="en-GB" sz="1400" kern="100">
                <a:latin typeface="Calibri" panose="020F0502020204030204" pitchFamily="34" charset="0"/>
                <a:ea typeface="Arial Nova" panose="020B0504020202020204" pitchFamily="34" charset="0"/>
                <a:cs typeface="Arial" panose="020B0604020202020204" pitchFamily="34" charset="0"/>
              </a:rPr>
              <a:t>be unsettling for them and their families</a:t>
            </a:r>
            <a:endPar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40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lstStyle/>
          <a:p>
            <a:r>
              <a:rPr lang="en-GB"/>
              <a:t>Option 1b – Hospital Discharge Beds</a:t>
            </a:r>
          </a:p>
        </p:txBody>
      </p:sp>
    </p:spTree>
    <p:extLst>
      <p:ext uri="{BB962C8B-B14F-4D97-AF65-F5344CB8AC3E}">
        <p14:creationId xmlns:p14="http://schemas.microsoft.com/office/powerpoint/2010/main" val="302204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a:bodyPr>
          <a:lstStyle/>
          <a:p>
            <a:r>
              <a:rPr lang="en-GB"/>
              <a:t>Option 1c – Full Cost Recovery </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2"/>
            <a:ext cx="4834880" cy="3234427"/>
          </a:xfrm>
        </p:spPr>
        <p:txBody>
          <a:bodyPr vert="horz" lIns="77925" tIns="38963" rIns="77925" bIns="38963" rtlCol="0">
            <a:normAutofit fontScale="62500" lnSpcReduction="20000"/>
          </a:bodyPr>
          <a:lstStyle/>
          <a:p>
            <a:pPr>
              <a:lnSpc>
                <a:spcPct val="107000"/>
              </a:lnSpc>
              <a:spcAft>
                <a:spcPts val="800"/>
              </a:spcAft>
            </a:pPr>
            <a:r>
              <a:rPr lang="en-GB" sz="1800" kern="100">
                <a:latin typeface="Calibri" panose="020F0502020204030204" pitchFamily="34" charset="0"/>
                <a:ea typeface="Aptos" panose="020B0004020202020204" pitchFamily="34" charset="0"/>
                <a:cs typeface="Arial" panose="020B0604020202020204" pitchFamily="34" charset="0"/>
              </a:rPr>
              <a:t>The </a:t>
            </a:r>
            <a:r>
              <a:rPr lang="en-GB" sz="1800" kern="100">
                <a:effectLst/>
                <a:latin typeface="Calibri" panose="020F0502020204030204" pitchFamily="34" charset="0"/>
                <a:ea typeface="Aptos" panose="020B0004020202020204" pitchFamily="34" charset="0"/>
                <a:cs typeface="Arial" panose="020B0604020202020204" pitchFamily="34" charset="0"/>
              </a:rPr>
              <a:t>Council would continue to operate long term care services but all services offered will be charged at the rate they cost the Council to deliver.  This would include:</a:t>
            </a:r>
          </a:p>
          <a:p>
            <a:pPr lvl="1">
              <a:lnSpc>
                <a:spcPct val="120000"/>
              </a:lnSpc>
              <a:spcBef>
                <a:spcPts val="0"/>
              </a:spcBef>
            </a:pPr>
            <a:r>
              <a:rPr lang="en-GB" sz="1400" kern="100">
                <a:effectLst/>
                <a:latin typeface="Calibri" panose="020F0502020204030204" pitchFamily="34" charset="0"/>
                <a:ea typeface="Aptos" panose="020B0004020202020204" pitchFamily="34" charset="0"/>
                <a:cs typeface="Arial" panose="020B0604020202020204" pitchFamily="34" charset="0"/>
              </a:rPr>
              <a:t>Charging all residents at full cost – the average bed cost being around £2640/week currently</a:t>
            </a:r>
          </a:p>
          <a:p>
            <a:pPr lvl="1">
              <a:lnSpc>
                <a:spcPct val="120000"/>
              </a:lnSpc>
              <a:spcBef>
                <a:spcPts val="0"/>
              </a:spcBef>
            </a:pPr>
            <a:r>
              <a:rPr lang="en-GB" sz="1400" kern="100">
                <a:effectLst/>
                <a:latin typeface="Calibri" panose="020F0502020204030204" pitchFamily="34" charset="0"/>
                <a:ea typeface="Aptos" panose="020B0004020202020204" pitchFamily="34" charset="0"/>
                <a:cs typeface="Arial" panose="020B0604020202020204" pitchFamily="34" charset="0"/>
              </a:rPr>
              <a:t>Charging the NHS rent at full cost</a:t>
            </a:r>
            <a:endParaRPr lang="en-GB" sz="1400" kern="100">
              <a:solidFill>
                <a:srgbClr val="FF0000"/>
              </a:solidFill>
              <a:latin typeface="Aptos" panose="020B0004020202020204" pitchFamily="34" charset="0"/>
              <a:ea typeface="Aptos" panose="020B0004020202020204" pitchFamily="34" charset="0"/>
              <a:cs typeface="Arial" panose="020B0604020202020204" pitchFamily="34" charset="0"/>
            </a:endParaRPr>
          </a:p>
          <a:p>
            <a:pPr lvl="1">
              <a:lnSpc>
                <a:spcPct val="120000"/>
              </a:lnSpc>
              <a:spcBef>
                <a:spcPts val="0"/>
              </a:spcBef>
            </a:pPr>
            <a:r>
              <a:rPr lang="en-GB" sz="1400" kern="100">
                <a:effectLst/>
                <a:latin typeface="Calibri" panose="020F0502020204030204" pitchFamily="34" charset="0"/>
                <a:ea typeface="Aptos" panose="020B0004020202020204" pitchFamily="34" charset="0"/>
                <a:cs typeface="Arial" panose="020B0604020202020204" pitchFamily="34" charset="0"/>
              </a:rPr>
              <a:t>Charing for all meals and refreshments from the Café at full cost</a:t>
            </a:r>
            <a:endParaRPr lang="en-GB" sz="1400" kern="100">
              <a:latin typeface="Aptos" panose="020B0004020202020204" pitchFamily="34" charset="0"/>
              <a:ea typeface="Aptos" panose="020B0004020202020204" pitchFamily="34" charset="0"/>
              <a:cs typeface="Arial" panose="020B0604020202020204" pitchFamily="34" charset="0"/>
            </a:endParaRPr>
          </a:p>
          <a:p>
            <a:pPr lvl="1">
              <a:lnSpc>
                <a:spcPct val="120000"/>
              </a:lnSpc>
              <a:spcBef>
                <a:spcPts val="0"/>
              </a:spcBef>
            </a:pPr>
            <a:r>
              <a:rPr lang="en-GB" sz="1400" kern="100">
                <a:effectLst/>
                <a:latin typeface="Calibri" panose="020F0502020204030204" pitchFamily="34" charset="0"/>
                <a:ea typeface="Aptos" panose="020B0004020202020204" pitchFamily="34" charset="0"/>
                <a:cs typeface="Arial" panose="020B0604020202020204" pitchFamily="34" charset="0"/>
              </a:rPr>
              <a:t>Charging for room hire at full cost</a:t>
            </a:r>
            <a:endParaRPr lang="en-GB" sz="1400" kern="100">
              <a:latin typeface="Aptos" panose="020B0004020202020204" pitchFamily="34" charset="0"/>
              <a:ea typeface="Aptos" panose="020B0004020202020204" pitchFamily="34" charset="0"/>
              <a:cs typeface="Arial" panose="020B0604020202020204" pitchFamily="34" charset="0"/>
            </a:endParaRPr>
          </a:p>
          <a:p>
            <a:pPr lvl="1">
              <a:lnSpc>
                <a:spcPct val="120000"/>
              </a:lnSpc>
              <a:spcBef>
                <a:spcPts val="0"/>
              </a:spcBef>
            </a:pPr>
            <a:r>
              <a:rPr lang="en-GB" sz="1400" kern="100">
                <a:effectLst/>
                <a:latin typeface="Calibri" panose="020F0502020204030204" pitchFamily="34" charset="0"/>
                <a:ea typeface="Aptos" panose="020B0004020202020204" pitchFamily="34" charset="0"/>
                <a:cs typeface="Arial" panose="020B0604020202020204" pitchFamily="34" charset="0"/>
              </a:rPr>
              <a:t>Charging for areas of the centres used as office accommodation at full cost</a:t>
            </a:r>
          </a:p>
          <a:p>
            <a:pPr marL="389626" lvl="1" indent="0">
              <a:lnSpc>
                <a:spcPct val="120000"/>
              </a:lnSpc>
              <a:spcBef>
                <a:spcPts val="0"/>
              </a:spcBef>
              <a:buNone/>
            </a:pPr>
            <a:endParaRPr lang="en-GB" sz="14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To attract the level of fees required to cover the full costs of the service, these services would have to be marketed to those who fund their own care and have assets above the current national charging thresholds.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In order to attract the level of fees required to ensure full cost recovery, it is assumed that a level of capital investment would be required to update the environment and facilities.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cs typeface="Calibri" panose="020F0502020204030204" pitchFamily="34" charset="0"/>
              </a:rPr>
              <a:t>Thi</a:t>
            </a:r>
            <a:r>
              <a:rPr lang="en-GB" sz="1800">
                <a:latin typeface="Calibri" panose="020F0502020204030204" pitchFamily="34" charset="0"/>
                <a:cs typeface="Calibri" panose="020F0502020204030204" pitchFamily="34" charset="0"/>
              </a:rPr>
              <a:t>s option would be for the </a:t>
            </a:r>
            <a:r>
              <a:rPr lang="en-GB" sz="1800">
                <a:effectLst/>
                <a:latin typeface="Calibri" panose="020F0502020204030204" pitchFamily="34" charset="0"/>
                <a:cs typeface="Calibri" panose="020F0502020204030204" pitchFamily="34" charset="0"/>
              </a:rPr>
              <a:t>Council to operate the current 128 beds under this new model.</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CABE2F9-4825-E457-6422-C2A99D62EA3B}"/>
              </a:ext>
            </a:extLst>
          </p:cNvPr>
          <p:cNvSpPr/>
          <p:nvPr/>
        </p:nvSpPr>
        <p:spPr>
          <a:xfrm>
            <a:off x="5661806" y="1013153"/>
            <a:ext cx="3036269" cy="18002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fontScale="92500" lnSpcReduction="10000"/>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lang="en-GB" kern="100">
                <a:solidFill>
                  <a:schemeClr val="tx1"/>
                </a:solidFill>
                <a:effectLst/>
                <a:ea typeface="Aptos" panose="020B0004020202020204" pitchFamily="34" charset="0"/>
                <a:cs typeface="Arial" panose="020B0604020202020204" pitchFamily="34" charset="0"/>
              </a:rPr>
              <a:t>Citizens who could afford to pay the full cost, could continue living in their current home.  For those that could not afford this, they would need to move to a non-Council care home.</a:t>
            </a:r>
            <a:r>
              <a:rPr kumimoji="0" lang="en-US" i="0" u="none" strike="noStrike" kern="1200" cap="none" spc="0" normalizeH="0" baseline="0" noProof="0">
                <a:ln>
                  <a:noFill/>
                </a:ln>
                <a:solidFill>
                  <a:schemeClr val="tx1"/>
                </a:solidFill>
                <a:effectLst/>
                <a:uLnTx/>
                <a:uFillTx/>
                <a:ea typeface="+mn-ea"/>
                <a:cs typeface="+mn-cs"/>
              </a:rPr>
              <a:t> </a:t>
            </a:r>
          </a:p>
        </p:txBody>
      </p:sp>
      <p:sp>
        <p:nvSpPr>
          <p:cNvPr id="4" name="TextBox 3" descr="Additional Information&#10;This option is not financially viable as citizen contributions are based on their ability to pay not the cost of the service they receive. &#10;">
            <a:extLst>
              <a:ext uri="{FF2B5EF4-FFF2-40B4-BE49-F238E27FC236}">
                <a16:creationId xmlns:a16="http://schemas.microsoft.com/office/drawing/2014/main" id="{041D395E-D90F-673B-EF25-8ABC1596C8CF}"/>
              </a:ext>
              <a:ext uri="{C183D7F6-B498-43B3-948B-1728B52AA6E4}">
                <adec:decorative xmlns:adec="http://schemas.microsoft.com/office/drawing/2017/decorative" val="0"/>
              </a:ext>
            </a:extLst>
          </p:cNvPr>
          <p:cNvSpPr txBox="1"/>
          <p:nvPr/>
        </p:nvSpPr>
        <p:spPr>
          <a:xfrm>
            <a:off x="5634522" y="3078655"/>
            <a:ext cx="3093178"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Additional Information</a:t>
            </a:r>
          </a:p>
          <a:p>
            <a:r>
              <a:rPr lang="en-GB" dirty="0"/>
              <a:t>This option is not financially viable as citizen contributions are based on their ability to pay not the cost of the service they receive. </a:t>
            </a:r>
          </a:p>
        </p:txBody>
      </p:sp>
    </p:spTree>
    <p:extLst>
      <p:ext uri="{BB962C8B-B14F-4D97-AF65-F5344CB8AC3E}">
        <p14:creationId xmlns:p14="http://schemas.microsoft.com/office/powerpoint/2010/main" val="284320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a:xfrm>
            <a:off x="457199" y="796504"/>
            <a:ext cx="4040188" cy="479822"/>
          </a:xfrm>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a:xfrm>
            <a:off x="464591" y="1257652"/>
            <a:ext cx="3819377" cy="3330322"/>
          </a:xfrm>
        </p:spPr>
        <p:txBody>
          <a:bodyPr>
            <a:noAutofit/>
          </a:bodyPr>
          <a:lstStyle/>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May initially deliver the savings if the market average occupancy levels were achieved, but analysis suggests this is unlikely to be sustainable</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Council to continue to meet individual care needs under the Care Act </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Some existing residents could remain in their current Care Centre if they wer</a:t>
            </a:r>
            <a:r>
              <a:rPr lang="en-GB" sz="1100" kern="100">
                <a:solidFill>
                  <a:srgbClr val="000000"/>
                </a:solidFill>
                <a:latin typeface="Calibri" panose="020F0502020204030204" pitchFamily="34" charset="0"/>
                <a:ea typeface="Arial Nova" panose="020B0504020202020204" pitchFamily="34" charset="0"/>
                <a:cs typeface="Arial" panose="020B0604020202020204" pitchFamily="34" charset="0"/>
              </a:rPr>
              <a:t>e able to afford the new fees</a:t>
            </a:r>
            <a:endPar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Residents who could not afford the fees, would be given a choice of alternatives homes, however this may be unsettling for them and their families </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ensure the Care Centres are cost-neutral to the Council</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retain existing staff </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see continued use of purpose-built assets</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NHS to retain current facilities to support hospital discharge and local NHS service provision</a:t>
            </a: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a:xfrm>
            <a:off x="4431607" y="796504"/>
            <a:ext cx="4041775" cy="479822"/>
          </a:xfrm>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504779" y="1158617"/>
            <a:ext cx="4387701" cy="3528391"/>
          </a:xfrm>
        </p:spPr>
        <p:txBody>
          <a:bodyPr>
            <a:normAutofit lnSpcReduction="10000"/>
          </a:bodyPr>
          <a:lstStyle/>
          <a:p>
            <a:pPr marL="172800" indent="-172800" algn="l" fontAlgn="t">
              <a:lnSpc>
                <a:spcPct val="107000"/>
              </a:lnSpc>
              <a:spcAft>
                <a:spcPts val="0"/>
              </a:spcAft>
              <a:buClrTx/>
              <a:buSzPts val="1100"/>
              <a:buFontTx/>
              <a:buChar char="×"/>
            </a:pPr>
            <a:r>
              <a:rPr lang="en-GB" sz="80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required savings as it is expected that bed occupancy would reduce significantly due to the rise in costs.</a:t>
            </a:r>
          </a:p>
          <a:p>
            <a:pPr marL="172800" indent="-172800" fontAlgn="t">
              <a:lnSpc>
                <a:spcPct val="107000"/>
              </a:lnSpc>
              <a:buSzPts val="1100"/>
              <a:buFontTx/>
              <a:buChar char="×"/>
            </a:pPr>
            <a:r>
              <a:rPr lang="en-GB" sz="80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80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Creates issues of equity and affordability for existing residents</a:t>
            </a: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The Council would have to charge residents £2640/week compared with a current max. of £990.39/week.  This is against </a:t>
            </a:r>
            <a:r>
              <a:rPr lang="en-GB" sz="800" kern="100">
                <a:latin typeface="Calibri" panose="020F0502020204030204" pitchFamily="34" charset="0"/>
                <a:ea typeface="Arial Nova" panose="020B0504020202020204" pitchFamily="34" charset="0"/>
                <a:cs typeface="Arial" panose="020B0604020202020204" pitchFamily="34" charset="0"/>
              </a:rPr>
              <a:t>a </a:t>
            </a: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fee rate of £678/week paid by the Council to private care homes</a:t>
            </a: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Unlikely to recover full cost for all residents as citizen financial contributions are based on affordability rather than the actual cost</a:t>
            </a: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Would require </a:t>
            </a:r>
            <a:r>
              <a:rPr lang="en-GB" sz="800" kern="100">
                <a:latin typeface="Calibri" panose="020F0502020204030204" pitchFamily="34" charset="0"/>
                <a:ea typeface="Arial Nova" panose="020B0504020202020204" pitchFamily="34" charset="0"/>
                <a:cs typeface="Arial" panose="020B0604020202020204" pitchFamily="34" charset="0"/>
              </a:rPr>
              <a:t>full market rental valuations to be </a:t>
            </a: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charged to all building tenants, which may not be affordable and result in service closures</a:t>
            </a: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All current subsidised meals from the Café would cease and would be charged at the full cost – this may reduce affordability and reduce the number of customers</a:t>
            </a: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Services would have to be marketed to those who fund their own care and have assets above the current national charging thresholds.  This </a:t>
            </a:r>
            <a:r>
              <a:rPr lang="en-GB" sz="800" kern="100">
                <a:latin typeface="Calibri" panose="020F0502020204030204" pitchFamily="34" charset="0"/>
                <a:ea typeface="Arial Nova" panose="020B0504020202020204" pitchFamily="34" charset="0"/>
                <a:cs typeface="Arial" panose="020B0604020202020204" pitchFamily="34" charset="0"/>
              </a:rPr>
              <a:t>may </a:t>
            </a: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be challenging with the condition and geographic location of the current services</a:t>
            </a: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The Council would need to invest in capital improvements in the current buildings, to update the environment and facilities.  There is currently no funding available</a:t>
            </a:r>
            <a:r>
              <a:rPr lang="en-GB" sz="800" kern="100">
                <a:latin typeface="Calibri" panose="020F0502020204030204" pitchFamily="34" charset="0"/>
                <a:ea typeface="Arial Nova" panose="020B0504020202020204" pitchFamily="34" charset="0"/>
                <a:cs typeface="Arial" panose="020B0604020202020204" pitchFamily="34" charset="0"/>
              </a:rPr>
              <a:t> for this work.</a:t>
            </a:r>
            <a:endPar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fontAlgn="t">
              <a:lnSpc>
                <a:spcPct val="107000"/>
              </a:lnSpc>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80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By moving to the higher charging rates in Anne Marie Howes and Perry Tree Centres, where the NHS also operate services, it may be considered a two-tier service</a:t>
            </a:r>
            <a:r>
              <a:rPr lang="en-GB" sz="800" kern="100">
                <a:latin typeface="Calibri" panose="020F0502020204030204" pitchFamily="34" charset="0"/>
                <a:ea typeface="Arial Nova" panose="020B0504020202020204" pitchFamily="34" charset="0"/>
                <a:cs typeface="Arial" panose="020B0604020202020204" pitchFamily="34" charset="0"/>
              </a:rPr>
              <a:t> which is inequitable.  If part of the building is not upgraded, it may </a:t>
            </a: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make it less attractive to those that pay the full cost </a:t>
            </a:r>
            <a:r>
              <a:rPr lang="en-GB" sz="800" kern="100">
                <a:latin typeface="Calibri" panose="020F0502020204030204" pitchFamily="34" charset="0"/>
                <a:ea typeface="Arial Nova" panose="020B0504020202020204" pitchFamily="34" charset="0"/>
                <a:cs typeface="Arial" panose="020B0604020202020204" pitchFamily="34" charset="0"/>
              </a:rPr>
              <a:t>of care.</a:t>
            </a:r>
            <a:endPar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800" b="0" i="0" u="none" strike="noStrike" kern="100">
                <a:effectLst/>
                <a:latin typeface="Calibri" panose="020F0502020204030204" pitchFamily="34" charset="0"/>
                <a:ea typeface="Arial Nova" panose="020B0504020202020204" pitchFamily="34" charset="0"/>
                <a:cs typeface="Arial" panose="020B0604020202020204" pitchFamily="34" charset="0"/>
              </a:rPr>
              <a:t>It is likely to result in significant bed vacancies, as many citizens will be unlikely to choose this service over other high-cost services in and around Birmingham</a:t>
            </a: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lstStyle/>
          <a:p>
            <a:r>
              <a:rPr lang="en-GB"/>
              <a:t>Option 1c – Full Cost Recovery</a:t>
            </a:r>
          </a:p>
        </p:txBody>
      </p:sp>
    </p:spTree>
    <p:extLst>
      <p:ext uri="{BB962C8B-B14F-4D97-AF65-F5344CB8AC3E}">
        <p14:creationId xmlns:p14="http://schemas.microsoft.com/office/powerpoint/2010/main" val="392841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a:bodyPr>
          <a:lstStyle/>
          <a:p>
            <a:r>
              <a:rPr lang="en-GB"/>
              <a:t>Option 1d – Efficiencies</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3"/>
            <a:ext cx="4040188" cy="2963466"/>
          </a:xfrm>
        </p:spPr>
        <p:txBody>
          <a:bodyPr vert="horz" lIns="77925" tIns="38963" rIns="77925" bIns="38963" rtlCol="0">
            <a:normAutofit fontScale="77500" lnSpcReduction="20000"/>
          </a:bodyPr>
          <a:lstStyle/>
          <a:p>
            <a:pPr>
              <a:lnSpc>
                <a:spcPct val="107000"/>
              </a:lnSpc>
              <a:spcAft>
                <a:spcPts val="800"/>
              </a:spcAft>
            </a:pPr>
            <a:r>
              <a:rPr lang="en-GB" sz="1800">
                <a:effectLst/>
                <a:latin typeface="Calibri" panose="020F0502020204030204" pitchFamily="34" charset="0"/>
                <a:cs typeface="Calibri" panose="020F0502020204030204" pitchFamily="34" charset="0"/>
              </a:rPr>
              <a:t>The Council would continue to operate long term care services but on the basis that a wide range of efficiencies would be delivered including:</a:t>
            </a:r>
          </a:p>
          <a:p>
            <a:pPr lvl="1">
              <a:lnSpc>
                <a:spcPct val="107000"/>
              </a:lnSpc>
              <a:spcAft>
                <a:spcPts val="800"/>
              </a:spcAft>
            </a:pPr>
            <a:r>
              <a:rPr lang="en-GB" sz="1600">
                <a:effectLst/>
                <a:latin typeface="Calibri" panose="020F0502020204030204" pitchFamily="34" charset="0"/>
                <a:cs typeface="Calibri" panose="020F0502020204030204" pitchFamily="34" charset="0"/>
              </a:rPr>
              <a:t>Reductions in staffing levels to safe minimum</a:t>
            </a:r>
          </a:p>
          <a:p>
            <a:pPr lvl="1">
              <a:lnSpc>
                <a:spcPct val="107000"/>
              </a:lnSpc>
              <a:spcAft>
                <a:spcPts val="800"/>
              </a:spcAft>
            </a:pPr>
            <a:r>
              <a:rPr lang="en-GB" sz="1600">
                <a:effectLst/>
                <a:latin typeface="Calibri" panose="020F0502020204030204" pitchFamily="34" charset="0"/>
                <a:cs typeface="Calibri" panose="020F0502020204030204" pitchFamily="34" charset="0"/>
              </a:rPr>
              <a:t>Changes in staff Terms and Conditions</a:t>
            </a:r>
          </a:p>
          <a:p>
            <a:pPr lvl="1">
              <a:lnSpc>
                <a:spcPct val="107000"/>
              </a:lnSpc>
              <a:spcAft>
                <a:spcPts val="800"/>
              </a:spcAft>
            </a:pPr>
            <a:r>
              <a:rPr lang="en-GB" sz="1600">
                <a:effectLst/>
                <a:latin typeface="Calibri" panose="020F0502020204030204" pitchFamily="34" charset="0"/>
                <a:cs typeface="Calibri" panose="020F0502020204030204" pitchFamily="34" charset="0"/>
              </a:rPr>
              <a:t>Reductions in the use of overtime and agency staff</a:t>
            </a:r>
          </a:p>
          <a:p>
            <a:pPr lvl="1">
              <a:lnSpc>
                <a:spcPct val="107000"/>
              </a:lnSpc>
              <a:spcAft>
                <a:spcPts val="800"/>
              </a:spcAft>
            </a:pPr>
            <a:r>
              <a:rPr lang="en-GB" sz="1600">
                <a:effectLst/>
                <a:latin typeface="Calibri" panose="020F0502020204030204" pitchFamily="34" charset="0"/>
                <a:cs typeface="Calibri" panose="020F0502020204030204" pitchFamily="34" charset="0"/>
              </a:rPr>
              <a:t>Increasing productivity and reducing sickness absence</a:t>
            </a:r>
          </a:p>
          <a:p>
            <a:pPr lvl="1">
              <a:lnSpc>
                <a:spcPct val="107000"/>
              </a:lnSpc>
              <a:spcAft>
                <a:spcPts val="800"/>
              </a:spcAft>
            </a:pPr>
            <a:r>
              <a:rPr lang="en-GB" sz="1600">
                <a:effectLst/>
                <a:latin typeface="Calibri" panose="020F0502020204030204" pitchFamily="34" charset="0"/>
                <a:cs typeface="Calibri" panose="020F0502020204030204" pitchFamily="34" charset="0"/>
              </a:rPr>
              <a:t>Closing the kitchen facilities and buying in meals</a:t>
            </a:r>
          </a:p>
          <a:p>
            <a:pPr>
              <a:lnSpc>
                <a:spcPct val="107000"/>
              </a:lnSpc>
              <a:spcAft>
                <a:spcPts val="800"/>
              </a:spcAft>
            </a:pPr>
            <a:r>
              <a:rPr lang="en-GB" sz="1800">
                <a:effectLst/>
                <a:latin typeface="Calibri" panose="020F0502020204030204" pitchFamily="34" charset="0"/>
                <a:cs typeface="Calibri" panose="020F0502020204030204" pitchFamily="34" charset="0"/>
              </a:rPr>
              <a:t>Thi</a:t>
            </a:r>
            <a:r>
              <a:rPr lang="en-GB" sz="1800">
                <a:latin typeface="Calibri" panose="020F0502020204030204" pitchFamily="34" charset="0"/>
                <a:cs typeface="Calibri" panose="020F0502020204030204" pitchFamily="34" charset="0"/>
              </a:rPr>
              <a:t>s option would be for the </a:t>
            </a:r>
            <a:r>
              <a:rPr lang="en-GB" sz="1800">
                <a:effectLst/>
                <a:latin typeface="Calibri" panose="020F0502020204030204" pitchFamily="34" charset="0"/>
                <a:cs typeface="Calibri" panose="020F0502020204030204" pitchFamily="34" charset="0"/>
              </a:rPr>
              <a:t>Council to operate the current 128 beds under this new model.</a:t>
            </a:r>
            <a:endParaRPr lang="en-US" sz="1800">
              <a:latin typeface="Calibri" panose="020F0502020204030204" pitchFamily="34" charset="0"/>
              <a:cs typeface="Calibri" panose="020F0502020204030204" pitchFamily="34" charset="0"/>
            </a:endParaRPr>
          </a:p>
          <a:p>
            <a:pPr marL="0" indent="0">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CABE2F9-4825-E457-6422-C2A99D62EA3B}"/>
              </a:ext>
            </a:extLst>
          </p:cNvPr>
          <p:cNvSpPr/>
          <p:nvPr/>
        </p:nvSpPr>
        <p:spPr>
          <a:xfrm>
            <a:off x="4846231" y="1019740"/>
            <a:ext cx="4041775" cy="15540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dirty="0">
                <a:ln>
                  <a:noFill/>
                </a:ln>
                <a:solidFill>
                  <a:schemeClr val="tx1"/>
                </a:solidFill>
                <a:effectLst/>
                <a:uLnTx/>
                <a:uFillTx/>
                <a:latin typeface="Arial Nova"/>
              </a:rPr>
              <a:t>What does this option mean for residents?</a:t>
            </a:r>
          </a:p>
          <a:p>
            <a:pPr>
              <a:lnSpc>
                <a:spcPct val="107000"/>
              </a:lnSpc>
              <a:spcAft>
                <a:spcPts val="800"/>
              </a:spcAft>
            </a:pPr>
            <a:r>
              <a:rPr lang="en-GB" kern="100" dirty="0">
                <a:solidFill>
                  <a:schemeClr val="tx1"/>
                </a:solidFill>
                <a:effectLst/>
                <a:ea typeface="Aptos" panose="020B0004020202020204" pitchFamily="34" charset="0"/>
                <a:cs typeface="Arial"/>
              </a:rPr>
              <a:t>Citizens could continue living in their current home.  However</a:t>
            </a:r>
            <a:r>
              <a:rPr lang="en-GB" kern="100" dirty="0">
                <a:solidFill>
                  <a:schemeClr val="tx1"/>
                </a:solidFill>
                <a:ea typeface="Aptos" panose="020B0004020202020204" pitchFamily="34" charset="0"/>
                <a:cs typeface="Arial"/>
              </a:rPr>
              <a:t>,</a:t>
            </a:r>
            <a:r>
              <a:rPr lang="en-GB" kern="100" dirty="0">
                <a:solidFill>
                  <a:schemeClr val="tx1"/>
                </a:solidFill>
                <a:effectLst/>
                <a:ea typeface="Aptos" panose="020B0004020202020204" pitchFamily="34" charset="0"/>
                <a:cs typeface="Arial"/>
              </a:rPr>
              <a:t> there would be reductions in staff levels, meal quality and reduced shared facilities.</a:t>
            </a:r>
            <a:endParaRPr kumimoji="0" lang="en-US" i="0" u="none" strike="noStrike" kern="1200" cap="none" spc="0" normalizeH="0" baseline="0" noProof="0" dirty="0">
              <a:ln>
                <a:noFill/>
              </a:ln>
              <a:solidFill>
                <a:schemeClr val="tx1"/>
              </a:solidFill>
              <a:effectLst/>
              <a:uLnTx/>
              <a:uFillTx/>
              <a:cs typeface="Arial"/>
            </a:endParaRPr>
          </a:p>
        </p:txBody>
      </p:sp>
      <p:sp>
        <p:nvSpPr>
          <p:cNvPr id="3" name="TextBox 2" descr="Additional Information&#10;This option would not meet the savings target and would require the Council to invest a further £3.5M to implement this option.​&#10;">
            <a:extLst>
              <a:ext uri="{FF2B5EF4-FFF2-40B4-BE49-F238E27FC236}">
                <a16:creationId xmlns:a16="http://schemas.microsoft.com/office/drawing/2014/main" id="{D8428585-1422-2A95-6D50-7463AF3D26C0}"/>
              </a:ext>
              <a:ext uri="{C183D7F6-B498-43B3-948B-1728B52AA6E4}">
                <adec:decorative xmlns:adec="http://schemas.microsoft.com/office/drawing/2017/decorative" val="0"/>
              </a:ext>
            </a:extLst>
          </p:cNvPr>
          <p:cNvSpPr txBox="1"/>
          <p:nvPr/>
        </p:nvSpPr>
        <p:spPr>
          <a:xfrm>
            <a:off x="4850336" y="2962496"/>
            <a:ext cx="401776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Arial Nova"/>
              </a:rPr>
              <a:t>Additional Information</a:t>
            </a:r>
          </a:p>
          <a:p>
            <a:r>
              <a:rPr lang="en-GB" sz="1500" baseline="0" dirty="0">
                <a:latin typeface="Arial Nova"/>
              </a:rPr>
              <a:t>This option would not meet the savings target and would require the Council to invest a further £</a:t>
            </a:r>
            <a:r>
              <a:rPr lang="en-GB" dirty="0">
                <a:latin typeface="Arial Nova"/>
              </a:rPr>
              <a:t>3.5M</a:t>
            </a:r>
            <a:r>
              <a:rPr lang="en-GB" sz="1500" baseline="0" dirty="0">
                <a:latin typeface="Arial Nova"/>
              </a:rPr>
              <a:t> to implement this option.</a:t>
            </a:r>
            <a:r>
              <a:rPr lang="en-GB" sz="1500" dirty="0">
                <a:latin typeface="Arial Nova"/>
                <a:ea typeface="Arial Nova"/>
                <a:cs typeface="Arial Nova"/>
              </a:rPr>
              <a:t>​</a:t>
            </a:r>
            <a:endParaRPr lang="en-GB" dirty="0"/>
          </a:p>
        </p:txBody>
      </p:sp>
    </p:spTree>
    <p:extLst>
      <p:ext uri="{BB962C8B-B14F-4D97-AF65-F5344CB8AC3E}">
        <p14:creationId xmlns:p14="http://schemas.microsoft.com/office/powerpoint/2010/main" val="25545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Autofit/>
          </a:bodyPr>
          <a:lstStyle/>
          <a:p>
            <a:pPr marL="171450" indent="-171450" algn="l" fontAlgn="t">
              <a:lnSpc>
                <a:spcPct val="107000"/>
              </a:lnSpc>
              <a:buClrTx/>
              <a:buSzPts val="1100"/>
              <a:buFont typeface="Wingdings" panose="05000000000000000000" pitchFamily="2" charset="2"/>
              <a:buChar char="ü"/>
            </a:pPr>
            <a:r>
              <a:rPr lang="en-GB" sz="14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Council to continue to meet individual care needs under the Care Act </a:t>
            </a:r>
          </a:p>
          <a:p>
            <a:pPr marL="171450" indent="-171450" algn="l" fontAlgn="t">
              <a:lnSpc>
                <a:spcPct val="107000"/>
              </a:lnSpc>
              <a:buClrTx/>
              <a:buSzPts val="1100"/>
              <a:buFont typeface="Wingdings" panose="05000000000000000000" pitchFamily="2" charset="2"/>
              <a:buChar char="ü"/>
            </a:pPr>
            <a:r>
              <a:rPr lang="en-GB" sz="14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Existing residents could remain or be given a choice to move </a:t>
            </a:r>
          </a:p>
          <a:p>
            <a:pPr marL="171450" indent="-171450" algn="l" fontAlgn="t">
              <a:lnSpc>
                <a:spcPct val="107000"/>
              </a:lnSpc>
              <a:buClrTx/>
              <a:buSzPts val="1100"/>
              <a:buFont typeface="Wingdings" panose="05000000000000000000" pitchFamily="2" charset="2"/>
              <a:buChar char="ü"/>
            </a:pPr>
            <a:r>
              <a:rPr lang="en-GB" sz="14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retain some staff, however not all staff would be needed</a:t>
            </a:r>
          </a:p>
          <a:p>
            <a:pPr marL="171450" indent="-171450" algn="l" fontAlgn="t">
              <a:lnSpc>
                <a:spcPct val="107000"/>
              </a:lnSpc>
              <a:buClrTx/>
              <a:buSzPts val="1100"/>
              <a:buFont typeface="Wingdings" panose="05000000000000000000" pitchFamily="2" charset="2"/>
              <a:buChar char="ü"/>
            </a:pPr>
            <a:r>
              <a:rPr lang="en-GB" sz="14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improve the efficiency of the service and reduce the current costs to the Council </a:t>
            </a:r>
          </a:p>
          <a:p>
            <a:pPr marL="171450" indent="-171450" algn="l" fontAlgn="t">
              <a:lnSpc>
                <a:spcPct val="107000"/>
              </a:lnSpc>
              <a:buClrTx/>
              <a:buSzPts val="1100"/>
              <a:buFont typeface="Wingdings" panose="05000000000000000000" pitchFamily="2" charset="2"/>
              <a:buChar char="ü"/>
            </a:pPr>
            <a:r>
              <a:rPr lang="en-GB" sz="14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NHS to retain current facilities to support hospital discharge and local NHS service provision</a:t>
            </a:r>
          </a:p>
          <a:p>
            <a:pPr marL="171450" indent="-171450" algn="l" fontAlgn="t">
              <a:lnSpc>
                <a:spcPct val="107000"/>
              </a:lnSpc>
              <a:buClrTx/>
              <a:buSzPts val="1100"/>
              <a:buFont typeface="Wingdings" panose="05000000000000000000" pitchFamily="2" charset="2"/>
              <a:buChar char="ü"/>
            </a:pPr>
            <a:r>
              <a:rPr lang="en-GB" sz="14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see continued use of purpose-built assets</a:t>
            </a:r>
          </a:p>
          <a:p>
            <a:pPr marL="171450" indent="-171450" algn="l" fontAlgn="t">
              <a:lnSpc>
                <a:spcPct val="107000"/>
              </a:lnSpc>
              <a:buClrTx/>
              <a:buSzPts val="1100"/>
              <a:buFont typeface="Wingdings" panose="05000000000000000000" pitchFamily="2" charset="2"/>
              <a:buChar char="ü"/>
            </a:pPr>
            <a:endPar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a:xfrm>
            <a:off x="4645026" y="1017741"/>
            <a:ext cx="4041775" cy="401881"/>
          </a:xfrm>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645026" y="1347614"/>
            <a:ext cx="4041775" cy="3113415"/>
          </a:xfrm>
        </p:spPr>
        <p:txBody>
          <a:bodyPr>
            <a:noAutofit/>
          </a:bodyPr>
          <a:lstStyle/>
          <a:p>
            <a:pPr marL="172800" indent="-172800" algn="l" fontAlgn="t">
              <a:lnSpc>
                <a:spcPct val="107000"/>
              </a:lnSpc>
              <a:spcAft>
                <a:spcPts val="0"/>
              </a:spcAft>
              <a:buClrTx/>
              <a:buSzPts val="1100"/>
              <a:buFontTx/>
              <a:buChar char="×"/>
            </a:pPr>
            <a:r>
              <a:rPr lang="en-GB" sz="130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level of savings required</a:t>
            </a:r>
          </a:p>
          <a:p>
            <a:pPr marL="172800" indent="-172800" fontAlgn="t">
              <a:lnSpc>
                <a:spcPct val="107000"/>
              </a:lnSpc>
              <a:buSzPts val="1100"/>
              <a:buFontTx/>
              <a:buChar char="×"/>
            </a:pPr>
            <a:r>
              <a:rPr lang="en-GB" sz="130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30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Would require; reductions in staffing levels to minimum safe levels; changes to staff Terms and Conditions; reduction in overtime and agency staff; increasing productivity; reduction in sickness absence; and closing kitchen facilities as a minimum</a:t>
            </a:r>
          </a:p>
          <a:p>
            <a:pPr marL="172800" indent="-172800" algn="l" fontAlgn="t">
              <a:lnSpc>
                <a:spcPct val="107000"/>
              </a:lnSpc>
              <a:spcAft>
                <a:spcPts val="0"/>
              </a:spcAft>
              <a:buClrTx/>
              <a:buSzPts val="1100"/>
              <a:buFontTx/>
              <a:buChar char="×"/>
            </a:pPr>
            <a:r>
              <a:rPr lang="en-GB" sz="1300" b="0" i="0" u="none" strike="noStrike" kern="100">
                <a:effectLst/>
                <a:latin typeface="Calibri" panose="020F0502020204030204" pitchFamily="34" charset="0"/>
                <a:ea typeface="Arial Nova" panose="020B0504020202020204" pitchFamily="34" charset="0"/>
                <a:cs typeface="Arial" panose="020B0604020202020204" pitchFamily="34" charset="0"/>
              </a:rPr>
              <a:t>Would require significant negotiation with staff and Trade Unions which is costly and time consuming</a:t>
            </a:r>
          </a:p>
          <a:p>
            <a:pPr marL="172800" indent="-172800" algn="l" fontAlgn="t">
              <a:lnSpc>
                <a:spcPct val="107000"/>
              </a:lnSpc>
              <a:spcAft>
                <a:spcPts val="0"/>
              </a:spcAft>
              <a:buClrTx/>
              <a:buSzPts val="1100"/>
              <a:buFontTx/>
              <a:buChar char="×"/>
            </a:pPr>
            <a:r>
              <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40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400" b="0" i="0" u="none" strike="noStrike" kern="100">
              <a:effectLst/>
              <a:latin typeface="Calibri" panose="020F0502020204030204" pitchFamily="34" charset="0"/>
              <a:ea typeface="Arial Nova" panose="020B05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lstStyle/>
          <a:p>
            <a:r>
              <a:rPr lang="en-GB"/>
              <a:t>Option 1d – Efficiencies</a:t>
            </a:r>
          </a:p>
        </p:txBody>
      </p:sp>
    </p:spTree>
    <p:extLst>
      <p:ext uri="{BB962C8B-B14F-4D97-AF65-F5344CB8AC3E}">
        <p14:creationId xmlns:p14="http://schemas.microsoft.com/office/powerpoint/2010/main" val="39327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850F1-F380-CC28-7E32-26DE206EF8A5}"/>
              </a:ext>
            </a:extLst>
          </p:cNvPr>
          <p:cNvSpPr>
            <a:spLocks noGrp="1"/>
          </p:cNvSpPr>
          <p:nvPr>
            <p:ph type="ctrTitle"/>
          </p:nvPr>
        </p:nvSpPr>
        <p:spPr/>
        <p:txBody>
          <a:bodyPr>
            <a:normAutofit/>
          </a:bodyPr>
          <a:lstStyle/>
          <a:p>
            <a:r>
              <a:rPr lang="en-GB">
                <a:latin typeface="Arial Nova"/>
              </a:rPr>
              <a:t>Introduction </a:t>
            </a:r>
          </a:p>
        </p:txBody>
      </p:sp>
      <p:sp>
        <p:nvSpPr>
          <p:cNvPr id="5" name="Subtitle 4">
            <a:extLst>
              <a:ext uri="{FF2B5EF4-FFF2-40B4-BE49-F238E27FC236}">
                <a16:creationId xmlns:a16="http://schemas.microsoft.com/office/drawing/2014/main" id="{4994C7CA-1764-D7A2-C0D8-7802A43A1BE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320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E633C-38F1-232C-6400-11E4156C46F6}"/>
              </a:ext>
            </a:extLst>
          </p:cNvPr>
          <p:cNvSpPr>
            <a:spLocks noGrp="1"/>
          </p:cNvSpPr>
          <p:nvPr>
            <p:ph type="body" idx="1"/>
          </p:nvPr>
        </p:nvSpPr>
        <p:spPr/>
        <p:txBody>
          <a:bodyPr/>
          <a:lstStyle/>
          <a:p>
            <a:r>
              <a:rPr lang="en-US"/>
              <a:t>Description</a:t>
            </a:r>
          </a:p>
        </p:txBody>
      </p:sp>
      <p:sp>
        <p:nvSpPr>
          <p:cNvPr id="3" name="Content Placeholder 2">
            <a:extLst>
              <a:ext uri="{FF2B5EF4-FFF2-40B4-BE49-F238E27FC236}">
                <a16:creationId xmlns:a16="http://schemas.microsoft.com/office/drawing/2014/main" id="{CECE167C-380B-9B56-29A6-7F0FDE2651C1}"/>
              </a:ext>
            </a:extLst>
          </p:cNvPr>
          <p:cNvSpPr>
            <a:spLocks noGrp="1"/>
          </p:cNvSpPr>
          <p:nvPr>
            <p:ph sz="half" idx="2"/>
          </p:nvPr>
        </p:nvSpPr>
        <p:spPr/>
        <p:txBody>
          <a:bodyPr vert="horz" lIns="77925" tIns="38963" rIns="77925" bIns="38963" rtlCol="0" anchor="t">
            <a:normAutofit fontScale="70000" lnSpcReduction="20000"/>
          </a:bodyPr>
          <a:lstStyle/>
          <a:p>
            <a:pPr marL="292100" indent="-292100">
              <a:lnSpc>
                <a:spcPct val="107000"/>
              </a:lnSpc>
              <a:spcAft>
                <a:spcPts val="800"/>
              </a:spcAft>
            </a:pPr>
            <a:r>
              <a:rPr lang="en-GB" sz="1500">
                <a:latin typeface="Calibri"/>
                <a:ea typeface="Calibri"/>
                <a:cs typeface="Calibri"/>
              </a:rPr>
              <a:t>This option does not recognise the significant financial challenges faced by the Council and the requirement to deliver £6.4m of savings from these services in 25/26 and beyond. </a:t>
            </a:r>
          </a:p>
          <a:p>
            <a:pPr marL="292100" indent="-292100">
              <a:lnSpc>
                <a:spcPct val="107000"/>
              </a:lnSpc>
              <a:spcAft>
                <a:spcPts val="800"/>
              </a:spcAft>
            </a:pPr>
            <a:r>
              <a:rPr lang="en-GB" sz="1500">
                <a:latin typeface="Calibri"/>
                <a:ea typeface="Calibri"/>
                <a:cs typeface="Calibri"/>
              </a:rPr>
              <a:t>There is a buoyant external care market for these services that costs a quarter of the Council’s cost of directly delivering residential care. The Council needs to address this issue.</a:t>
            </a:r>
          </a:p>
          <a:p>
            <a:pPr marL="292100" indent="-292100">
              <a:lnSpc>
                <a:spcPct val="107000"/>
              </a:lnSpc>
              <a:spcAft>
                <a:spcPts val="800"/>
              </a:spcAft>
            </a:pPr>
            <a:r>
              <a:rPr lang="en-GB" sz="1500">
                <a:latin typeface="Calibri"/>
                <a:ea typeface="Calibri"/>
                <a:cs typeface="Calibri"/>
              </a:rPr>
              <a:t>If the savings are not delivered, then this saving would have to be delivered from other areas of Adult Social Care. </a:t>
            </a:r>
            <a:endParaRPr lang="en-US" sz="1500">
              <a:latin typeface="Calibri"/>
              <a:ea typeface="Calibri"/>
              <a:cs typeface="Calibri"/>
            </a:endParaRPr>
          </a:p>
          <a:p>
            <a:pPr marL="292100" indent="-292100">
              <a:lnSpc>
                <a:spcPct val="107000"/>
              </a:lnSpc>
              <a:spcAft>
                <a:spcPts val="800"/>
              </a:spcAft>
            </a:pPr>
            <a:r>
              <a:rPr lang="en-GB" sz="1500">
                <a:latin typeface="Calibri"/>
                <a:ea typeface="Calibri"/>
                <a:cs typeface="Calibri"/>
              </a:rPr>
              <a:t>The Adult Social Care budget has already been reduced significantly over the last 5 years, with further significant budget savings proposals already agreed for 24/25 and 25/26. There is therefore limited scope for further savings of this scale.</a:t>
            </a:r>
          </a:p>
          <a:p>
            <a:pPr marL="292100" indent="-292100"/>
            <a:endParaRPr lang="en-GB"/>
          </a:p>
        </p:txBody>
      </p:sp>
      <p:sp>
        <p:nvSpPr>
          <p:cNvPr id="6" name="Title 5">
            <a:extLst>
              <a:ext uri="{FF2B5EF4-FFF2-40B4-BE49-F238E27FC236}">
                <a16:creationId xmlns:a16="http://schemas.microsoft.com/office/drawing/2014/main" id="{A6867208-3AAE-2D83-F516-541D0983EBA9}"/>
              </a:ext>
            </a:extLst>
          </p:cNvPr>
          <p:cNvSpPr>
            <a:spLocks noGrp="1"/>
          </p:cNvSpPr>
          <p:nvPr>
            <p:ph type="title"/>
          </p:nvPr>
        </p:nvSpPr>
        <p:spPr/>
        <p:txBody>
          <a:bodyPr/>
          <a:lstStyle/>
          <a:p>
            <a:r>
              <a:rPr lang="en-GB"/>
              <a:t>Option 1e – Do nothing</a:t>
            </a:r>
            <a:endParaRPr lang="en-US"/>
          </a:p>
        </p:txBody>
      </p:sp>
      <p:sp>
        <p:nvSpPr>
          <p:cNvPr id="7" name="Rectangle: Rounded Corners 5">
            <a:extLst>
              <a:ext uri="{FF2B5EF4-FFF2-40B4-BE49-F238E27FC236}">
                <a16:creationId xmlns:a16="http://schemas.microsoft.com/office/drawing/2014/main" id="{81D295BB-73C6-9AA8-2689-9C9079F08D80}"/>
              </a:ext>
            </a:extLst>
          </p:cNvPr>
          <p:cNvSpPr/>
          <p:nvPr/>
        </p:nvSpPr>
        <p:spPr>
          <a:xfrm>
            <a:off x="4646614" y="1158841"/>
            <a:ext cx="4041775" cy="66751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defPPr>
              <a:defRPr lang="en-US"/>
            </a:defPPr>
            <a:lvl1pPr marL="0" algn="l" defTabSz="779252" rtl="0" eaLnBrk="1" latinLnBrk="0" hangingPunct="1">
              <a:defRPr sz="1500" kern="1200">
                <a:solidFill>
                  <a:schemeClr val="lt1"/>
                </a:solidFill>
                <a:latin typeface="+mn-lt"/>
                <a:ea typeface="+mn-ea"/>
                <a:cs typeface="+mn-cs"/>
              </a:defRPr>
            </a:lvl1pPr>
            <a:lvl2pPr marL="389626" algn="l" defTabSz="779252" rtl="0" eaLnBrk="1" latinLnBrk="0" hangingPunct="1">
              <a:defRPr sz="1500" kern="1200">
                <a:solidFill>
                  <a:schemeClr val="lt1"/>
                </a:solidFill>
                <a:latin typeface="+mn-lt"/>
                <a:ea typeface="+mn-ea"/>
                <a:cs typeface="+mn-cs"/>
              </a:defRPr>
            </a:lvl2pPr>
            <a:lvl3pPr marL="779252" algn="l" defTabSz="779252" rtl="0" eaLnBrk="1" latinLnBrk="0" hangingPunct="1">
              <a:defRPr sz="1500" kern="1200">
                <a:solidFill>
                  <a:schemeClr val="lt1"/>
                </a:solidFill>
                <a:latin typeface="+mn-lt"/>
                <a:ea typeface="+mn-ea"/>
                <a:cs typeface="+mn-cs"/>
              </a:defRPr>
            </a:lvl3pPr>
            <a:lvl4pPr marL="1168878" algn="l" defTabSz="779252" rtl="0" eaLnBrk="1" latinLnBrk="0" hangingPunct="1">
              <a:defRPr sz="1500" kern="1200">
                <a:solidFill>
                  <a:schemeClr val="lt1"/>
                </a:solidFill>
                <a:latin typeface="+mn-lt"/>
                <a:ea typeface="+mn-ea"/>
                <a:cs typeface="+mn-cs"/>
              </a:defRPr>
            </a:lvl4pPr>
            <a:lvl5pPr marL="1558503" algn="l" defTabSz="779252" rtl="0" eaLnBrk="1" latinLnBrk="0" hangingPunct="1">
              <a:defRPr sz="1500" kern="1200">
                <a:solidFill>
                  <a:schemeClr val="lt1"/>
                </a:solidFill>
                <a:latin typeface="+mn-lt"/>
                <a:ea typeface="+mn-ea"/>
                <a:cs typeface="+mn-cs"/>
              </a:defRPr>
            </a:lvl5pPr>
            <a:lvl6pPr marL="1948129" algn="l" defTabSz="779252" rtl="0" eaLnBrk="1" latinLnBrk="0" hangingPunct="1">
              <a:defRPr sz="1500" kern="1200">
                <a:solidFill>
                  <a:schemeClr val="lt1"/>
                </a:solidFill>
                <a:latin typeface="+mn-lt"/>
                <a:ea typeface="+mn-ea"/>
                <a:cs typeface="+mn-cs"/>
              </a:defRPr>
            </a:lvl6pPr>
            <a:lvl7pPr marL="2337755" algn="l" defTabSz="779252" rtl="0" eaLnBrk="1" latinLnBrk="0" hangingPunct="1">
              <a:defRPr sz="1500" kern="1200">
                <a:solidFill>
                  <a:schemeClr val="lt1"/>
                </a:solidFill>
                <a:latin typeface="+mn-lt"/>
                <a:ea typeface="+mn-ea"/>
                <a:cs typeface="+mn-cs"/>
              </a:defRPr>
            </a:lvl7pPr>
            <a:lvl8pPr marL="2727381" algn="l" defTabSz="779252" rtl="0" eaLnBrk="1" latinLnBrk="0" hangingPunct="1">
              <a:defRPr sz="1500" kern="1200">
                <a:solidFill>
                  <a:schemeClr val="lt1"/>
                </a:solidFill>
                <a:latin typeface="+mn-lt"/>
                <a:ea typeface="+mn-ea"/>
                <a:cs typeface="+mn-cs"/>
              </a:defRPr>
            </a:lvl8pPr>
            <a:lvl9pPr marL="3117007" algn="l" defTabSz="779252" rtl="0" eaLnBrk="1" latinLnBrk="0" hangingPunct="1">
              <a:defRPr sz="1500" kern="1200">
                <a:solidFill>
                  <a:schemeClr val="lt1"/>
                </a:solidFill>
                <a:latin typeface="+mn-lt"/>
                <a:ea typeface="+mn-ea"/>
                <a:cs typeface="+mn-cs"/>
              </a:defRPr>
            </a:lvl9p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kumimoji="0" lang="en-GB" i="0" u="none" strike="noStrike" kern="100" cap="none" spc="0" normalizeH="0" baseline="0" noProof="0">
                <a:ln>
                  <a:noFill/>
                </a:ln>
                <a:solidFill>
                  <a:schemeClr val="tx1"/>
                </a:solidFill>
                <a:uLnTx/>
                <a:uFillTx/>
                <a:cs typeface="Arial" panose="020B0604020202020204" pitchFamily="34" charset="0"/>
              </a:rPr>
              <a:t>No change</a:t>
            </a:r>
            <a:endParaRPr kumimoji="0" lang="en-US" i="0" u="none" strike="noStrike" kern="1200" cap="none" spc="0" normalizeH="0" baseline="0" noProof="0">
              <a:ln>
                <a:noFill/>
              </a:ln>
              <a:solidFill>
                <a:schemeClr val="tx1"/>
              </a:solidFill>
              <a:effectLst/>
              <a:uLnTx/>
              <a:uFillTx/>
              <a:ea typeface="+mn-ea"/>
              <a:cs typeface="+mn-cs"/>
            </a:endParaRPr>
          </a:p>
        </p:txBody>
      </p:sp>
      <p:sp>
        <p:nvSpPr>
          <p:cNvPr id="8" name="TextBox 3" descr="Additional Information&#10;This option would not meet the savings target and would require the Council to invest a further £5.9M to implement this option. &#10;">
            <a:extLst>
              <a:ext uri="{FF2B5EF4-FFF2-40B4-BE49-F238E27FC236}">
                <a16:creationId xmlns:a16="http://schemas.microsoft.com/office/drawing/2014/main" id="{7E7F2674-CA2E-10EC-5424-0BC2CF669CBC}"/>
              </a:ext>
              <a:ext uri="{C183D7F6-B498-43B3-948B-1728B52AA6E4}">
                <adec:decorative xmlns:adec="http://schemas.microsoft.com/office/drawing/2017/decorative" val="0"/>
              </a:ext>
            </a:extLst>
          </p:cNvPr>
          <p:cNvSpPr txBox="1"/>
          <p:nvPr/>
        </p:nvSpPr>
        <p:spPr>
          <a:xfrm>
            <a:off x="4576280" y="2243666"/>
            <a:ext cx="4288633" cy="1477328"/>
          </a:xfrm>
          <a:prstGeom prst="rect">
            <a:avLst/>
          </a:prstGeom>
          <a:no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b="1" dirty="0"/>
              <a:t>Additional Information</a:t>
            </a:r>
          </a:p>
          <a:p>
            <a:r>
              <a:rPr lang="en-GB" dirty="0"/>
              <a:t>This option would not meet the savings target and would require the Council to invest a further £5.9M to implement this option. </a:t>
            </a:r>
          </a:p>
          <a:p>
            <a:endParaRPr lang="en-GB" dirty="0"/>
          </a:p>
          <a:p>
            <a:endParaRPr lang="en-GB" dirty="0"/>
          </a:p>
        </p:txBody>
      </p:sp>
    </p:spTree>
    <p:extLst>
      <p:ext uri="{BB962C8B-B14F-4D97-AF65-F5344CB8AC3E}">
        <p14:creationId xmlns:p14="http://schemas.microsoft.com/office/powerpoint/2010/main" val="315498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fontScale="90000"/>
          </a:bodyPr>
          <a:lstStyle/>
          <a:p>
            <a:r>
              <a:rPr lang="en-GB"/>
              <a:t>Option 2a Anne Marie Howes, 2b Perry Tree &amp; 2c Kenrick – Only provide services from a single Care Centre</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3"/>
            <a:ext cx="4040188" cy="2963466"/>
          </a:xfrm>
        </p:spPr>
        <p:txBody>
          <a:bodyPr vert="horz" lIns="77925" tIns="38963" rIns="77925" bIns="38963" rtlCol="0">
            <a:normAutofit fontScale="62500" lnSpcReduction="20000"/>
          </a:bodyPr>
          <a:lstStyle/>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Council would continue to operate long term residential care services as currently, but from a single Care Centre.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Council currently operates 128 beds across the three Care Centres, each of which accommodates 64 beds.  However, at present the NHS are currently occupying the upstairs floors at Ann Marie Howes and Perry Trees.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current number of long term residents is reducing is </a:t>
            </a:r>
            <a:r>
              <a:rPr lang="en-GB" sz="1800" kern="100">
                <a:latin typeface="Calibri" panose="020F0502020204030204" pitchFamily="34" charset="0"/>
                <a:ea typeface="Aptos" panose="020B0004020202020204" pitchFamily="34" charset="0"/>
                <a:cs typeface="Arial" panose="020B0604020202020204" pitchFamily="34" charset="0"/>
              </a:rPr>
              <a:t>59</a:t>
            </a:r>
            <a:r>
              <a:rPr lang="en-GB" sz="1800" kern="100">
                <a:effectLst/>
                <a:latin typeface="Calibri" panose="020F0502020204030204" pitchFamily="34" charset="0"/>
                <a:ea typeface="Aptos" panose="020B0004020202020204" pitchFamily="34" charset="0"/>
                <a:cs typeface="Arial" panose="020B0604020202020204" pitchFamily="34" charset="0"/>
              </a:rPr>
              <a:t> and there would be sufficient capacity within a single Care Centre to accommodate this number of long-term </a:t>
            </a:r>
            <a:r>
              <a:rPr lang="en-GB" sz="1800" kern="100">
                <a:latin typeface="Calibri" panose="020F0502020204030204" pitchFamily="34" charset="0"/>
                <a:ea typeface="Aptos" panose="020B0004020202020204" pitchFamily="34" charset="0"/>
                <a:cs typeface="Arial" panose="020B0604020202020204" pitchFamily="34" charset="0"/>
              </a:rPr>
              <a:t>residents. </a:t>
            </a:r>
          </a:p>
          <a:p>
            <a:pPr>
              <a:lnSpc>
                <a:spcPct val="107000"/>
              </a:lnSpc>
              <a:spcAft>
                <a:spcPts val="800"/>
              </a:spcAft>
            </a:pPr>
            <a:r>
              <a:rPr lang="en-GB" sz="1800" kern="100">
                <a:latin typeface="Calibri" panose="020F0502020204030204" pitchFamily="34" charset="0"/>
                <a:ea typeface="Aptos" panose="020B0004020202020204" pitchFamily="34" charset="0"/>
                <a:cs typeface="Arial" panose="020B0604020202020204" pitchFamily="34" charset="0"/>
              </a:rPr>
              <a:t>In relation to Ann Marie Howes and Perry Tree, notice would have to be given to the NHS to allow all current long-term residents to be accommodated into a single Care Centre. </a:t>
            </a:r>
            <a:endParaRPr lang="en-GB" sz="1800" kern="10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Whichever Care Centre remains, could also be the subject of any of the solutions under Category 1 or Category 3.</a:t>
            </a:r>
          </a:p>
          <a:p>
            <a:pPr marL="0" indent="0">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Rectangle: Rounded Corners 5">
            <a:extLst>
              <a:ext uri="{FF2B5EF4-FFF2-40B4-BE49-F238E27FC236}">
                <a16:creationId xmlns:a16="http://schemas.microsoft.com/office/drawing/2014/main" id="{81D295BB-73C6-9AA8-2689-9C9079F08D80}"/>
              </a:ext>
            </a:extLst>
          </p:cNvPr>
          <p:cNvSpPr/>
          <p:nvPr/>
        </p:nvSpPr>
        <p:spPr>
          <a:xfrm>
            <a:off x="4571499" y="957789"/>
            <a:ext cx="4439033" cy="105527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lnSpcReduction="10000"/>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lang="en-GB" kern="100">
                <a:solidFill>
                  <a:schemeClr val="tx1"/>
                </a:solidFill>
                <a:effectLst/>
                <a:ea typeface="Aptos" panose="020B0004020202020204" pitchFamily="34" charset="0"/>
                <a:cs typeface="Arial" panose="020B0604020202020204" pitchFamily="34" charset="0"/>
              </a:rPr>
              <a:t>Some citizens could continue living in their current home, but others would have to move to one of the other Care Centres. </a:t>
            </a:r>
            <a:endParaRPr kumimoji="0" lang="en-US" i="0" u="none" strike="noStrike" kern="1200" cap="none" spc="0" normalizeH="0" baseline="0" noProof="0">
              <a:ln>
                <a:noFill/>
              </a:ln>
              <a:solidFill>
                <a:schemeClr val="tx1"/>
              </a:solidFill>
              <a:effectLst/>
              <a:uLnTx/>
              <a:uFillTx/>
            </a:endParaRPr>
          </a:p>
        </p:txBody>
      </p:sp>
      <p:sp>
        <p:nvSpPr>
          <p:cNvPr id="4" name="TextBox 3" descr="Additional Information&#10;Option 2a- This option would not meet the savings target and would require the Council to invest a further £3.4M to implement this option. &#10;&#10;Option 2b- This option would not meet the savings target and would require the Council to invest a further £3.0M to implement this option. &#10;Additional Information about Options 2a, 2b and 2c&#10;&#10;">
            <a:extLst>
              <a:ext uri="{FF2B5EF4-FFF2-40B4-BE49-F238E27FC236}">
                <a16:creationId xmlns:a16="http://schemas.microsoft.com/office/drawing/2014/main" id="{00D9D3B5-1E8C-E267-D6E8-EA1FA9324D7B}"/>
              </a:ext>
              <a:ext uri="{C183D7F6-B498-43B3-948B-1728B52AA6E4}">
                <adec:decorative xmlns:adec="http://schemas.microsoft.com/office/drawing/2017/decorative" val="0"/>
              </a:ext>
            </a:extLst>
          </p:cNvPr>
          <p:cNvSpPr txBox="1"/>
          <p:nvPr/>
        </p:nvSpPr>
        <p:spPr>
          <a:xfrm>
            <a:off x="4499741" y="2019956"/>
            <a:ext cx="4512879"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Additional Information</a:t>
            </a:r>
          </a:p>
          <a:p>
            <a:r>
              <a:rPr lang="en-GB" sz="1400" b="1" dirty="0"/>
              <a:t>Option 2a</a:t>
            </a:r>
            <a:r>
              <a:rPr lang="en-GB" sz="1400" dirty="0"/>
              <a:t>- This option would not meet the savings target and would require the Council to invest a further £3.4M to implement this option. </a:t>
            </a:r>
          </a:p>
          <a:p>
            <a:endParaRPr lang="en-GB" sz="1400" dirty="0"/>
          </a:p>
          <a:p>
            <a:r>
              <a:rPr lang="en-GB" sz="1400" b="1" dirty="0"/>
              <a:t>Option 2b</a:t>
            </a:r>
            <a:r>
              <a:rPr lang="en-GB" sz="1400" dirty="0"/>
              <a:t>- This option would not meet the savings target and would require the Council to invest a further £3.0M to implement this option. </a:t>
            </a:r>
          </a:p>
          <a:p>
            <a:endParaRPr lang="en-GB" sz="1400" dirty="0"/>
          </a:p>
          <a:p>
            <a:r>
              <a:rPr lang="en-GB" sz="1400" b="1" dirty="0"/>
              <a:t>Option 2c</a:t>
            </a:r>
            <a:r>
              <a:rPr lang="en-GB" sz="1400" dirty="0"/>
              <a:t>- This option would not meet the savings target and would require the Council to invest a further £2.4M to implement this option. </a:t>
            </a:r>
          </a:p>
          <a:p>
            <a:endParaRPr lang="en-GB" sz="1400" dirty="0"/>
          </a:p>
          <a:p>
            <a:endParaRPr lang="en-GB" dirty="0"/>
          </a:p>
          <a:p>
            <a:endParaRPr lang="en-GB" dirty="0"/>
          </a:p>
        </p:txBody>
      </p:sp>
    </p:spTree>
    <p:extLst>
      <p:ext uri="{BB962C8B-B14F-4D97-AF65-F5344CB8AC3E}">
        <p14:creationId xmlns:p14="http://schemas.microsoft.com/office/powerpoint/2010/main" val="24833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Autofit/>
          </a:bodyPr>
          <a:lstStyle/>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Council to continue to meet individual care needs under the Care Act </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Some existing residents could remain in their current Care Centre (whichever one remains)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Residents not wishing to move to another Care Centre would be given a choice to move elsewhere.  Some savings may be delivered this way,  but any change may be unsettling to residents and their families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There would be sufficient beds for all existing residents to move into a single Care Centre</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retain some staff and reduce use of agency/overtime that is currently covering vacancies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see continued use of one of the Care Centres for its intended purpose</a:t>
            </a:r>
          </a:p>
          <a:p>
            <a:pPr marL="0" indent="0" algn="l" fontAlgn="t">
              <a:lnSpc>
                <a:spcPct val="107000"/>
              </a:lnSpc>
              <a:buClrTx/>
              <a:buSzPts val="1100"/>
              <a:buNone/>
            </a:pPr>
            <a:endPar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a:xfrm>
            <a:off x="4645026" y="843558"/>
            <a:ext cx="4041775" cy="654005"/>
          </a:xfrm>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645026" y="1275606"/>
            <a:ext cx="4041775" cy="3384375"/>
          </a:xfrm>
        </p:spPr>
        <p:txBody>
          <a:bodyPr>
            <a:noAutofit/>
          </a:bodyPr>
          <a:lstStyle/>
          <a:p>
            <a:pPr marL="172800" indent="-172800" algn="l" fontAlgn="t">
              <a:lnSpc>
                <a:spcPct val="107000"/>
              </a:lnSpc>
              <a:spcAft>
                <a:spcPts val="0"/>
              </a:spcAft>
              <a:buClrTx/>
              <a:buSzPts val="1100"/>
              <a:buFontTx/>
              <a:buChar char="×"/>
            </a:pPr>
            <a:r>
              <a:rPr lang="en-GB" sz="1050" i="0" u="none" strike="noStrike" kern="100">
                <a:effectLst/>
                <a:latin typeface="Calibri" panose="020F0502020204030204" pitchFamily="34" charset="0"/>
                <a:ea typeface="Arial Nova" panose="020B0504020202020204" pitchFamily="34" charset="0"/>
                <a:cs typeface="Arial" panose="020B0604020202020204" pitchFamily="34" charset="0"/>
              </a:rPr>
              <a:t>None of these options would deliver the required level of savings.</a:t>
            </a:r>
          </a:p>
          <a:p>
            <a:pPr marL="172800" indent="-172800" fontAlgn="t">
              <a:lnSpc>
                <a:spcPct val="107000"/>
              </a:lnSpc>
              <a:buSzPts val="1100"/>
              <a:buFontTx/>
              <a:buChar char="×"/>
            </a:pPr>
            <a:r>
              <a:rPr lang="en-GB" sz="105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05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Some residents would need to move and the geographic placement and CQC quality ratings of the other Care Centres is likely to be a significant issue for residents and families</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05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If the Kenrick </a:t>
            </a:r>
            <a:r>
              <a:rPr lang="en-GB" sz="1050" kern="100">
                <a:latin typeface="Calibri" panose="020F0502020204030204" pitchFamily="34" charset="0"/>
                <a:ea typeface="Arial Nova" panose="020B0504020202020204" pitchFamily="34" charset="0"/>
                <a:cs typeface="Arial" panose="020B0604020202020204" pitchFamily="34" charset="0"/>
              </a:rPr>
              <a:t>Centre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was kept, the current hospital discharge provision currently delivered by the Council (42 beds) would cease to operate at Kenrick Care Centre, placing wider pressures on the Council and NHS and creating longer delays for citizens  </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If Ann Marie Howes or Perry Tree </a:t>
            </a:r>
            <a:r>
              <a:rPr lang="en-GB" sz="1050" kern="100">
                <a:latin typeface="Calibri" panose="020F0502020204030204" pitchFamily="34" charset="0"/>
                <a:ea typeface="Arial Nova" panose="020B0504020202020204" pitchFamily="34" charset="0"/>
                <a:cs typeface="Arial" panose="020B0604020202020204" pitchFamily="34" charset="0"/>
              </a:rPr>
              <a:t>Centres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were retained, notice would have to be given to the NHS for their current </a:t>
            </a:r>
            <a:r>
              <a:rPr lang="en-GB" sz="1050" kern="100">
                <a:latin typeface="Calibri" panose="020F0502020204030204" pitchFamily="34" charset="0"/>
                <a:ea typeface="Arial Nova" panose="020B0504020202020204" pitchFamily="34" charset="0"/>
                <a:cs typeface="Arial" panose="020B0604020202020204" pitchFamily="34" charset="0"/>
              </a:rPr>
              <a:t>use of the top floor beds.  This would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result in the loss of hospital discharge beds and result in longer delays for those leaving hospital who may need this type of support</a:t>
            </a: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normAutofit fontScale="90000"/>
          </a:bodyPr>
          <a:lstStyle/>
          <a:p>
            <a:r>
              <a:rPr lang="en-GB"/>
              <a:t>Option 2a Anne Marie Howes, 2b Perry Tree &amp; 2c Kenrick – Only provide services from a single Care Centre</a:t>
            </a:r>
          </a:p>
        </p:txBody>
      </p:sp>
    </p:spTree>
    <p:extLst>
      <p:ext uri="{BB962C8B-B14F-4D97-AF65-F5344CB8AC3E}">
        <p14:creationId xmlns:p14="http://schemas.microsoft.com/office/powerpoint/2010/main" val="33666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fontScale="90000"/>
          </a:bodyPr>
          <a:lstStyle/>
          <a:p>
            <a:r>
              <a:rPr lang="en-GB"/>
              <a:t>Option 2d – Only provide services from Ann Marie Howes and Perry Tree Centres</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3"/>
            <a:ext cx="4040188" cy="2963466"/>
          </a:xfrm>
        </p:spPr>
        <p:txBody>
          <a:bodyPr vert="horz" lIns="77925" tIns="38963" rIns="77925" bIns="38963" rtlCol="0" anchor="t">
            <a:normAutofit fontScale="47500" lnSpcReduction="20000"/>
          </a:bodyPr>
          <a:lstStyle/>
          <a:p>
            <a:pPr marL="292100" indent="-292100">
              <a:lnSpc>
                <a:spcPct val="107000"/>
              </a:lnSpc>
              <a:spcAft>
                <a:spcPts val="800"/>
              </a:spcAft>
            </a:pPr>
            <a:r>
              <a:rPr lang="en-GB" sz="1800" kern="100" dirty="0">
                <a:effectLst/>
                <a:latin typeface="Calibri"/>
                <a:ea typeface="Aptos" panose="020B0004020202020204" pitchFamily="34" charset="0"/>
                <a:cs typeface="Arial"/>
              </a:rPr>
              <a:t>The Council would continue to operate long term residential care services as currently, but from two Care Centres.</a:t>
            </a:r>
            <a:endParaRPr lang="en-US" dirty="0">
              <a:latin typeface="Calibri"/>
              <a:cs typeface="Arial"/>
            </a:endParaRPr>
          </a:p>
          <a:p>
            <a:pPr marL="292100" indent="-292100">
              <a:lnSpc>
                <a:spcPct val="107000"/>
              </a:lnSpc>
              <a:spcAft>
                <a:spcPts val="800"/>
              </a:spcAft>
            </a:pPr>
            <a:r>
              <a:rPr lang="en-GB" sz="1800" kern="100" dirty="0">
                <a:effectLst/>
                <a:latin typeface="Calibri"/>
                <a:ea typeface="Aptos" panose="020B0004020202020204" pitchFamily="34" charset="0"/>
                <a:cs typeface="Arial"/>
              </a:rPr>
              <a:t>The Council currently operates 128 beds across the three Care Centres, each of which accommodates 64 beds.  However, at present the NHS are currently occupying the upstairs floors at Ann Marie Howes and Perry Trees.</a:t>
            </a:r>
          </a:p>
          <a:p>
            <a:pPr marL="292100" indent="-292100">
              <a:lnSpc>
                <a:spcPct val="107000"/>
              </a:lnSpc>
              <a:spcAft>
                <a:spcPts val="800"/>
              </a:spcAft>
            </a:pPr>
            <a:r>
              <a:rPr lang="en-GB" sz="1800" kern="100" dirty="0">
                <a:effectLst/>
                <a:latin typeface="Calibri"/>
                <a:ea typeface="Aptos" panose="020B0004020202020204" pitchFamily="34" charset="0"/>
                <a:cs typeface="Arial"/>
              </a:rPr>
              <a:t>The current number of </a:t>
            </a:r>
            <a:r>
              <a:rPr lang="en-GB" sz="1800" kern="100" dirty="0">
                <a:latin typeface="Calibri"/>
                <a:ea typeface="Aptos" panose="020B0004020202020204" pitchFamily="34" charset="0"/>
                <a:cs typeface="Arial"/>
              </a:rPr>
              <a:t>long-term</a:t>
            </a:r>
            <a:r>
              <a:rPr lang="en-GB" sz="1800" kern="100" dirty="0">
                <a:effectLst/>
                <a:latin typeface="Calibri"/>
                <a:ea typeface="Aptos" panose="020B0004020202020204" pitchFamily="34" charset="0"/>
                <a:cs typeface="Arial"/>
              </a:rPr>
              <a:t> residents is</a:t>
            </a:r>
            <a:r>
              <a:rPr lang="en-GB" sz="1800" kern="100" dirty="0">
                <a:latin typeface="Calibri"/>
                <a:ea typeface="Aptos" panose="020B0004020202020204" pitchFamily="34" charset="0"/>
                <a:cs typeface="Arial"/>
              </a:rPr>
              <a:t> 53, as of March</a:t>
            </a:r>
            <a:r>
              <a:rPr lang="en-GB" sz="1800" kern="100" dirty="0">
                <a:effectLst/>
                <a:latin typeface="Calibri"/>
                <a:ea typeface="Aptos" panose="020B0004020202020204" pitchFamily="34" charset="0"/>
                <a:cs typeface="Arial"/>
              </a:rPr>
              <a:t> </a:t>
            </a:r>
            <a:r>
              <a:rPr lang="en-GB" sz="1800" kern="100" dirty="0">
                <a:latin typeface="Calibri"/>
                <a:ea typeface="Aptos" panose="020B0004020202020204" pitchFamily="34" charset="0"/>
                <a:cs typeface="Arial"/>
              </a:rPr>
              <a:t>2025, </a:t>
            </a:r>
            <a:r>
              <a:rPr lang="en-GB" sz="1800" kern="100" dirty="0">
                <a:effectLst/>
                <a:latin typeface="Calibri"/>
                <a:ea typeface="Aptos" panose="020B0004020202020204" pitchFamily="34" charset="0"/>
                <a:cs typeface="Arial"/>
              </a:rPr>
              <a:t>and there would be sufficient capacity within two half Care Centres to accommodate this number of long-term residents.  </a:t>
            </a:r>
          </a:p>
          <a:p>
            <a:pPr marL="292100" indent="-292100">
              <a:lnSpc>
                <a:spcPct val="107000"/>
              </a:lnSpc>
              <a:spcAft>
                <a:spcPts val="800"/>
              </a:spcAft>
            </a:pPr>
            <a:r>
              <a:rPr lang="en-GB" sz="1800" kern="100" dirty="0">
                <a:effectLst/>
                <a:latin typeface="Calibri"/>
                <a:ea typeface="Aptos" panose="020B0004020202020204" pitchFamily="34" charset="0"/>
                <a:cs typeface="Arial"/>
              </a:rPr>
              <a:t>As Kenrick Care Centre currently has 64 beds and the current number of </a:t>
            </a:r>
            <a:r>
              <a:rPr lang="en-GB" sz="1800" kern="100" dirty="0">
                <a:latin typeface="Calibri"/>
                <a:ea typeface="Aptos" panose="020B0004020202020204" pitchFamily="34" charset="0"/>
                <a:cs typeface="Arial"/>
              </a:rPr>
              <a:t>long-term</a:t>
            </a:r>
            <a:r>
              <a:rPr lang="en-GB" sz="1800" kern="100" dirty="0">
                <a:effectLst/>
                <a:latin typeface="Calibri"/>
                <a:ea typeface="Aptos" panose="020B0004020202020204" pitchFamily="34" charset="0"/>
                <a:cs typeface="Arial"/>
              </a:rPr>
              <a:t> residents is </a:t>
            </a:r>
            <a:r>
              <a:rPr lang="en-GB" sz="1800" kern="100" dirty="0">
                <a:latin typeface="Calibri"/>
                <a:ea typeface="Aptos" panose="020B0004020202020204" pitchFamily="34" charset="0"/>
                <a:cs typeface="Arial"/>
              </a:rPr>
              <a:t>53, as of March 2025</a:t>
            </a:r>
            <a:r>
              <a:rPr lang="en-GB" sz="1800" kern="100" dirty="0">
                <a:effectLst/>
                <a:latin typeface="Calibri"/>
                <a:ea typeface="Aptos" panose="020B0004020202020204" pitchFamily="34" charset="0"/>
                <a:cs typeface="Arial"/>
              </a:rPr>
              <a:t>.  There would be insufficient demand for Kenrick Care Centres to be combined with another Care Centre. The option to consolidate into Kenrick Care Centre as a single centre is covered under Option 2c.</a:t>
            </a:r>
          </a:p>
          <a:p>
            <a:pPr marL="292100" indent="-292100">
              <a:lnSpc>
                <a:spcPct val="107000"/>
              </a:lnSpc>
              <a:spcAft>
                <a:spcPts val="800"/>
              </a:spcAft>
            </a:pPr>
            <a:r>
              <a:rPr lang="en-GB" sz="1800" kern="100" dirty="0">
                <a:effectLst/>
                <a:latin typeface="Calibri"/>
                <a:ea typeface="Aptos" panose="020B0004020202020204" pitchFamily="34" charset="0"/>
                <a:cs typeface="Arial"/>
              </a:rPr>
              <a:t>This option assumes that only the current Council operated beds are utilised. </a:t>
            </a:r>
          </a:p>
          <a:p>
            <a:pPr marL="292100" indent="-292100">
              <a:lnSpc>
                <a:spcPct val="107000"/>
              </a:lnSpc>
              <a:spcAft>
                <a:spcPts val="800"/>
              </a:spcAft>
            </a:pPr>
            <a:r>
              <a:rPr lang="en-GB" sz="1800" kern="100" dirty="0">
                <a:effectLst/>
                <a:latin typeface="Calibri"/>
                <a:ea typeface="Aptos" panose="020B0004020202020204" pitchFamily="34" charset="0"/>
                <a:cs typeface="Arial"/>
              </a:rPr>
              <a:t>Ann Marie Howes and Perry Tree, could also be the subject of any of the solutions under Category 1 e.g. consolidate into two centres and then deliver further efficiency savings.</a:t>
            </a:r>
          </a:p>
          <a:p>
            <a:pPr marL="292100" indent="-292100">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Rectangle: Rounded Corners 5">
            <a:extLst>
              <a:ext uri="{FF2B5EF4-FFF2-40B4-BE49-F238E27FC236}">
                <a16:creationId xmlns:a16="http://schemas.microsoft.com/office/drawing/2014/main" id="{81D295BB-73C6-9AA8-2689-9C9079F08D80}"/>
              </a:ext>
            </a:extLst>
          </p:cNvPr>
          <p:cNvSpPr/>
          <p:nvPr/>
        </p:nvSpPr>
        <p:spPr>
          <a:xfrm>
            <a:off x="4755430" y="1019356"/>
            <a:ext cx="4189413" cy="140999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lang="en-GB" kern="100">
                <a:solidFill>
                  <a:schemeClr val="tx1"/>
                </a:solidFill>
                <a:effectLst/>
                <a:ea typeface="Aptos" panose="020B0004020202020204" pitchFamily="34" charset="0"/>
                <a:cs typeface="Arial" panose="020B0604020202020204" pitchFamily="34" charset="0"/>
              </a:rPr>
              <a:t>Residents at Ann Marie Howes and Perry Tree could continue living in their current home, but residents from Kenrick Care Centre would have to move to one of the other two Care Centres. </a:t>
            </a:r>
          </a:p>
        </p:txBody>
      </p:sp>
      <p:sp>
        <p:nvSpPr>
          <p:cNvPr id="4" name="TextBox 3" descr="Additional Information&#10;This option would not meet the savings target and would require the Council to invest a further £4.9M to implement this option. &#10;">
            <a:extLst>
              <a:ext uri="{FF2B5EF4-FFF2-40B4-BE49-F238E27FC236}">
                <a16:creationId xmlns:a16="http://schemas.microsoft.com/office/drawing/2014/main" id="{D440D99F-6CC1-73F7-8D1C-DAC306969345}"/>
              </a:ext>
              <a:ext uri="{C183D7F6-B498-43B3-948B-1728B52AA6E4}">
                <adec:decorative xmlns:adec="http://schemas.microsoft.com/office/drawing/2017/decorative" val="0"/>
              </a:ext>
            </a:extLst>
          </p:cNvPr>
          <p:cNvSpPr txBox="1"/>
          <p:nvPr/>
        </p:nvSpPr>
        <p:spPr>
          <a:xfrm>
            <a:off x="4759215" y="2660430"/>
            <a:ext cx="4168008"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Additional Information</a:t>
            </a:r>
          </a:p>
          <a:p>
            <a:r>
              <a:rPr lang="en-GB" dirty="0"/>
              <a:t>This option would not meet the savings target and would require the Council to invest a further £4.9M to implement this option. </a:t>
            </a:r>
          </a:p>
          <a:p>
            <a:endParaRPr lang="en-GB" dirty="0"/>
          </a:p>
        </p:txBody>
      </p:sp>
    </p:spTree>
    <p:extLst>
      <p:ext uri="{BB962C8B-B14F-4D97-AF65-F5344CB8AC3E}">
        <p14:creationId xmlns:p14="http://schemas.microsoft.com/office/powerpoint/2010/main" val="30207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Autofit/>
          </a:bodyPr>
          <a:lstStyle/>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Council to continue to meet individual care needs under the Care Act </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Existing residents at Ann Marie Howes and Perry Tree could remain in their current Care Centre </a:t>
            </a:r>
          </a:p>
          <a:p>
            <a:pPr marL="171450" indent="-171450" fontAlgn="t">
              <a:lnSpc>
                <a:spcPct val="107000"/>
              </a:lnSpc>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Residents not wishing to move to another Care Centre would be given a choice to move to an independent care home. Some savings may be delivered this way,  but any change may be unsettling to residents and their families</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There would be sufficient capacity for all existing residents to move into the remaining two half Care Centres</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retain some staff and reduce use of agency/overtime that is currently covering vacancies</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see continued use of two of the Care Centres for their intended purpose.</a:t>
            </a:r>
          </a:p>
          <a:p>
            <a:pPr marL="171450" indent="-171450" algn="l" fontAlgn="t">
              <a:lnSpc>
                <a:spcPct val="107000"/>
              </a:lnSpc>
              <a:buClrTx/>
              <a:buSzPts val="1100"/>
              <a:buFont typeface="Wingdings" panose="05000000000000000000" pitchFamily="2" charset="2"/>
              <a:buChar char="ü"/>
            </a:pPr>
            <a:r>
              <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allow the NHS to retain current facilities to support hospital discharge and local NHS service provision</a:t>
            </a:r>
          </a:p>
          <a:p>
            <a:pPr marL="0" indent="0" algn="l" fontAlgn="t">
              <a:lnSpc>
                <a:spcPct val="107000"/>
              </a:lnSpc>
              <a:buClrTx/>
              <a:buSzPts val="1100"/>
              <a:buNone/>
            </a:pPr>
            <a:endPar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p:txBody>
          <a:bodyPr>
            <a:noAutofit/>
          </a:bodyPr>
          <a:lstStyle/>
          <a:p>
            <a:pPr marL="172800" indent="-172800" algn="l" fontAlgn="t">
              <a:lnSpc>
                <a:spcPct val="107000"/>
              </a:lnSpc>
              <a:spcAft>
                <a:spcPts val="0"/>
              </a:spcAft>
              <a:buClrTx/>
              <a:buSzPts val="1100"/>
              <a:buFontTx/>
              <a:buChar char="×"/>
            </a:pPr>
            <a:r>
              <a:rPr lang="en-GB" sz="120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required level of savings.</a:t>
            </a:r>
          </a:p>
          <a:p>
            <a:pPr marL="172800" indent="-172800" fontAlgn="t">
              <a:lnSpc>
                <a:spcPct val="107000"/>
              </a:lnSpc>
              <a:buSzPts val="1100"/>
              <a:buFontTx/>
              <a:buChar char="×"/>
            </a:pPr>
            <a:r>
              <a:rPr lang="en-GB" sz="120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20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200" b="0" i="0" u="none" strike="noStrike" kern="100">
                <a:effectLst/>
                <a:latin typeface="Calibri" panose="020F0502020204030204" pitchFamily="34" charset="0"/>
                <a:ea typeface="Arial Nova" panose="020B0504020202020204" pitchFamily="34" charset="0"/>
                <a:cs typeface="Arial" panose="020B0604020202020204" pitchFamily="34" charset="0"/>
              </a:rPr>
              <a:t>Some residents would need to move and the geographic placement and CQC quality ratings of the other Care Centres is likely to be a significant issue for residents and families</a:t>
            </a:r>
          </a:p>
          <a:p>
            <a:pPr marL="172800" indent="-172800" fontAlgn="t">
              <a:lnSpc>
                <a:spcPct val="107000"/>
              </a:lnSpc>
              <a:buSzPts val="1100"/>
              <a:buFontTx/>
              <a:buChar char="×"/>
            </a:pPr>
            <a:r>
              <a:rPr lang="en-GB" sz="1200" b="0" i="0" u="none" strike="noStrike" kern="100">
                <a:effectLst/>
                <a:latin typeface="Calibri" panose="020F0502020204030204" pitchFamily="34" charset="0"/>
                <a:ea typeface="Arial Nova" panose="020B0504020202020204" pitchFamily="34" charset="0"/>
                <a:cs typeface="Arial" panose="020B0604020202020204" pitchFamily="34" charset="0"/>
              </a:rPr>
              <a:t>Doesn’t require retention of the Kenrick Care Centre, however any decision on the future use/tenure of the Kenrick Centre would be subject to approval by the Trust and Charities Committee and the Charity Commission</a:t>
            </a:r>
            <a:r>
              <a:rPr lang="en-GB" sz="120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20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200" b="0" i="0" u="none" strike="noStrike" kern="100">
                <a:effectLst/>
                <a:latin typeface="Calibri" panose="020F0502020204030204" pitchFamily="34" charset="0"/>
                <a:ea typeface="Arial Nova" panose="020B0504020202020204" pitchFamily="34" charset="0"/>
                <a:cs typeface="Arial" panose="020B0604020202020204" pitchFamily="34" charset="0"/>
              </a:rPr>
              <a:t>The current hospital discharge bed provision delivered by the Council (42 beds) would cease to operate at The Kenrick Care Centre, placing wider pressures on the Council and NHS</a:t>
            </a:r>
          </a:p>
          <a:p>
            <a:pPr marL="172800" indent="-172800" algn="l" fontAlgn="t">
              <a:lnSpc>
                <a:spcPct val="107000"/>
              </a:lnSpc>
              <a:spcAft>
                <a:spcPts val="0"/>
              </a:spcAft>
              <a:buClrTx/>
              <a:buSzPts val="1100"/>
              <a:buFontTx/>
              <a:buChar char="×"/>
            </a:pPr>
            <a:endParaRPr lang="en-GB" sz="1200" b="0" i="0" u="none" strike="noStrike">
              <a:effectLst/>
              <a:latin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normAutofit fontScale="90000"/>
          </a:bodyPr>
          <a:lstStyle/>
          <a:p>
            <a:r>
              <a:rPr lang="en-GB"/>
              <a:t>Option 2d – Only provide services from Ann Marie Howes and Perry Tree Centres</a:t>
            </a:r>
          </a:p>
        </p:txBody>
      </p:sp>
    </p:spTree>
    <p:extLst>
      <p:ext uri="{BB962C8B-B14F-4D97-AF65-F5344CB8AC3E}">
        <p14:creationId xmlns:p14="http://schemas.microsoft.com/office/powerpoint/2010/main" val="94784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a:bodyPr>
          <a:lstStyle/>
          <a:p>
            <a:r>
              <a:rPr lang="en-GB"/>
              <a:t>Option 3a – Sell services as a ‘going concern’</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3"/>
            <a:ext cx="3920591" cy="2963466"/>
          </a:xfrm>
        </p:spPr>
        <p:txBody>
          <a:bodyPr vert="horz" lIns="77925" tIns="38963" rIns="77925" bIns="38963" rtlCol="0">
            <a:normAutofit fontScale="55000" lnSpcReduction="20000"/>
          </a:bodyPr>
          <a:lstStyle/>
          <a:p>
            <a:pPr>
              <a:lnSpc>
                <a:spcPct val="107000"/>
              </a:lnSpc>
              <a:spcAft>
                <a:spcPts val="800"/>
              </a:spcAft>
            </a:pPr>
            <a:r>
              <a:rPr lang="en-GB" sz="2500" kern="100">
                <a:effectLst/>
                <a:latin typeface="Calibri" panose="020F0502020204030204" pitchFamily="34" charset="0"/>
                <a:ea typeface="Aptos" panose="020B0004020202020204" pitchFamily="34" charset="0"/>
                <a:cs typeface="Arial" panose="020B0604020202020204" pitchFamily="34" charset="0"/>
              </a:rPr>
              <a:t>The Council would no longer provide the services and would seek to sell the services as a going concern to a buyer that can continue operating using existing resources (including equipment and premises).</a:t>
            </a:r>
            <a:endParaRPr lang="en-GB" sz="25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500" kern="100">
                <a:effectLst/>
                <a:latin typeface="Calibri" panose="020F0502020204030204" pitchFamily="34" charset="0"/>
                <a:ea typeface="Aptos" panose="020B0004020202020204" pitchFamily="34" charset="0"/>
                <a:cs typeface="Arial" panose="020B0604020202020204" pitchFamily="34" charset="0"/>
              </a:rPr>
              <a:t>Staff would likely TUPE transfer to the new service provider, assuming the nature of the service remained the same and subject to the relevant legal TUPE processes. </a:t>
            </a:r>
            <a:endParaRPr lang="en-GB" sz="25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500" kern="100">
                <a:effectLst/>
                <a:latin typeface="Calibri" panose="020F0502020204030204" pitchFamily="34" charset="0"/>
                <a:ea typeface="Aptos" panose="020B0004020202020204" pitchFamily="34" charset="0"/>
                <a:cs typeface="Arial" panose="020B0604020202020204" pitchFamily="34" charset="0"/>
              </a:rPr>
              <a:t>Any new provider is likely to have to transform the services and reduce their operating costs significantly if they were to contract with the Council as a source of income.</a:t>
            </a:r>
          </a:p>
          <a:p>
            <a:pPr marL="0" indent="0">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Rectangle: Rounded Corners 5">
            <a:extLst>
              <a:ext uri="{FF2B5EF4-FFF2-40B4-BE49-F238E27FC236}">
                <a16:creationId xmlns:a16="http://schemas.microsoft.com/office/drawing/2014/main" id="{81D295BB-73C6-9AA8-2689-9C9079F08D80}"/>
              </a:ext>
            </a:extLst>
          </p:cNvPr>
          <p:cNvSpPr/>
          <p:nvPr/>
        </p:nvSpPr>
        <p:spPr>
          <a:xfrm>
            <a:off x="4709447" y="1016197"/>
            <a:ext cx="4189413" cy="14820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lang="en-GB" kern="100">
                <a:solidFill>
                  <a:schemeClr val="tx1"/>
                </a:solidFill>
                <a:effectLst/>
                <a:ea typeface="Aptos" panose="020B0004020202020204" pitchFamily="34" charset="0"/>
                <a:cs typeface="Arial" panose="020B0604020202020204" pitchFamily="34" charset="0"/>
              </a:rPr>
              <a:t>Residents would be able to stay in their current home in the short term, but the new care provider could make changes later which may need residents to move.</a:t>
            </a:r>
          </a:p>
        </p:txBody>
      </p:sp>
      <p:sp>
        <p:nvSpPr>
          <p:cNvPr id="4" name="TextBox 3" descr="Additional Information&#10;This option would not meet the savings target and would require the Council to invest a further £4.6M to implement this option. &#10;">
            <a:extLst>
              <a:ext uri="{FF2B5EF4-FFF2-40B4-BE49-F238E27FC236}">
                <a16:creationId xmlns:a16="http://schemas.microsoft.com/office/drawing/2014/main" id="{27AABF38-A060-5A15-27B0-B77593396A50}"/>
              </a:ext>
              <a:ext uri="{C183D7F6-B498-43B3-948B-1728B52AA6E4}">
                <adec:decorative xmlns:adec="http://schemas.microsoft.com/office/drawing/2017/decorative" val="0"/>
              </a:ext>
            </a:extLst>
          </p:cNvPr>
          <p:cNvSpPr txBox="1"/>
          <p:nvPr/>
        </p:nvSpPr>
        <p:spPr>
          <a:xfrm>
            <a:off x="4719801" y="2719551"/>
            <a:ext cx="4177862"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Additional Information</a:t>
            </a:r>
          </a:p>
          <a:p>
            <a:r>
              <a:rPr lang="en-GB" sz="1400" dirty="0"/>
              <a:t>This option would not meet the savings target and would require the Council to invest a further £4.6M to implement this option. </a:t>
            </a:r>
            <a:endParaRPr lang="en-GB" dirty="0"/>
          </a:p>
        </p:txBody>
      </p:sp>
    </p:spTree>
    <p:extLst>
      <p:ext uri="{BB962C8B-B14F-4D97-AF65-F5344CB8AC3E}">
        <p14:creationId xmlns:p14="http://schemas.microsoft.com/office/powerpoint/2010/main" val="183373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Autofit/>
          </a:bodyPr>
          <a:lstStyle/>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Existing residents could remain in their current care home</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There is sufficient demand for residential care services.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All staff would likely have a continuation of employment to the new provider</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see continued use of purpose-built assets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May allow the NHS to retain current facilities to support hospital discharge and local NHS service provision, but this would have to be negotiated between the Council, the new provider and the NHS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Would generate a capital receipt for the Council </a:t>
            </a:r>
          </a:p>
          <a:p>
            <a:pPr marL="0" indent="0" algn="l" fontAlgn="t">
              <a:lnSpc>
                <a:spcPct val="107000"/>
              </a:lnSpc>
              <a:buClrTx/>
              <a:buSzPts val="1100"/>
              <a:buNone/>
            </a:pPr>
            <a:endPar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645026" y="1347614"/>
            <a:ext cx="4041775" cy="3113415"/>
          </a:xfrm>
        </p:spPr>
        <p:txBody>
          <a:bodyPr>
            <a:noAutofit/>
          </a:bodyPr>
          <a:lstStyle/>
          <a:p>
            <a:pPr marL="172800" indent="-172800" algn="l" fontAlgn="t">
              <a:lnSpc>
                <a:spcPct val="107000"/>
              </a:lnSpc>
              <a:spcAft>
                <a:spcPts val="0"/>
              </a:spcAft>
              <a:buClrTx/>
              <a:buSzPts val="1100"/>
              <a:buFontTx/>
              <a:buChar char="×"/>
            </a:pPr>
            <a:r>
              <a:rPr lang="en-GB" sz="105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required level of savings.</a:t>
            </a:r>
          </a:p>
          <a:p>
            <a:pPr marL="172800" indent="-172800" fontAlgn="t">
              <a:lnSpc>
                <a:spcPct val="107000"/>
              </a:lnSpc>
              <a:buSzPts val="1100"/>
              <a:buFontTx/>
              <a:buChar char="×"/>
            </a:pPr>
            <a:r>
              <a:rPr lang="en-GB" sz="105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05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Would require complex/timely legal negotiations regarding building use, TUPE transfer of staff and the complex transfer of residents</a:t>
            </a:r>
          </a:p>
          <a:p>
            <a:pPr marL="172800" indent="-172800" algn="l" fontAlgn="t">
              <a:lnSpc>
                <a:spcPct val="107000"/>
              </a:lnSpc>
              <a:spcAft>
                <a:spcPts val="0"/>
              </a:spcAft>
              <a:buClrTx/>
              <a:buSzPts val="1100"/>
              <a:buFontTx/>
              <a:buChar char="×"/>
            </a:pPr>
            <a:r>
              <a:rPr lang="en-GB" sz="1050" kern="100">
                <a:latin typeface="Calibri" panose="020F0502020204030204" pitchFamily="34" charset="0"/>
                <a:ea typeface="Arial Nova" panose="020B0504020202020204" pitchFamily="34" charset="0"/>
                <a:cs typeface="Arial" panose="020B0604020202020204" pitchFamily="34" charset="0"/>
              </a:rPr>
              <a:t>Residents may not wish to have a new care provider operate these services</a:t>
            </a:r>
            <a:endPar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The current fee rate paid to private providers for residential care is £678/week.  It is unlikely any new provider would be able to make the current facilities commercially viable at this fee rate</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Continued NHS use would have to be negotiated and may not be agreed</a:t>
            </a:r>
            <a:r>
              <a:rPr lang="en-GB" sz="1050" kern="100">
                <a:latin typeface="Calibri" panose="020F0502020204030204" pitchFamily="34" charset="0"/>
                <a:ea typeface="Arial Nova" panose="020B0504020202020204" pitchFamily="34" charset="0"/>
                <a:cs typeface="Arial" panose="020B0604020202020204" pitchFamily="34" charset="0"/>
              </a:rPr>
              <a:t>,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placing wider pressures on the Council and NHS </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Future care providers may remodel the service and require residents to move</a:t>
            </a:r>
            <a:r>
              <a:rPr lang="en-GB" sz="1050" kern="100">
                <a:latin typeface="Calibri" panose="020F0502020204030204" pitchFamily="34" charset="0"/>
                <a:ea typeface="Arial Nova" panose="020B0504020202020204" pitchFamily="34" charset="0"/>
                <a:cs typeface="Arial" panose="020B0604020202020204" pitchFamily="34" charset="0"/>
              </a:rPr>
              <a:t>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which may </a:t>
            </a:r>
            <a:r>
              <a:rPr lang="en-GB" sz="1050" kern="100">
                <a:latin typeface="Calibri" panose="020F0502020204030204" pitchFamily="34" charset="0"/>
                <a:ea typeface="Arial Nova" panose="020B0504020202020204" pitchFamily="34" charset="0"/>
                <a:cs typeface="Arial" panose="020B0604020202020204" pitchFamily="34" charset="0"/>
              </a:rPr>
              <a:t>be unsettling for them and their families</a:t>
            </a:r>
            <a:endPar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05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normAutofit/>
          </a:bodyPr>
          <a:lstStyle/>
          <a:p>
            <a:r>
              <a:rPr lang="en-GB"/>
              <a:t>Option 3a – Sell services as a ‘going concern’</a:t>
            </a:r>
          </a:p>
        </p:txBody>
      </p:sp>
    </p:spTree>
    <p:extLst>
      <p:ext uri="{BB962C8B-B14F-4D97-AF65-F5344CB8AC3E}">
        <p14:creationId xmlns:p14="http://schemas.microsoft.com/office/powerpoint/2010/main" val="327096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fontScale="90000"/>
          </a:bodyPr>
          <a:lstStyle/>
          <a:p>
            <a:r>
              <a:rPr lang="en-GB"/>
              <a:t>Option 3b – Close the services and sell the empty buildings</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2"/>
            <a:ext cx="3920591" cy="3195819"/>
          </a:xfrm>
        </p:spPr>
        <p:txBody>
          <a:bodyPr vert="horz" lIns="77925" tIns="38963" rIns="77925" bIns="38963" rtlCol="0">
            <a:normAutofit fontScale="85000" lnSpcReduction="20000"/>
          </a:bodyPr>
          <a:lstStyle/>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Council would decommission the existing service in full, including the need for all residents to move out, all buildings to be sold and all staff impacts to be managed.</a:t>
            </a: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NHS could be considered as a Special Purchaser as they already have an interest at Ann Marie Howes and Perry Tree Care Centres and be offered first refusal of the assets. This would allow essential NHS and hospital discharge services to continue.</a:t>
            </a:r>
          </a:p>
          <a:p>
            <a:pPr>
              <a:lnSpc>
                <a:spcPct val="107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Otherwise, these services would be sold on the open market to another care provider or for alternative use or land use only.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Rectangle: Rounded Corners 5">
            <a:extLst>
              <a:ext uri="{FF2B5EF4-FFF2-40B4-BE49-F238E27FC236}">
                <a16:creationId xmlns:a16="http://schemas.microsoft.com/office/drawing/2014/main" id="{81D295BB-73C6-9AA8-2689-9C9079F08D80}"/>
              </a:ext>
            </a:extLst>
          </p:cNvPr>
          <p:cNvSpPr/>
          <p:nvPr/>
        </p:nvSpPr>
        <p:spPr>
          <a:xfrm>
            <a:off x="4716016" y="1167117"/>
            <a:ext cx="4189413" cy="140999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lang="en-GB" kern="100">
                <a:solidFill>
                  <a:schemeClr val="tx1"/>
                </a:solidFill>
                <a:effectLst/>
                <a:ea typeface="Aptos" panose="020B0004020202020204" pitchFamily="34" charset="0"/>
                <a:cs typeface="Arial" panose="020B0604020202020204" pitchFamily="34" charset="0"/>
              </a:rPr>
              <a:t>All residents would need to move to a new non-Council care home.</a:t>
            </a:r>
          </a:p>
        </p:txBody>
      </p:sp>
      <p:sp>
        <p:nvSpPr>
          <p:cNvPr id="4" name="TextBox 3" descr="Additional Information&#10;This option would not meet the savings target and would require the Council to invest a further £0.80M to implement this option. &#10;">
            <a:extLst>
              <a:ext uri="{FF2B5EF4-FFF2-40B4-BE49-F238E27FC236}">
                <a16:creationId xmlns:a16="http://schemas.microsoft.com/office/drawing/2014/main" id="{F37342A2-088D-C92E-1ACB-86ED6C7A745D}"/>
              </a:ext>
              <a:ext uri="{C183D7F6-B498-43B3-948B-1728B52AA6E4}">
                <adec:decorative xmlns:adec="http://schemas.microsoft.com/office/drawing/2017/decorative" val="0"/>
              </a:ext>
            </a:extLst>
          </p:cNvPr>
          <p:cNvSpPr txBox="1"/>
          <p:nvPr/>
        </p:nvSpPr>
        <p:spPr>
          <a:xfrm>
            <a:off x="4749361" y="2896913"/>
            <a:ext cx="41483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Additional Information</a:t>
            </a:r>
          </a:p>
          <a:p>
            <a:r>
              <a:rPr lang="en-GB" sz="1400" dirty="0"/>
              <a:t>This option would not meet the savings target and would require the Council to invest a further £0.80M to implement this option. </a:t>
            </a:r>
            <a:endParaRPr lang="en-GB" dirty="0"/>
          </a:p>
        </p:txBody>
      </p:sp>
    </p:spTree>
    <p:extLst>
      <p:ext uri="{BB962C8B-B14F-4D97-AF65-F5344CB8AC3E}">
        <p14:creationId xmlns:p14="http://schemas.microsoft.com/office/powerpoint/2010/main" val="33244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a:noAutofit/>
          </a:bodyPr>
          <a:lstStyle/>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There is sufficient market capacity for all current residents to move to private care homes</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 condition/location of buildings/land mean they have a residual market value and could generate a capital receipt for the Council of approx. £</a:t>
            </a:r>
            <a:r>
              <a:rPr lang="en-GB" sz="1200" kern="100">
                <a:solidFill>
                  <a:srgbClr val="000000"/>
                </a:solidFill>
                <a:latin typeface="Calibri" panose="020F0502020204030204" pitchFamily="34" charset="0"/>
                <a:ea typeface="Arial Nova" panose="020B0504020202020204" pitchFamily="34" charset="0"/>
                <a:cs typeface="Arial" panose="020B0604020202020204" pitchFamily="34" charset="0"/>
              </a:rPr>
              <a:t>4.5</a:t>
            </a: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m, although this is currently  insufficient to cover the current outstanding borrowing</a:t>
            </a:r>
          </a:p>
          <a:p>
            <a:pPr marL="171450" indent="-171450" algn="l" fontAlgn="t">
              <a:lnSpc>
                <a:spcPct val="107000"/>
              </a:lnSpc>
              <a:buClrTx/>
              <a:buSzPts val="1100"/>
              <a:buFont typeface="Wingdings" panose="05000000000000000000" pitchFamily="2" charset="2"/>
              <a:buChar char="ü"/>
            </a:pP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The NHS could be considered as a Special Purchaser and given first refusal as they have a current interest in the services, otherwise the open market will determine best future use.  </a:t>
            </a:r>
            <a:r>
              <a:rPr lang="en-GB" sz="1200" kern="100">
                <a:solidFill>
                  <a:srgbClr val="000000"/>
                </a:solidFill>
                <a:latin typeface="Calibri" panose="020F0502020204030204" pitchFamily="34" charset="0"/>
                <a:ea typeface="Arial Nova" panose="020B0504020202020204" pitchFamily="34" charset="0"/>
                <a:cs typeface="Arial" panose="020B0604020202020204" pitchFamily="34" charset="0"/>
              </a:rPr>
              <a:t>This w</a:t>
            </a:r>
            <a:r>
              <a:rPr lang="en-GB" sz="12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ould allow the NHS to retain current facilities to support hospital discharge and local NHS service provision</a:t>
            </a: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a:xfrm>
            <a:off x="4645025" y="852892"/>
            <a:ext cx="4041775" cy="479822"/>
          </a:xfrm>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645026" y="1203598"/>
            <a:ext cx="4391470" cy="3257431"/>
          </a:xfrm>
        </p:spPr>
        <p:txBody>
          <a:bodyPr>
            <a:noAutofit/>
          </a:bodyPr>
          <a:lstStyle/>
          <a:p>
            <a:pPr marL="172800" indent="-172800" algn="l" fontAlgn="t">
              <a:lnSpc>
                <a:spcPct val="107000"/>
              </a:lnSpc>
              <a:spcAft>
                <a:spcPts val="0"/>
              </a:spcAft>
              <a:buClrTx/>
              <a:buSzPts val="1100"/>
              <a:buFontTx/>
              <a:buChar char="×"/>
            </a:pPr>
            <a:r>
              <a:rPr lang="en-GB" sz="1050" i="0" u="none" strike="noStrike" kern="100">
                <a:effectLst/>
                <a:latin typeface="Calibri" panose="020F0502020204030204" pitchFamily="34" charset="0"/>
                <a:ea typeface="Arial Nova" panose="020B0504020202020204" pitchFamily="34" charset="0"/>
                <a:cs typeface="Arial" panose="020B0604020202020204" pitchFamily="34" charset="0"/>
              </a:rPr>
              <a:t>Would not deliver the required level of savings.</a:t>
            </a:r>
          </a:p>
          <a:p>
            <a:pPr marL="172800" indent="-172800" fontAlgn="t">
              <a:lnSpc>
                <a:spcPct val="107000"/>
              </a:lnSpc>
              <a:buSzPts val="1100"/>
              <a:buFontTx/>
              <a:buChar char="×"/>
            </a:pPr>
            <a:r>
              <a:rPr lang="en-GB" sz="1050" kern="100">
                <a:latin typeface="Calibri" panose="020F0502020204030204" pitchFamily="34" charset="0"/>
                <a:ea typeface="Arial Nova" panose="020B0504020202020204" pitchFamily="34" charset="0"/>
                <a:cs typeface="Arial" panose="020B0604020202020204" pitchFamily="34" charset="0"/>
              </a:rPr>
              <a:t>Alternative savings would have to be found from other services within the Adult Social Care budget. </a:t>
            </a:r>
            <a:endParaRPr lang="en-GB" sz="1050" i="0" u="none" strike="noStrike" kern="100">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Existing residents would have to </a:t>
            </a:r>
            <a:r>
              <a:rPr lang="en-GB" sz="1050" kern="100">
                <a:latin typeface="Calibri" panose="020F0502020204030204" pitchFamily="34" charset="0"/>
                <a:ea typeface="Arial Nova" panose="020B0504020202020204" pitchFamily="34" charset="0"/>
                <a:cs typeface="Arial" panose="020B0604020202020204" pitchFamily="34" charset="0"/>
              </a:rPr>
              <a:t>move,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which may </a:t>
            </a:r>
            <a:r>
              <a:rPr lang="en-GB" sz="1050" kern="100">
                <a:latin typeface="Calibri" panose="020F0502020204030204" pitchFamily="34" charset="0"/>
                <a:ea typeface="Arial Nova" panose="020B0504020202020204" pitchFamily="34" charset="0"/>
                <a:cs typeface="Arial" panose="020B0604020202020204" pitchFamily="34" charset="0"/>
              </a:rPr>
              <a:t>be unsettling for them and their families</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If the buildings were not sold to NHS, this would result in </a:t>
            </a:r>
            <a:r>
              <a:rPr lang="en-GB" sz="1050" kern="100">
                <a:solidFill>
                  <a:srgbClr val="000000"/>
                </a:solidFill>
                <a:latin typeface="Calibri" panose="020F0502020204030204" pitchFamily="34" charset="0"/>
                <a:ea typeface="Arial Nova" panose="020B0504020202020204" pitchFamily="34" charset="0"/>
                <a:cs typeface="Arial" panose="020B0604020202020204" pitchFamily="34" charset="0"/>
              </a:rPr>
              <a:t>loss of the </a:t>
            </a:r>
            <a:r>
              <a:rPr lang="en-GB" sz="105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rPr>
              <a:t>current facilities to support hospital discharge and local NHS service provision. </a:t>
            </a:r>
            <a:r>
              <a:rPr lang="en-GB" sz="1050" kern="100">
                <a:latin typeface="Calibri" panose="020F0502020204030204" pitchFamily="34" charset="0"/>
                <a:ea typeface="Arial Nova" panose="020B0504020202020204" pitchFamily="34" charset="0"/>
                <a:cs typeface="Arial" panose="020B0604020202020204" pitchFamily="34" charset="0"/>
              </a:rPr>
              <a:t>This would </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result in the loss of hospital discharge beds and result in longer delays for those leaving hospital who may need this type of support</a:t>
            </a:r>
            <a:endParaRPr lang="en-GB" sz="105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Current staff would not be retained, and mitigation or redundancy would be offered</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May result in alternative use of the buildings or even demolition of these purpose-built assets</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The sale would be reliant on the open market – there is a risk they may not be sold or may not may the </a:t>
            </a:r>
            <a:r>
              <a:rPr lang="en-GB" sz="1050" kern="100">
                <a:latin typeface="Calibri" panose="020F0502020204030204" pitchFamily="34" charset="0"/>
                <a:ea typeface="Arial Nova" panose="020B0504020202020204" pitchFamily="34" charset="0"/>
                <a:cs typeface="Arial" panose="020B0604020202020204" pitchFamily="34" charset="0"/>
              </a:rPr>
              <a:t>estimated</a:t>
            </a: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 market value</a:t>
            </a:r>
          </a:p>
          <a:p>
            <a:pPr marL="172800" indent="-172800" algn="l" fontAlgn="t">
              <a:lnSpc>
                <a:spcPct val="107000"/>
              </a:lnSpc>
              <a:spcAft>
                <a:spcPts val="0"/>
              </a:spcAft>
              <a:buClrTx/>
              <a:buSzPts val="1100"/>
              <a:buFontTx/>
              <a:buChar char="×"/>
            </a:pPr>
            <a:r>
              <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05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050" b="0" i="0" u="none" strike="noStrike" kern="100">
              <a:effectLst/>
              <a:latin typeface="Calibri" panose="020F0502020204030204" pitchFamily="34" charset="0"/>
              <a:ea typeface="Arial Nova" panose="020B05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normAutofit fontScale="90000"/>
          </a:bodyPr>
          <a:lstStyle/>
          <a:p>
            <a:r>
              <a:rPr lang="en-GB"/>
              <a:t>Option 3b – Close the services and sell the empty buildings</a:t>
            </a:r>
          </a:p>
        </p:txBody>
      </p:sp>
    </p:spTree>
    <p:extLst>
      <p:ext uri="{BB962C8B-B14F-4D97-AF65-F5344CB8AC3E}">
        <p14:creationId xmlns:p14="http://schemas.microsoft.com/office/powerpoint/2010/main" val="537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70E-3B4D-E5AA-8415-65686F18DFEC}"/>
              </a:ext>
            </a:extLst>
          </p:cNvPr>
          <p:cNvSpPr>
            <a:spLocks noGrp="1"/>
          </p:cNvSpPr>
          <p:nvPr>
            <p:ph type="title"/>
          </p:nvPr>
        </p:nvSpPr>
        <p:spPr>
          <a:xfrm>
            <a:off x="457200" y="205978"/>
            <a:ext cx="8229600" cy="745592"/>
          </a:xfrm>
        </p:spPr>
        <p:txBody>
          <a:bodyPr vert="horz" lIns="77925" tIns="38963" rIns="77925" bIns="38963" rtlCol="0" anchor="ctr">
            <a:normAutofit fontScale="90000"/>
          </a:bodyPr>
          <a:lstStyle/>
          <a:p>
            <a:r>
              <a:rPr lang="en-GB"/>
              <a:t>Option 3c – Close the services and rent the empty buildings</a:t>
            </a:r>
          </a:p>
        </p:txBody>
      </p:sp>
      <p:sp>
        <p:nvSpPr>
          <p:cNvPr id="9" name="Text Placeholder 1">
            <a:extLst>
              <a:ext uri="{FF2B5EF4-FFF2-40B4-BE49-F238E27FC236}">
                <a16:creationId xmlns:a16="http://schemas.microsoft.com/office/drawing/2014/main" id="{15F7A505-B221-2EDA-B00C-A92D815BC81F}"/>
              </a:ext>
            </a:extLst>
          </p:cNvPr>
          <p:cNvSpPr>
            <a:spLocks noGrp="1"/>
          </p:cNvSpPr>
          <p:nvPr>
            <p:ph type="body" idx="1"/>
          </p:nvPr>
        </p:nvSpPr>
        <p:spPr>
          <a:xfrm>
            <a:off x="457200" y="1017741"/>
            <a:ext cx="4040188" cy="479822"/>
          </a:xfrm>
        </p:spPr>
        <p:txBody>
          <a:bodyPr vert="horz" lIns="77925" tIns="38963" rIns="77925" bIns="38963" rtlCol="0" anchor="ctr">
            <a:normAutofit/>
          </a:bodyPr>
          <a:lstStyle/>
          <a:p>
            <a:r>
              <a:rPr lang="en-US" b="1" kern="1200">
                <a:latin typeface="Arial Nova" pitchFamily="34" charset="0"/>
                <a:ea typeface="+mn-ea"/>
                <a:cs typeface="+mn-cs"/>
              </a:rPr>
              <a:t>Description</a:t>
            </a:r>
          </a:p>
        </p:txBody>
      </p:sp>
      <p:sp>
        <p:nvSpPr>
          <p:cNvPr id="11" name="Content Placeholder 2">
            <a:extLst>
              <a:ext uri="{FF2B5EF4-FFF2-40B4-BE49-F238E27FC236}">
                <a16:creationId xmlns:a16="http://schemas.microsoft.com/office/drawing/2014/main" id="{30590D3E-BF8C-403B-2B92-9873BBCF973D}"/>
              </a:ext>
            </a:extLst>
          </p:cNvPr>
          <p:cNvSpPr>
            <a:spLocks noGrp="1"/>
          </p:cNvSpPr>
          <p:nvPr>
            <p:ph sz="half" idx="2"/>
          </p:nvPr>
        </p:nvSpPr>
        <p:spPr>
          <a:xfrm>
            <a:off x="457200" y="1497562"/>
            <a:ext cx="3920591" cy="3195819"/>
          </a:xfrm>
        </p:spPr>
        <p:txBody>
          <a:bodyPr vert="horz" lIns="77925" tIns="38963" rIns="77925" bIns="38963" rtlCol="0">
            <a:normAutofit fontScale="77500" lnSpcReduction="20000"/>
          </a:bodyPr>
          <a:lstStyle/>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The Council would decommission the existing service in full, which would mean all residents would need to move out, all buildings to be sold and all staff impacts to be managed.</a:t>
            </a: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The NHS could be considered as a Special Lessee as they already have an interest at Ann Marie Howes and Perry Tree Care Centres and offered first refusal to lease the assets.  This would allow essential NHS and hospital discharge services to continue.</a:t>
            </a: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Otherwise, these services would be leased on the open market to another care provider or for alternative use.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3" name="Rectangle: Rounded Corners 5">
            <a:extLst>
              <a:ext uri="{FF2B5EF4-FFF2-40B4-BE49-F238E27FC236}">
                <a16:creationId xmlns:a16="http://schemas.microsoft.com/office/drawing/2014/main" id="{81D295BB-73C6-9AA8-2689-9C9079F08D80}"/>
              </a:ext>
            </a:extLst>
          </p:cNvPr>
          <p:cNvSpPr/>
          <p:nvPr/>
        </p:nvSpPr>
        <p:spPr>
          <a:xfrm>
            <a:off x="4744508" y="1019072"/>
            <a:ext cx="4189413" cy="133798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ot="0" spcFirstLastPara="0" vert="horz" lIns="77925" tIns="38963" rIns="77925" bIns="38963" numCol="1" spcCol="0" rtlCol="0" fromWordArt="0" anchor="ctr" anchorCtr="0" forceAA="0" compatLnSpc="1">
            <a:prstTxWarp prst="textNoShape">
              <a:avLst/>
            </a:prstTxWarp>
            <a:normAutofit/>
          </a:bodyPr>
          <a:lstStyle/>
          <a:p>
            <a:pPr marR="0" fontAlgn="auto">
              <a:lnSpc>
                <a:spcPct val="90000"/>
              </a:lnSpc>
              <a:spcBef>
                <a:spcPct val="20000"/>
              </a:spcBef>
              <a:spcAft>
                <a:spcPts val="800"/>
              </a:spcAft>
              <a:buClrTx/>
              <a:buSzTx/>
              <a:tabLst/>
              <a:defRPr/>
            </a:pPr>
            <a:r>
              <a:rPr kumimoji="0" lang="en-US" sz="1400" b="1" i="0" u="none" strike="noStrike" kern="1200" cap="none" spc="0" normalizeH="0" baseline="0" noProof="0">
                <a:ln>
                  <a:noFill/>
                </a:ln>
                <a:solidFill>
                  <a:schemeClr val="tx1"/>
                </a:solidFill>
                <a:effectLst/>
                <a:uLnTx/>
                <a:uFillTx/>
                <a:latin typeface="Arial Nova" pitchFamily="34" charset="0"/>
                <a:ea typeface="+mn-ea"/>
                <a:cs typeface="+mn-cs"/>
              </a:rPr>
              <a:t>What does this option mean for residents?</a:t>
            </a:r>
          </a:p>
          <a:p>
            <a:pPr>
              <a:lnSpc>
                <a:spcPct val="107000"/>
              </a:lnSpc>
              <a:spcAft>
                <a:spcPts val="800"/>
              </a:spcAft>
            </a:pPr>
            <a:r>
              <a:rPr lang="en-GB" kern="100">
                <a:solidFill>
                  <a:schemeClr val="tx1"/>
                </a:solidFill>
                <a:effectLst/>
                <a:ea typeface="Aptos" panose="020B0004020202020204" pitchFamily="34" charset="0"/>
                <a:cs typeface="Arial" panose="020B0604020202020204" pitchFamily="34" charset="0"/>
              </a:rPr>
              <a:t>All residents would need to move to a new non-Council care home.</a:t>
            </a:r>
          </a:p>
        </p:txBody>
      </p:sp>
      <p:sp>
        <p:nvSpPr>
          <p:cNvPr id="4" name="TextBox 3" descr="Additional Information&#10;This option would be the closest to delivering the savings option but would require £0.60M to implement. &#10;">
            <a:extLst>
              <a:ext uri="{FF2B5EF4-FFF2-40B4-BE49-F238E27FC236}">
                <a16:creationId xmlns:a16="http://schemas.microsoft.com/office/drawing/2014/main" id="{179E88F4-7AAC-869D-D95B-3918361B8226}"/>
              </a:ext>
              <a:ext uri="{C183D7F6-B498-43B3-948B-1728B52AA6E4}">
                <adec:decorative xmlns:adec="http://schemas.microsoft.com/office/drawing/2017/decorative" val="0"/>
              </a:ext>
            </a:extLst>
          </p:cNvPr>
          <p:cNvSpPr txBox="1"/>
          <p:nvPr/>
        </p:nvSpPr>
        <p:spPr>
          <a:xfrm>
            <a:off x="4769068" y="2611163"/>
            <a:ext cx="418771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Additional Information</a:t>
            </a:r>
          </a:p>
          <a:p>
            <a:r>
              <a:rPr lang="en-GB" dirty="0"/>
              <a:t>This option would be the closest to delivering the savings option but would require £0.60M to implement. </a:t>
            </a:r>
          </a:p>
        </p:txBody>
      </p:sp>
    </p:spTree>
    <p:extLst>
      <p:ext uri="{BB962C8B-B14F-4D97-AF65-F5344CB8AC3E}">
        <p14:creationId xmlns:p14="http://schemas.microsoft.com/office/powerpoint/2010/main" val="29224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B123-232C-E224-A5AE-82CCD1AB6E85}"/>
              </a:ext>
            </a:extLst>
          </p:cNvPr>
          <p:cNvSpPr>
            <a:spLocks noGrp="1"/>
          </p:cNvSpPr>
          <p:nvPr>
            <p:ph type="title"/>
          </p:nvPr>
        </p:nvSpPr>
        <p:spPr/>
        <p:txBody>
          <a:bodyPr/>
          <a:lstStyle/>
          <a:p>
            <a:r>
              <a:rPr lang="en-GB"/>
              <a:t>Introduction </a:t>
            </a:r>
          </a:p>
        </p:txBody>
      </p:sp>
      <p:sp>
        <p:nvSpPr>
          <p:cNvPr id="3" name="Content Placeholder 2">
            <a:extLst>
              <a:ext uri="{FF2B5EF4-FFF2-40B4-BE49-F238E27FC236}">
                <a16:creationId xmlns:a16="http://schemas.microsoft.com/office/drawing/2014/main" id="{9436FBDE-9EC2-D72F-554D-CAB7E9BCE68A}"/>
              </a:ext>
            </a:extLst>
          </p:cNvPr>
          <p:cNvSpPr>
            <a:spLocks noGrp="1"/>
          </p:cNvSpPr>
          <p:nvPr>
            <p:ph idx="1"/>
          </p:nvPr>
        </p:nvSpPr>
        <p:spPr/>
        <p:txBody>
          <a:bodyPr vert="horz" lIns="77925" tIns="38963" rIns="77925" bIns="38963" rtlCol="0" anchor="t">
            <a:normAutofit fontScale="85000" lnSpcReduction="20000"/>
          </a:bodyPr>
          <a:lstStyle/>
          <a:p>
            <a:pPr marL="292100" lvl="0" indent="-292100">
              <a:lnSpc>
                <a:spcPct val="100000"/>
              </a:lnSpc>
            </a:pPr>
            <a:r>
              <a:rPr lang="en-GB" dirty="0">
                <a:latin typeface="Arial Nova"/>
              </a:rPr>
              <a:t>In September 2023, the Council issued two Section 114 notices as part of the plans to meet the gap within its budget. </a:t>
            </a:r>
            <a:endParaRPr lang="en-US" dirty="0">
              <a:latin typeface="Arial Nova"/>
            </a:endParaRPr>
          </a:p>
          <a:p>
            <a:pPr marL="292100" indent="-292100"/>
            <a:r>
              <a:rPr lang="en-GB" dirty="0">
                <a:latin typeface="Arial Nova"/>
              </a:rPr>
              <a:t>The Council’s financial challenges cannot be underestimated and mean that the Council has had to identify significant savings resulting in some considerable service changes as a result.   </a:t>
            </a:r>
            <a:endParaRPr lang="en-US" dirty="0">
              <a:latin typeface="Arial Nova"/>
            </a:endParaRPr>
          </a:p>
          <a:p>
            <a:pPr marL="292100" indent="-292100"/>
            <a:r>
              <a:rPr lang="en-GB" dirty="0">
                <a:latin typeface="Arial Nova"/>
              </a:rPr>
              <a:t>The Council’s budget setting process, in March 2024 recommended a review of the Council’s internally operated Care Centres.  This review would consider future options for how the services could be delivered as efficiently as possible to support citizens to live a quality life. The proposed savings from this review total £6.4m, £0.346m in the 2024/2025 financial year, £3.921m in 2025/2026 and £2.133m in 2026/2027.  </a:t>
            </a:r>
            <a:endParaRPr lang="en-US" dirty="0">
              <a:latin typeface="Arial Nova"/>
            </a:endParaRPr>
          </a:p>
          <a:p>
            <a:pPr marL="292100" lvl="0" indent="-292100">
              <a:lnSpc>
                <a:spcPct val="100000"/>
              </a:lnSpc>
            </a:pPr>
            <a:r>
              <a:rPr lang="en-GB" dirty="0">
                <a:latin typeface="Arial Nova"/>
              </a:rPr>
              <a:t>The pressures on the City Council’s resources are significant and it is essential that all services offer value for money.   However, the Council recognises that it cannot always provide services as efficiently when compared to similar services provided in the independent care sector</a:t>
            </a:r>
          </a:p>
        </p:txBody>
      </p:sp>
    </p:spTree>
    <p:extLst>
      <p:ext uri="{BB962C8B-B14F-4D97-AF65-F5344CB8AC3E}">
        <p14:creationId xmlns:p14="http://schemas.microsoft.com/office/powerpoint/2010/main" val="4154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4606B3-B455-79F3-C5B2-DA490C9E065F}"/>
              </a:ext>
            </a:extLst>
          </p:cNvPr>
          <p:cNvSpPr>
            <a:spLocks noGrp="1"/>
          </p:cNvSpPr>
          <p:nvPr>
            <p:ph type="body" idx="1"/>
          </p:nvPr>
        </p:nvSpPr>
        <p:spPr/>
        <p:txBody>
          <a:bodyPr/>
          <a:lstStyle/>
          <a:p>
            <a:r>
              <a:rPr lang="en-GB"/>
              <a:t>Advantages</a:t>
            </a:r>
          </a:p>
        </p:txBody>
      </p:sp>
      <p:sp>
        <p:nvSpPr>
          <p:cNvPr id="12" name="Content Placeholder 11">
            <a:extLst>
              <a:ext uri="{FF2B5EF4-FFF2-40B4-BE49-F238E27FC236}">
                <a16:creationId xmlns:a16="http://schemas.microsoft.com/office/drawing/2014/main" id="{FF107F28-2EEF-8B83-7162-C1C4DCCF0B18}"/>
              </a:ext>
            </a:extLst>
          </p:cNvPr>
          <p:cNvSpPr>
            <a:spLocks noGrp="1"/>
          </p:cNvSpPr>
          <p:nvPr>
            <p:ph sz="half" idx="2"/>
          </p:nvPr>
        </p:nvSpPr>
        <p:spPr/>
        <p:txBody>
          <a:bodyPr vert="horz" lIns="77925" tIns="38963" rIns="77925" bIns="38963" rtlCol="0" anchor="t">
            <a:noAutofit/>
          </a:bodyPr>
          <a:lstStyle/>
          <a:p>
            <a:pPr marL="171450" indent="-171450" fontAlgn="t">
              <a:lnSpc>
                <a:spcPct val="107000"/>
              </a:lnSpc>
              <a:buSzPts val="1100"/>
              <a:buFont typeface="Wingdings" panose="05000000000000000000" pitchFamily="2" charset="2"/>
              <a:buChar char="ü"/>
            </a:pPr>
            <a:r>
              <a:rPr lang="en-GB" sz="1100" kern="100" dirty="0">
                <a:latin typeface="Calibri"/>
                <a:cs typeface="Arial"/>
              </a:rPr>
              <a:t>This option comes closest to deliver the req</a:t>
            </a:r>
            <a:r>
              <a:rPr lang="en-GB" sz="1100" kern="100" dirty="0">
                <a:latin typeface="Calibri"/>
                <a:ea typeface="Arial Nova" panose="020B0504020202020204" pitchFamily="34" charset="0"/>
                <a:cs typeface="Arial"/>
              </a:rPr>
              <a:t>uired</a:t>
            </a:r>
            <a:r>
              <a:rPr lang="en-GB" sz="1100" i="0" u="none" strike="noStrike" kern="100" dirty="0">
                <a:effectLst/>
                <a:latin typeface="Calibri"/>
                <a:ea typeface="Arial Nova" panose="020B0504020202020204" pitchFamily="34" charset="0"/>
                <a:cs typeface="Arial"/>
              </a:rPr>
              <a:t> saving to the Council.</a:t>
            </a:r>
          </a:p>
          <a:p>
            <a:pPr marL="171450" indent="-171450" algn="l" fontAlgn="t">
              <a:lnSpc>
                <a:spcPct val="107000"/>
              </a:lnSpc>
              <a:buClrTx/>
              <a:buSzPts val="1100"/>
              <a:buFont typeface="Wingdings" panose="05000000000000000000" pitchFamily="2" charset="2"/>
              <a:buChar char="ü"/>
            </a:pPr>
            <a:r>
              <a:rPr lang="en-GB" sz="1100" b="0" i="0" u="none" strike="noStrike" kern="100" dirty="0">
                <a:solidFill>
                  <a:srgbClr val="000000"/>
                </a:solidFill>
                <a:effectLst/>
                <a:latin typeface="Calibri"/>
                <a:ea typeface="Arial Nova" panose="020B0504020202020204" pitchFamily="34" charset="0"/>
                <a:cs typeface="Arial"/>
              </a:rPr>
              <a:t>There is sufficient market capacity for those choosing to move, meaning they would have a choice of alternative homes</a:t>
            </a:r>
          </a:p>
          <a:p>
            <a:pPr marL="171450" indent="-171450" algn="l" fontAlgn="t">
              <a:lnSpc>
                <a:spcPct val="107000"/>
              </a:lnSpc>
              <a:buClrTx/>
              <a:buSzPts val="1100"/>
              <a:buFont typeface="Wingdings" panose="05000000000000000000" pitchFamily="2" charset="2"/>
              <a:buChar char="ü"/>
            </a:pPr>
            <a:r>
              <a:rPr lang="en-GB" sz="1100" b="0" i="0" u="none" strike="noStrike" kern="100" dirty="0">
                <a:solidFill>
                  <a:srgbClr val="000000"/>
                </a:solidFill>
                <a:effectLst/>
                <a:latin typeface="Calibri"/>
                <a:ea typeface="Arial Nova" panose="020B0504020202020204" pitchFamily="34" charset="0"/>
                <a:cs typeface="Arial"/>
              </a:rPr>
              <a:t>The condition/location of buildings/land mean they have a residual market rental value and could generate a rental income to the Council, albeit this may be insufficient to cover current cost of borrowing for these buildings</a:t>
            </a:r>
          </a:p>
          <a:p>
            <a:pPr marL="171450" indent="-171450" algn="l" fontAlgn="t">
              <a:lnSpc>
                <a:spcPct val="107000"/>
              </a:lnSpc>
              <a:buClrTx/>
              <a:buSzPts val="1100"/>
              <a:buFont typeface="Wingdings" panose="05000000000000000000" pitchFamily="2" charset="2"/>
              <a:buChar char="ü"/>
            </a:pPr>
            <a:r>
              <a:rPr lang="en-GB" sz="1100" b="0" i="0" u="none" strike="noStrike" kern="100" dirty="0">
                <a:solidFill>
                  <a:srgbClr val="000000"/>
                </a:solidFill>
                <a:effectLst/>
                <a:latin typeface="Calibri"/>
                <a:ea typeface="Arial Nova" panose="020B0504020202020204" pitchFamily="34" charset="0"/>
                <a:cs typeface="Arial"/>
              </a:rPr>
              <a:t>NHS could be considered as a Special </a:t>
            </a:r>
            <a:r>
              <a:rPr lang="en-GB" sz="1100" kern="100" dirty="0">
                <a:solidFill>
                  <a:srgbClr val="000000"/>
                </a:solidFill>
                <a:latin typeface="Calibri"/>
                <a:ea typeface="Arial Nova" panose="020B0504020202020204" pitchFamily="34" charset="0"/>
                <a:cs typeface="Arial"/>
              </a:rPr>
              <a:t>Lessee</a:t>
            </a:r>
            <a:r>
              <a:rPr lang="en-GB" sz="1100" b="0" i="0" u="none" strike="noStrike" kern="100" dirty="0">
                <a:solidFill>
                  <a:srgbClr val="000000"/>
                </a:solidFill>
                <a:effectLst/>
                <a:latin typeface="Calibri"/>
                <a:ea typeface="Arial Nova" panose="020B0504020202020204" pitchFamily="34" charset="0"/>
                <a:cs typeface="Arial"/>
              </a:rPr>
              <a:t> and given first refusal as they have a current interest in the services. </a:t>
            </a:r>
            <a:r>
              <a:rPr lang="en-GB" sz="1100" kern="100" dirty="0">
                <a:solidFill>
                  <a:srgbClr val="000000"/>
                </a:solidFill>
                <a:latin typeface="Calibri"/>
                <a:ea typeface="Arial Nova" panose="020B0504020202020204" pitchFamily="34" charset="0"/>
                <a:cs typeface="Arial"/>
              </a:rPr>
              <a:t>This w</a:t>
            </a:r>
            <a:r>
              <a:rPr lang="en-GB" sz="1100" b="0" i="0" u="none" strike="noStrike" kern="100" dirty="0">
                <a:solidFill>
                  <a:srgbClr val="000000"/>
                </a:solidFill>
                <a:effectLst/>
                <a:latin typeface="Calibri"/>
                <a:ea typeface="Arial Nova" panose="020B0504020202020204" pitchFamily="34" charset="0"/>
                <a:cs typeface="Arial"/>
              </a:rPr>
              <a:t>ould allow the NHS to retain current facilities to support hospital discharge and local NHS service provision.  </a:t>
            </a:r>
            <a:r>
              <a:rPr lang="en-GB" sz="1100" b="0" i="0" u="none" strike="noStrike" kern="100">
                <a:solidFill>
                  <a:srgbClr val="000000"/>
                </a:solidFill>
                <a:effectLst/>
                <a:latin typeface="Calibri"/>
                <a:ea typeface="Arial Nova" panose="020B0504020202020204" pitchFamily="34" charset="0"/>
                <a:cs typeface="Arial"/>
              </a:rPr>
              <a:t>Otherwise</a:t>
            </a:r>
            <a:r>
              <a:rPr lang="en-GB" sz="1100" kern="100">
                <a:solidFill>
                  <a:srgbClr val="000000"/>
                </a:solidFill>
                <a:latin typeface="Calibri"/>
                <a:ea typeface="Arial Nova" panose="020B0504020202020204" pitchFamily="34" charset="0"/>
                <a:cs typeface="Arial"/>
              </a:rPr>
              <a:t>,</a:t>
            </a:r>
            <a:r>
              <a:rPr lang="en-GB" sz="1100" b="0" i="0" u="none" strike="noStrike" kern="100" dirty="0">
                <a:solidFill>
                  <a:srgbClr val="000000"/>
                </a:solidFill>
                <a:effectLst/>
                <a:latin typeface="Calibri"/>
                <a:ea typeface="Arial Nova" panose="020B0504020202020204" pitchFamily="34" charset="0"/>
                <a:cs typeface="Arial"/>
              </a:rPr>
              <a:t> the open market will determine best future rental use, which may result in the buildings being used for another purpose</a:t>
            </a:r>
          </a:p>
          <a:p>
            <a:pPr marL="0" indent="0" algn="l" fontAlgn="t">
              <a:lnSpc>
                <a:spcPct val="107000"/>
              </a:lnSpc>
              <a:buClrTx/>
              <a:buSzPts val="1100"/>
              <a:buNone/>
            </a:pPr>
            <a:endParaRPr lang="en-GB" sz="1100" b="0" i="0" u="none" strike="noStrike" kern="100">
              <a:solidFill>
                <a:srgbClr val="000000"/>
              </a:solidFill>
              <a:effectLst/>
              <a:latin typeface="Calibri" panose="020F0502020204030204" pitchFamily="34" charset="0"/>
              <a:ea typeface="Arial Nova" panose="020B05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25AC3C2-A469-6BC3-E4D5-CBE29EB0480F}"/>
              </a:ext>
            </a:extLst>
          </p:cNvPr>
          <p:cNvSpPr>
            <a:spLocks noGrp="1"/>
          </p:cNvSpPr>
          <p:nvPr>
            <p:ph type="body" sz="quarter" idx="3"/>
          </p:nvPr>
        </p:nvSpPr>
        <p:spPr/>
        <p:txBody>
          <a:bodyPr/>
          <a:lstStyle/>
          <a:p>
            <a:r>
              <a:rPr lang="en-GB"/>
              <a:t>Disadvantages</a:t>
            </a:r>
          </a:p>
        </p:txBody>
      </p:sp>
      <p:sp>
        <p:nvSpPr>
          <p:cNvPr id="14" name="Content Placeholder 13">
            <a:extLst>
              <a:ext uri="{FF2B5EF4-FFF2-40B4-BE49-F238E27FC236}">
                <a16:creationId xmlns:a16="http://schemas.microsoft.com/office/drawing/2014/main" id="{BB1F47DB-6AB5-C1CE-5C01-EE89F37140B6}"/>
              </a:ext>
            </a:extLst>
          </p:cNvPr>
          <p:cNvSpPr>
            <a:spLocks noGrp="1"/>
          </p:cNvSpPr>
          <p:nvPr>
            <p:ph sz="quarter" idx="4"/>
          </p:nvPr>
        </p:nvSpPr>
        <p:spPr>
          <a:xfrm>
            <a:off x="4645026" y="1497563"/>
            <a:ext cx="4247454" cy="2963466"/>
          </a:xfrm>
        </p:spPr>
        <p:txBody>
          <a:bodyPr>
            <a:noAutofit/>
          </a:bodyPr>
          <a:lstStyle/>
          <a:p>
            <a:pPr marL="172800" indent="-172800" algn="l" fontAlgn="t">
              <a:lnSpc>
                <a:spcPct val="107000"/>
              </a:lnSpc>
              <a:spcAft>
                <a:spcPts val="0"/>
              </a:spcAft>
              <a:buClrTx/>
              <a:buSzPts val="1100"/>
              <a:buFontTx/>
              <a:buChar char="×"/>
            </a:pP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Existing residents would have to </a:t>
            </a:r>
            <a:r>
              <a:rPr lang="en-GB" sz="1100" kern="100">
                <a:latin typeface="Calibri" panose="020F0502020204030204" pitchFamily="34" charset="0"/>
                <a:ea typeface="Arial Nova" panose="020B0504020202020204" pitchFamily="34" charset="0"/>
                <a:cs typeface="Arial" panose="020B0604020202020204" pitchFamily="34" charset="0"/>
              </a:rPr>
              <a:t>move, </a:t>
            </a: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which may </a:t>
            </a:r>
            <a:r>
              <a:rPr lang="en-GB" sz="1100" kern="100">
                <a:latin typeface="Calibri" panose="020F0502020204030204" pitchFamily="34" charset="0"/>
                <a:ea typeface="Arial Nova" panose="020B0504020202020204" pitchFamily="34" charset="0"/>
                <a:cs typeface="Arial" panose="020B0604020202020204" pitchFamily="34" charset="0"/>
              </a:rPr>
              <a:t>be unsettling for them and their families</a:t>
            </a:r>
          </a:p>
          <a:p>
            <a:pPr marL="172800" indent="-172800" algn="l" fontAlgn="t">
              <a:lnSpc>
                <a:spcPct val="107000"/>
              </a:lnSpc>
              <a:spcAft>
                <a:spcPts val="0"/>
              </a:spcAft>
              <a:buClrTx/>
              <a:buSzPts val="1100"/>
              <a:buFontTx/>
              <a:buChar char="×"/>
            </a:pP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Current staff would not be retained, and mitigation or redundancy would be offered</a:t>
            </a:r>
          </a:p>
          <a:p>
            <a:pPr marL="172800" indent="-172800" algn="l" fontAlgn="t">
              <a:lnSpc>
                <a:spcPct val="107000"/>
              </a:lnSpc>
              <a:spcAft>
                <a:spcPts val="0"/>
              </a:spcAft>
              <a:buClrTx/>
              <a:buSzPts val="1100"/>
              <a:buFontTx/>
              <a:buChar char="×"/>
            </a:pP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May result in alternative use of the buildings or even demolition of these purpose-built assets</a:t>
            </a:r>
          </a:p>
          <a:p>
            <a:pPr marL="172800" indent="-172800" algn="l" fontAlgn="t">
              <a:lnSpc>
                <a:spcPct val="107000"/>
              </a:lnSpc>
              <a:spcAft>
                <a:spcPts val="0"/>
              </a:spcAft>
              <a:buClrTx/>
              <a:buSzPts val="1100"/>
              <a:buFontTx/>
              <a:buChar char="×"/>
            </a:pP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If not leased to the NHS, the future use would be reliant on the open market – there is a risk they may not be leased or may not may the </a:t>
            </a:r>
            <a:r>
              <a:rPr lang="en-GB" sz="1100" kern="100">
                <a:latin typeface="Calibri" panose="020F0502020204030204" pitchFamily="34" charset="0"/>
                <a:ea typeface="Arial Nova" panose="020B0504020202020204" pitchFamily="34" charset="0"/>
                <a:cs typeface="Arial" panose="020B0604020202020204" pitchFamily="34" charset="0"/>
              </a:rPr>
              <a:t>estimated</a:t>
            </a: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 market rental value</a:t>
            </a:r>
          </a:p>
          <a:p>
            <a:pPr marL="172800" indent="-172800" algn="l" fontAlgn="t">
              <a:lnSpc>
                <a:spcPct val="107000"/>
              </a:lnSpc>
              <a:spcAft>
                <a:spcPts val="0"/>
              </a:spcAft>
              <a:buClrTx/>
              <a:buSzPts val="1100"/>
              <a:buFontTx/>
              <a:buChar char="×"/>
            </a:pP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If the buildings were not leased to the NHS, t</a:t>
            </a:r>
            <a:r>
              <a:rPr lang="en-GB" sz="1100" kern="100">
                <a:latin typeface="Calibri" panose="020F0502020204030204" pitchFamily="34" charset="0"/>
                <a:ea typeface="Arial Nova" panose="020B0504020202020204" pitchFamily="34" charset="0"/>
                <a:cs typeface="Arial" panose="020B0604020202020204" pitchFamily="34" charset="0"/>
              </a:rPr>
              <a:t>his would </a:t>
            </a: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result in the loss of hospital discharge beds and result in longer delays for those leaving hospital who may need this type of support </a:t>
            </a:r>
          </a:p>
          <a:p>
            <a:pPr marL="172800" indent="-172800" algn="l" fontAlgn="t">
              <a:lnSpc>
                <a:spcPct val="107000"/>
              </a:lnSpc>
              <a:spcAft>
                <a:spcPts val="0"/>
              </a:spcAft>
              <a:buClrTx/>
              <a:buSzPts val="1100"/>
              <a:buFontTx/>
              <a:buChar char="×"/>
            </a:pPr>
            <a:r>
              <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rPr>
              <a:t>Any decision on the future use/tenure of the Kenrick Centre would be subject to approval by the Trust and Charities Committee and the Charity Commission</a:t>
            </a:r>
            <a:r>
              <a:rPr lang="en-GB" sz="1100" kern="100">
                <a:latin typeface="Calibri" panose="020F0502020204030204" pitchFamily="34" charset="0"/>
                <a:ea typeface="Arial Nova" panose="020B0504020202020204" pitchFamily="34" charset="0"/>
                <a:cs typeface="Arial" panose="020B0604020202020204" pitchFamily="34" charset="0"/>
              </a:rPr>
              <a:t>, which may cause delays and creates uncertainty</a:t>
            </a:r>
            <a:endParaRPr lang="en-GB" sz="1100" b="0" i="0" u="none" strike="noStrike" kern="100">
              <a:effectLst/>
              <a:latin typeface="Calibri" panose="020F0502020204030204" pitchFamily="34" charset="0"/>
              <a:ea typeface="Arial Nova" panose="020B05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DBD627E9-EE45-84EE-A283-2B45EE80F06F}"/>
              </a:ext>
            </a:extLst>
          </p:cNvPr>
          <p:cNvSpPr>
            <a:spLocks noGrp="1"/>
          </p:cNvSpPr>
          <p:nvPr>
            <p:ph type="title"/>
          </p:nvPr>
        </p:nvSpPr>
        <p:spPr/>
        <p:txBody>
          <a:bodyPr>
            <a:normAutofit fontScale="90000"/>
          </a:bodyPr>
          <a:lstStyle/>
          <a:p>
            <a:r>
              <a:rPr lang="en-GB"/>
              <a:t>Option 3c – Close the services and rent the empty buildings</a:t>
            </a:r>
          </a:p>
        </p:txBody>
      </p:sp>
    </p:spTree>
    <p:extLst>
      <p:ext uri="{BB962C8B-B14F-4D97-AF65-F5344CB8AC3E}">
        <p14:creationId xmlns:p14="http://schemas.microsoft.com/office/powerpoint/2010/main" val="217003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187F-3EB2-CB8C-04D8-D4638ACB71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C6286-6D10-FF69-880F-987B194E0F46}"/>
              </a:ext>
            </a:extLst>
          </p:cNvPr>
          <p:cNvSpPr>
            <a:spLocks noGrp="1"/>
          </p:cNvSpPr>
          <p:nvPr>
            <p:ph type="ctrTitle"/>
          </p:nvPr>
        </p:nvSpPr>
        <p:spPr/>
        <p:txBody>
          <a:bodyPr/>
          <a:lstStyle/>
          <a:p>
            <a:r>
              <a:rPr lang="en-GB"/>
              <a:t>Financial Overview of Options </a:t>
            </a:r>
          </a:p>
        </p:txBody>
      </p:sp>
      <p:sp>
        <p:nvSpPr>
          <p:cNvPr id="5" name="Subtitle 4">
            <a:extLst>
              <a:ext uri="{FF2B5EF4-FFF2-40B4-BE49-F238E27FC236}">
                <a16:creationId xmlns:a16="http://schemas.microsoft.com/office/drawing/2014/main" id="{4AFC3CDA-657E-B7B0-6F51-8EAC53F72FA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164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8198-BA02-DBEB-4C52-06A40B1710E5}"/>
              </a:ext>
            </a:extLst>
          </p:cNvPr>
          <p:cNvSpPr>
            <a:spLocks noGrp="1"/>
          </p:cNvSpPr>
          <p:nvPr>
            <p:ph type="title"/>
          </p:nvPr>
        </p:nvSpPr>
        <p:spPr/>
        <p:txBody>
          <a:bodyPr/>
          <a:lstStyle/>
          <a:p>
            <a:r>
              <a:rPr lang="en-GB"/>
              <a:t>Financial Overview</a:t>
            </a:r>
          </a:p>
        </p:txBody>
      </p:sp>
      <p:sp>
        <p:nvSpPr>
          <p:cNvPr id="3" name="Content Placeholder 2">
            <a:extLst>
              <a:ext uri="{FF2B5EF4-FFF2-40B4-BE49-F238E27FC236}">
                <a16:creationId xmlns:a16="http://schemas.microsoft.com/office/drawing/2014/main" id="{8B2A7C43-523F-93C4-FAAE-4C151D5D6BD3}"/>
              </a:ext>
            </a:extLst>
          </p:cNvPr>
          <p:cNvSpPr>
            <a:spLocks noGrp="1"/>
          </p:cNvSpPr>
          <p:nvPr>
            <p:ph idx="1"/>
          </p:nvPr>
        </p:nvSpPr>
        <p:spPr/>
        <p:txBody>
          <a:bodyPr vert="horz" lIns="77925" tIns="38963" rIns="77925" bIns="38963" rtlCol="0" anchor="t">
            <a:normAutofit/>
          </a:bodyPr>
          <a:lstStyle/>
          <a:p>
            <a:pPr marL="292100" indent="-292100"/>
            <a:r>
              <a:rPr lang="en-GB" dirty="0">
                <a:effectLst/>
                <a:latin typeface="+mn-lt"/>
              </a:rPr>
              <a:t>In the consultation that ran between 14th October 2024 and 20th December 2024 some people said they wanted more financial information. </a:t>
            </a:r>
            <a:r>
              <a:rPr lang="en-GB">
                <a:effectLst/>
                <a:latin typeface="+mn-lt"/>
              </a:rPr>
              <a:t>We have taken that on board and have provided that here.</a:t>
            </a:r>
            <a:endParaRPr lang="en-GB" dirty="0">
              <a:latin typeface="+mn-lt"/>
            </a:endParaRPr>
          </a:p>
        </p:txBody>
      </p:sp>
    </p:spTree>
    <p:extLst>
      <p:ext uri="{BB962C8B-B14F-4D97-AF65-F5344CB8AC3E}">
        <p14:creationId xmlns:p14="http://schemas.microsoft.com/office/powerpoint/2010/main" val="10648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F11E-F829-8A1B-7C7D-DB5E7BF34800}"/>
              </a:ext>
            </a:extLst>
          </p:cNvPr>
          <p:cNvSpPr>
            <a:spLocks noGrp="1"/>
          </p:cNvSpPr>
          <p:nvPr>
            <p:ph type="title"/>
          </p:nvPr>
        </p:nvSpPr>
        <p:spPr>
          <a:xfrm>
            <a:off x="447847" y="-92546"/>
            <a:ext cx="8229600" cy="745592"/>
          </a:xfrm>
        </p:spPr>
        <p:txBody>
          <a:bodyPr>
            <a:normAutofit/>
          </a:bodyPr>
          <a:lstStyle/>
          <a:p>
            <a:r>
              <a:rPr lang="en-GB" dirty="0">
                <a:latin typeface="Arial Nova"/>
              </a:rPr>
              <a:t>Additional Investment required for category 1 Options </a:t>
            </a:r>
          </a:p>
        </p:txBody>
      </p:sp>
      <p:graphicFrame>
        <p:nvGraphicFramePr>
          <p:cNvPr id="6" name="Content Placeholder 5" descr="Additional Investment required for category 1 Options ">
            <a:extLst>
              <a:ext uri="{FF2B5EF4-FFF2-40B4-BE49-F238E27FC236}">
                <a16:creationId xmlns:a16="http://schemas.microsoft.com/office/drawing/2014/main" id="{321A8F34-F532-CC37-D17A-6BDD52FC6D74}"/>
              </a:ext>
            </a:extLst>
          </p:cNvPr>
          <p:cNvGraphicFramePr>
            <a:graphicFrameLocks noGrp="1"/>
          </p:cNvGraphicFramePr>
          <p:nvPr>
            <p:ph idx="1"/>
            <p:extLst>
              <p:ext uri="{D42A27DB-BD31-4B8C-83A1-F6EECF244321}">
                <p14:modId xmlns:p14="http://schemas.microsoft.com/office/powerpoint/2010/main" val="2024059779"/>
              </p:ext>
            </p:extLst>
          </p:nvPr>
        </p:nvGraphicFramePr>
        <p:xfrm>
          <a:off x="445168" y="483518"/>
          <a:ext cx="8229600" cy="3900616"/>
        </p:xfrm>
        <a:graphic>
          <a:graphicData uri="http://schemas.openxmlformats.org/drawingml/2006/table">
            <a:tbl>
              <a:tblPr firstRow="1" bandRow="1">
                <a:tableStyleId>{5C22544A-7EE6-4342-B048-85BDC9FD1C3A}</a:tableStyleId>
              </a:tblPr>
              <a:tblGrid>
                <a:gridCol w="2614664">
                  <a:extLst>
                    <a:ext uri="{9D8B030D-6E8A-4147-A177-3AD203B41FA5}">
                      <a16:colId xmlns:a16="http://schemas.microsoft.com/office/drawing/2014/main" val="2140083285"/>
                    </a:ext>
                  </a:extLst>
                </a:gridCol>
                <a:gridCol w="3372344">
                  <a:extLst>
                    <a:ext uri="{9D8B030D-6E8A-4147-A177-3AD203B41FA5}">
                      <a16:colId xmlns:a16="http://schemas.microsoft.com/office/drawing/2014/main" val="2472403315"/>
                    </a:ext>
                  </a:extLst>
                </a:gridCol>
                <a:gridCol w="2242592">
                  <a:extLst>
                    <a:ext uri="{9D8B030D-6E8A-4147-A177-3AD203B41FA5}">
                      <a16:colId xmlns:a16="http://schemas.microsoft.com/office/drawing/2014/main" val="1113608683"/>
                    </a:ext>
                  </a:extLst>
                </a:gridCol>
              </a:tblGrid>
              <a:tr h="370840">
                <a:tc>
                  <a:txBody>
                    <a:bodyPr/>
                    <a:lstStyle/>
                    <a:p>
                      <a:r>
                        <a:rPr lang="en-GB" dirty="0"/>
                        <a:t>Option </a:t>
                      </a:r>
                    </a:p>
                  </a:txBody>
                  <a:tcPr/>
                </a:tc>
                <a:tc>
                  <a:txBody>
                    <a:bodyPr/>
                    <a:lstStyle/>
                    <a:p>
                      <a:r>
                        <a:rPr lang="en-GB" dirty="0"/>
                        <a:t>Service Overview </a:t>
                      </a:r>
                    </a:p>
                  </a:txBody>
                  <a:tcPr/>
                </a:tc>
                <a:tc>
                  <a:txBody>
                    <a:bodyPr/>
                    <a:lstStyle/>
                    <a:p>
                      <a:pPr lvl="0" algn="ctr">
                        <a:buNone/>
                      </a:pPr>
                      <a:r>
                        <a:rPr lang="en-GB" dirty="0"/>
                        <a:t>Additional Investment</a:t>
                      </a:r>
                    </a:p>
                    <a:p>
                      <a:pPr lvl="0" algn="ctr">
                        <a:buNone/>
                      </a:pPr>
                      <a:r>
                        <a:rPr lang="en-GB" dirty="0"/>
                        <a:t>£M </a:t>
                      </a:r>
                    </a:p>
                  </a:txBody>
                  <a:tcPr/>
                </a:tc>
                <a:extLst>
                  <a:ext uri="{0D108BD9-81ED-4DB2-BD59-A6C34878D82A}">
                    <a16:rowId xmlns:a16="http://schemas.microsoft.com/office/drawing/2014/main" val="2524991847"/>
                  </a:ext>
                </a:extLst>
              </a:tr>
              <a:tr h="370840">
                <a:tc>
                  <a:txBody>
                    <a:bodyPr/>
                    <a:lstStyle/>
                    <a:p>
                      <a:r>
                        <a:rPr lang="en-GB" dirty="0"/>
                        <a:t>Option 1a- Retain &amp; Increase Complex Care – 128 beds</a:t>
                      </a:r>
                    </a:p>
                  </a:txBody>
                  <a:tcPr/>
                </a:tc>
                <a:tc>
                  <a:txBody>
                    <a:bodyPr/>
                    <a:lstStyle/>
                    <a:p>
                      <a:r>
                        <a:rPr lang="en-GB" sz="1200" dirty="0">
                          <a:latin typeface="Arial"/>
                          <a:cs typeface="Arial"/>
                        </a:rPr>
                        <a:t>The Council would keep the current services but provide more complex care beds. </a:t>
                      </a:r>
                    </a:p>
                  </a:txBody>
                  <a:tcPr/>
                </a:tc>
                <a:tc>
                  <a:txBody>
                    <a:bodyPr/>
                    <a:lstStyle/>
                    <a:p>
                      <a:pPr algn="ctr"/>
                      <a:r>
                        <a:rPr lang="en-GB" dirty="0"/>
                        <a:t>8.1 </a:t>
                      </a:r>
                    </a:p>
                  </a:txBody>
                  <a:tcPr/>
                </a:tc>
                <a:extLst>
                  <a:ext uri="{0D108BD9-81ED-4DB2-BD59-A6C34878D82A}">
                    <a16:rowId xmlns:a16="http://schemas.microsoft.com/office/drawing/2014/main" val="701413815"/>
                  </a:ext>
                </a:extLst>
              </a:tr>
              <a:tr h="370840">
                <a:tc>
                  <a:txBody>
                    <a:bodyPr/>
                    <a:lstStyle/>
                    <a:p>
                      <a:r>
                        <a:rPr lang="en-GB" dirty="0"/>
                        <a:t>Option 1b Retain and Increase Short Term Care – 128 beds</a:t>
                      </a:r>
                    </a:p>
                  </a:txBody>
                  <a:tcPr/>
                </a:tc>
                <a:tc>
                  <a:txBody>
                    <a:bodyPr/>
                    <a:lstStyle/>
                    <a:p>
                      <a:r>
                        <a:rPr lang="en-GB" sz="1200" dirty="0">
                          <a:latin typeface="Arial"/>
                          <a:cs typeface="Arial"/>
                        </a:rPr>
                        <a:t>The Council would keep the current services but provide short term residential care for those ready to leave hospital but require more time to recover or to have an assessment of their needs</a:t>
                      </a:r>
                    </a:p>
                  </a:txBody>
                  <a:tcPr/>
                </a:tc>
                <a:tc>
                  <a:txBody>
                    <a:bodyPr/>
                    <a:lstStyle/>
                    <a:p>
                      <a:pPr algn="ctr"/>
                      <a:r>
                        <a:rPr lang="en-GB" dirty="0"/>
                        <a:t>5.0</a:t>
                      </a:r>
                    </a:p>
                  </a:txBody>
                  <a:tcPr/>
                </a:tc>
                <a:extLst>
                  <a:ext uri="{0D108BD9-81ED-4DB2-BD59-A6C34878D82A}">
                    <a16:rowId xmlns:a16="http://schemas.microsoft.com/office/drawing/2014/main" val="3252733653"/>
                  </a:ext>
                </a:extLst>
              </a:tr>
              <a:tr h="370840">
                <a:tc>
                  <a:txBody>
                    <a:bodyPr/>
                    <a:lstStyle/>
                    <a:p>
                      <a:r>
                        <a:rPr lang="en-GB" dirty="0"/>
                        <a:t>Option 1c Retain &amp; Full Cost Recovery 128 beds *</a:t>
                      </a:r>
                    </a:p>
                  </a:txBody>
                  <a:tcPr/>
                </a:tc>
                <a:tc>
                  <a:txBody>
                    <a:bodyPr/>
                    <a:lstStyle/>
                    <a:p>
                      <a:pPr algn="l">
                        <a:lnSpc>
                          <a:spcPct val="107000"/>
                        </a:lnSpc>
                        <a:spcAft>
                          <a:spcPts val="800"/>
                        </a:spcAft>
                      </a:pPr>
                      <a:r>
                        <a:rPr lang="en-GB" sz="1200" kern="100" dirty="0">
                          <a:solidFill>
                            <a:srgbClr val="000000"/>
                          </a:solidFill>
                          <a:effectLst/>
                          <a:latin typeface="Arial"/>
                          <a:ea typeface="Calibri"/>
                          <a:cs typeface="Times New Roman"/>
                        </a:rPr>
                        <a:t>The Council would keep the current services, but all services would be charged at the full amount they cost the Council to operate.</a:t>
                      </a:r>
                      <a:endParaRPr lang="en-GB" sz="1100" kern="100" dirty="0">
                        <a:effectLst/>
                        <a:latin typeface="Arial"/>
                        <a:ea typeface="Calibri"/>
                        <a:cs typeface="Times New Roman"/>
                      </a:endParaRPr>
                    </a:p>
                  </a:txBody>
                  <a:tcPr/>
                </a:tc>
                <a:tc>
                  <a:txBody>
                    <a:bodyPr/>
                    <a:lstStyle/>
                    <a:p>
                      <a:pPr algn="ctr"/>
                      <a:r>
                        <a:rPr lang="en-GB" dirty="0"/>
                        <a:t>0</a:t>
                      </a:r>
                    </a:p>
                  </a:txBody>
                  <a:tcPr/>
                </a:tc>
                <a:extLst>
                  <a:ext uri="{0D108BD9-81ED-4DB2-BD59-A6C34878D82A}">
                    <a16:rowId xmlns:a16="http://schemas.microsoft.com/office/drawing/2014/main" val="3421943740"/>
                  </a:ext>
                </a:extLst>
              </a:tr>
              <a:tr h="370840">
                <a:tc>
                  <a:txBody>
                    <a:bodyPr/>
                    <a:lstStyle/>
                    <a:p>
                      <a:r>
                        <a:rPr lang="en-GB" dirty="0"/>
                        <a:t>Option 1d Retain and Reduce Cost – 128 beds</a:t>
                      </a:r>
                    </a:p>
                  </a:txBody>
                  <a:tcPr/>
                </a:tc>
                <a:tc>
                  <a:txBody>
                    <a:bodyPr/>
                    <a:lstStyle/>
                    <a:p>
                      <a:pPr algn="l">
                        <a:lnSpc>
                          <a:spcPct val="107000"/>
                        </a:lnSpc>
                        <a:spcAft>
                          <a:spcPts val="800"/>
                        </a:spcAft>
                      </a:pPr>
                      <a:r>
                        <a:rPr lang="en-GB" sz="1200" kern="1200" dirty="0">
                          <a:solidFill>
                            <a:schemeClr val="dk1"/>
                          </a:solidFill>
                          <a:effectLst/>
                          <a:latin typeface="Arial"/>
                          <a:ea typeface="+mn-ea"/>
                          <a:cs typeface="Arial"/>
                        </a:rPr>
                        <a:t>The Council would keep the current services but would reduce the cost and make them more efficient. </a:t>
                      </a:r>
                      <a:endParaRPr lang="en-GB" sz="1200" kern="100" dirty="0">
                        <a:effectLst/>
                        <a:latin typeface="Arial"/>
                        <a:ea typeface="Calibri" panose="020F0502020204030204" pitchFamily="34" charset="0"/>
                        <a:cs typeface="Arial"/>
                      </a:endParaRPr>
                    </a:p>
                  </a:txBody>
                  <a:tcPr/>
                </a:tc>
                <a:tc>
                  <a:txBody>
                    <a:bodyPr/>
                    <a:lstStyle/>
                    <a:p>
                      <a:pPr algn="ctr"/>
                      <a:r>
                        <a:rPr lang="en-GB" dirty="0"/>
                        <a:t>3.5</a:t>
                      </a:r>
                    </a:p>
                  </a:txBody>
                  <a:tcPr/>
                </a:tc>
                <a:extLst>
                  <a:ext uri="{0D108BD9-81ED-4DB2-BD59-A6C34878D82A}">
                    <a16:rowId xmlns:a16="http://schemas.microsoft.com/office/drawing/2014/main" val="2377290408"/>
                  </a:ext>
                </a:extLst>
              </a:tr>
              <a:tr h="370840">
                <a:tc>
                  <a:txBody>
                    <a:bodyPr/>
                    <a:lstStyle/>
                    <a:p>
                      <a:r>
                        <a:rPr lang="en-GB" dirty="0"/>
                        <a:t>Option 1e Do Nothing </a:t>
                      </a:r>
                    </a:p>
                  </a:txBody>
                  <a:tcPr/>
                </a:tc>
                <a:tc>
                  <a:txBody>
                    <a:bodyPr/>
                    <a:lstStyle/>
                    <a:p>
                      <a:pPr algn="l">
                        <a:lnSpc>
                          <a:spcPct val="107000"/>
                        </a:lnSpc>
                        <a:spcAft>
                          <a:spcPts val="800"/>
                        </a:spcAft>
                      </a:pPr>
                      <a:r>
                        <a:rPr lang="en-GB" sz="1200" kern="100" dirty="0">
                          <a:effectLst/>
                          <a:latin typeface="Arial"/>
                          <a:ea typeface="Calibri"/>
                          <a:cs typeface="Arial"/>
                        </a:rPr>
                        <a:t>The Council would keep the current services and </a:t>
                      </a:r>
                      <a:r>
                        <a:rPr lang="en-GB" sz="1200" kern="100" dirty="0" err="1">
                          <a:effectLst/>
                          <a:latin typeface="Arial"/>
                          <a:ea typeface="Calibri"/>
                          <a:cs typeface="Arial"/>
                        </a:rPr>
                        <a:t>ot</a:t>
                      </a:r>
                      <a:r>
                        <a:rPr lang="en-GB" sz="1200" kern="100" dirty="0">
                          <a:effectLst/>
                          <a:latin typeface="Arial"/>
                          <a:ea typeface="Calibri"/>
                          <a:cs typeface="Arial"/>
                        </a:rPr>
                        <a:t> make any changes </a:t>
                      </a:r>
                    </a:p>
                  </a:txBody>
                  <a:tcPr/>
                </a:tc>
                <a:tc>
                  <a:txBody>
                    <a:bodyPr/>
                    <a:lstStyle/>
                    <a:p>
                      <a:pPr algn="ctr"/>
                      <a:r>
                        <a:rPr lang="en-GB" dirty="0"/>
                        <a:t>5.9</a:t>
                      </a:r>
                    </a:p>
                  </a:txBody>
                  <a:tcPr/>
                </a:tc>
                <a:extLst>
                  <a:ext uri="{0D108BD9-81ED-4DB2-BD59-A6C34878D82A}">
                    <a16:rowId xmlns:a16="http://schemas.microsoft.com/office/drawing/2014/main" val="102323736"/>
                  </a:ext>
                </a:extLst>
              </a:tr>
            </a:tbl>
          </a:graphicData>
        </a:graphic>
      </p:graphicFrame>
      <p:sp>
        <p:nvSpPr>
          <p:cNvPr id="8" name="TextBox 7" descr="Please note option 1c is not financially viable as citizen contributions are based on their ability to pay, not the cost of the service they receive.">
            <a:extLst>
              <a:ext uri="{FF2B5EF4-FFF2-40B4-BE49-F238E27FC236}">
                <a16:creationId xmlns:a16="http://schemas.microsoft.com/office/drawing/2014/main" id="{15C72503-5EBC-E5A2-841C-4C82DB0648E4}"/>
              </a:ext>
              <a:ext uri="{C183D7F6-B498-43B3-948B-1728B52AA6E4}">
                <adec:decorative xmlns:adec="http://schemas.microsoft.com/office/drawing/2017/decorative" val="0"/>
              </a:ext>
            </a:extLst>
          </p:cNvPr>
          <p:cNvSpPr txBox="1"/>
          <p:nvPr/>
        </p:nvSpPr>
        <p:spPr>
          <a:xfrm>
            <a:off x="323527" y="4378341"/>
            <a:ext cx="8351241" cy="446276"/>
          </a:xfrm>
          <a:prstGeom prst="rect">
            <a:avLst/>
          </a:prstGeom>
          <a:noFill/>
        </p:spPr>
        <p:txBody>
          <a:bodyPr wrap="square" lIns="91440" tIns="45720" rIns="91440" bIns="45720" anchor="t">
            <a:spAutoFit/>
          </a:bodyPr>
          <a:lstStyle/>
          <a:p>
            <a:r>
              <a:rPr lang="en-GB" sz="1200" dirty="0">
                <a:latin typeface="Arial"/>
                <a:ea typeface="Aptos" panose="020B0004020202020204" pitchFamily="34" charset="0"/>
                <a:cs typeface="Arial"/>
              </a:rPr>
              <a:t>*</a:t>
            </a:r>
            <a:r>
              <a:rPr lang="en-GB" sz="1100" dirty="0">
                <a:latin typeface="Arial"/>
                <a:ea typeface="Aptos" panose="020B0004020202020204" pitchFamily="34" charset="0"/>
                <a:cs typeface="Arial"/>
              </a:rPr>
              <a:t>Please note option 1c</a:t>
            </a:r>
            <a:r>
              <a:rPr lang="en-GB" sz="1100" dirty="0">
                <a:effectLst/>
                <a:latin typeface="Arial"/>
                <a:ea typeface="Aptos" panose="020B0004020202020204" pitchFamily="34" charset="0"/>
                <a:cs typeface="Arial"/>
              </a:rPr>
              <a:t> is not financially viable as citizen contributions are based on their ability to pay</a:t>
            </a:r>
            <a:r>
              <a:rPr lang="en-GB" sz="1100" dirty="0">
                <a:latin typeface="Arial"/>
                <a:ea typeface="Aptos" panose="020B0004020202020204" pitchFamily="34" charset="0"/>
                <a:cs typeface="Arial"/>
              </a:rPr>
              <a:t>,</a:t>
            </a:r>
            <a:r>
              <a:rPr lang="en-GB" sz="1100" dirty="0">
                <a:effectLst/>
                <a:latin typeface="Arial"/>
                <a:ea typeface="Aptos" panose="020B0004020202020204" pitchFamily="34" charset="0"/>
                <a:cs typeface="Arial"/>
              </a:rPr>
              <a:t> not the cost of the service they receive.</a:t>
            </a:r>
            <a:endParaRPr lang="en-GB" sz="1100" dirty="0">
              <a:latin typeface="Arial"/>
              <a:cs typeface="Arial"/>
            </a:endParaRPr>
          </a:p>
        </p:txBody>
      </p:sp>
    </p:spTree>
    <p:extLst>
      <p:ext uri="{BB962C8B-B14F-4D97-AF65-F5344CB8AC3E}">
        <p14:creationId xmlns:p14="http://schemas.microsoft.com/office/powerpoint/2010/main" val="10397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BB8F-D2EF-811A-89F1-4BD3F5568F84}"/>
              </a:ext>
            </a:extLst>
          </p:cNvPr>
          <p:cNvSpPr>
            <a:spLocks noGrp="1"/>
          </p:cNvSpPr>
          <p:nvPr>
            <p:ph type="title"/>
          </p:nvPr>
        </p:nvSpPr>
        <p:spPr/>
        <p:txBody>
          <a:bodyPr>
            <a:normAutofit/>
          </a:bodyPr>
          <a:lstStyle/>
          <a:p>
            <a:r>
              <a:rPr lang="en-GB" dirty="0">
                <a:latin typeface="Arial Nova"/>
              </a:rPr>
              <a:t>Additional Investment required for category 2 Options </a:t>
            </a:r>
          </a:p>
        </p:txBody>
      </p:sp>
      <p:graphicFrame>
        <p:nvGraphicFramePr>
          <p:cNvPr id="4" name="Content Placeholder 3" descr="Additional Investment required for category 2 Options ">
            <a:extLst>
              <a:ext uri="{FF2B5EF4-FFF2-40B4-BE49-F238E27FC236}">
                <a16:creationId xmlns:a16="http://schemas.microsoft.com/office/drawing/2014/main" id="{2377124A-77D4-B356-4422-ABFCBD233128}"/>
              </a:ext>
            </a:extLst>
          </p:cNvPr>
          <p:cNvGraphicFramePr>
            <a:graphicFrameLocks noGrp="1"/>
          </p:cNvGraphicFramePr>
          <p:nvPr>
            <p:ph idx="1"/>
            <p:extLst>
              <p:ext uri="{D42A27DB-BD31-4B8C-83A1-F6EECF244321}">
                <p14:modId xmlns:p14="http://schemas.microsoft.com/office/powerpoint/2010/main" val="1085731401"/>
              </p:ext>
            </p:extLst>
          </p:nvPr>
        </p:nvGraphicFramePr>
        <p:xfrm>
          <a:off x="457200" y="843558"/>
          <a:ext cx="8229600" cy="3886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59970721"/>
                    </a:ext>
                  </a:extLst>
                </a:gridCol>
                <a:gridCol w="3171800">
                  <a:extLst>
                    <a:ext uri="{9D8B030D-6E8A-4147-A177-3AD203B41FA5}">
                      <a16:colId xmlns:a16="http://schemas.microsoft.com/office/drawing/2014/main" val="3863596433"/>
                    </a:ext>
                  </a:extLst>
                </a:gridCol>
                <a:gridCol w="2314600">
                  <a:extLst>
                    <a:ext uri="{9D8B030D-6E8A-4147-A177-3AD203B41FA5}">
                      <a16:colId xmlns:a16="http://schemas.microsoft.com/office/drawing/2014/main" val="1822043716"/>
                    </a:ext>
                  </a:extLst>
                </a:gridCol>
              </a:tblGrid>
              <a:tr h="370840">
                <a:tc>
                  <a:txBody>
                    <a:bodyPr/>
                    <a:lstStyle/>
                    <a:p>
                      <a:r>
                        <a:rPr lang="en-GB" dirty="0"/>
                        <a:t>Option </a:t>
                      </a:r>
                    </a:p>
                  </a:txBody>
                  <a:tcPr/>
                </a:tc>
                <a:tc>
                  <a:txBody>
                    <a:bodyPr/>
                    <a:lstStyle/>
                    <a:p>
                      <a:r>
                        <a:rPr lang="en-GB" dirty="0"/>
                        <a:t>Service Overview</a:t>
                      </a:r>
                    </a:p>
                  </a:txBody>
                  <a:tcPr/>
                </a:tc>
                <a:tc>
                  <a:txBody>
                    <a:bodyPr/>
                    <a:lstStyle/>
                    <a:p>
                      <a:pPr algn="ctr"/>
                      <a:r>
                        <a:rPr lang="en-GB" dirty="0"/>
                        <a:t>Additional Investment</a:t>
                      </a:r>
                      <a:endParaRPr lang="en-US" dirty="0"/>
                    </a:p>
                    <a:p>
                      <a:pPr lvl="0" algn="ctr">
                        <a:buNone/>
                      </a:pPr>
                      <a:r>
                        <a:rPr lang="en-GB" dirty="0"/>
                        <a:t>£M</a:t>
                      </a:r>
                    </a:p>
                  </a:txBody>
                  <a:tcPr/>
                </a:tc>
                <a:extLst>
                  <a:ext uri="{0D108BD9-81ED-4DB2-BD59-A6C34878D82A}">
                    <a16:rowId xmlns:a16="http://schemas.microsoft.com/office/drawing/2014/main" val="3094680663"/>
                  </a:ext>
                </a:extLst>
              </a:tr>
              <a:tr h="370840">
                <a:tc>
                  <a:txBody>
                    <a:bodyPr/>
                    <a:lstStyle/>
                    <a:p>
                      <a:r>
                        <a:rPr lang="en-GB" dirty="0"/>
                        <a:t>Option 2a Retain Ann Marie Howes Only – 64 beds</a:t>
                      </a:r>
                    </a:p>
                  </a:txBody>
                  <a:tcPr/>
                </a:tc>
                <a:tc>
                  <a:txBody>
                    <a:bodyPr/>
                    <a:lstStyle/>
                    <a:p>
                      <a:r>
                        <a:rPr lang="en-GB" dirty="0"/>
                        <a:t>The Council would close the other services and only keep Ann Marie Howes </a:t>
                      </a:r>
                    </a:p>
                  </a:txBody>
                  <a:tcPr/>
                </a:tc>
                <a:tc>
                  <a:txBody>
                    <a:bodyPr/>
                    <a:lstStyle/>
                    <a:p>
                      <a:pPr algn="ctr"/>
                      <a:r>
                        <a:rPr lang="en-GB" dirty="0"/>
                        <a:t>3.4</a:t>
                      </a:r>
                    </a:p>
                  </a:txBody>
                  <a:tcPr/>
                </a:tc>
                <a:extLst>
                  <a:ext uri="{0D108BD9-81ED-4DB2-BD59-A6C34878D82A}">
                    <a16:rowId xmlns:a16="http://schemas.microsoft.com/office/drawing/2014/main" val="2686581238"/>
                  </a:ext>
                </a:extLst>
              </a:tr>
              <a:tr h="297239">
                <a:tc>
                  <a:txBody>
                    <a:bodyPr/>
                    <a:lstStyle/>
                    <a:p>
                      <a:r>
                        <a:rPr lang="en-GB" dirty="0"/>
                        <a:t>Option 2b Retain Perry Tree only – 64 beds </a:t>
                      </a:r>
                    </a:p>
                  </a:txBody>
                  <a:tcPr/>
                </a:tc>
                <a:tc>
                  <a:txBody>
                    <a:bodyPr/>
                    <a:lstStyle/>
                    <a:p>
                      <a:r>
                        <a:rPr lang="en-GB" dirty="0"/>
                        <a:t>The Council would close the other services and only keep Perry Tree Centre </a:t>
                      </a:r>
                    </a:p>
                  </a:txBody>
                  <a:tcPr/>
                </a:tc>
                <a:tc>
                  <a:txBody>
                    <a:bodyPr/>
                    <a:lstStyle/>
                    <a:p>
                      <a:pPr algn="ctr"/>
                      <a:r>
                        <a:rPr lang="en-GB" dirty="0"/>
                        <a:t>3.0</a:t>
                      </a:r>
                    </a:p>
                  </a:txBody>
                  <a:tcPr/>
                </a:tc>
                <a:extLst>
                  <a:ext uri="{0D108BD9-81ED-4DB2-BD59-A6C34878D82A}">
                    <a16:rowId xmlns:a16="http://schemas.microsoft.com/office/drawing/2014/main" val="3907998587"/>
                  </a:ext>
                </a:extLst>
              </a:tr>
              <a:tr h="297239">
                <a:tc>
                  <a:txBody>
                    <a:bodyPr/>
                    <a:lstStyle/>
                    <a:p>
                      <a:r>
                        <a:rPr lang="en-GB" dirty="0"/>
                        <a:t>Option 2c Retain Kenrick Centre only – 64 beds </a:t>
                      </a:r>
                    </a:p>
                  </a:txBody>
                  <a:tcPr/>
                </a:tc>
                <a:tc>
                  <a:txBody>
                    <a:bodyPr/>
                    <a:lstStyle/>
                    <a:p>
                      <a:r>
                        <a:rPr lang="en-GB" dirty="0"/>
                        <a:t>The Council would close the other services and only keep Kenrick Centre</a:t>
                      </a:r>
                    </a:p>
                  </a:txBody>
                  <a:tcPr/>
                </a:tc>
                <a:tc>
                  <a:txBody>
                    <a:bodyPr/>
                    <a:lstStyle/>
                    <a:p>
                      <a:pPr algn="ctr"/>
                      <a:r>
                        <a:rPr lang="en-GB" dirty="0"/>
                        <a:t>2.4</a:t>
                      </a:r>
                    </a:p>
                  </a:txBody>
                  <a:tcPr/>
                </a:tc>
                <a:extLst>
                  <a:ext uri="{0D108BD9-81ED-4DB2-BD59-A6C34878D82A}">
                    <a16:rowId xmlns:a16="http://schemas.microsoft.com/office/drawing/2014/main" val="1770713471"/>
                  </a:ext>
                </a:extLst>
              </a:tr>
              <a:tr h="297239">
                <a:tc>
                  <a:txBody>
                    <a:bodyPr/>
                    <a:lstStyle/>
                    <a:p>
                      <a:r>
                        <a:rPr lang="en-GB" dirty="0"/>
                        <a:t>Option 2d Retain Ann Marie and Perry Tree – 128 beds</a:t>
                      </a:r>
                    </a:p>
                  </a:txBody>
                  <a:tcPr/>
                </a:tc>
                <a:tc>
                  <a:txBody>
                    <a:bodyPr/>
                    <a:lstStyle/>
                    <a:p>
                      <a:r>
                        <a:rPr lang="en-GB" dirty="0"/>
                        <a:t>The Council would close the Kenrick Centre and only keep Ann Marie Howes and Perry Tree Centres</a:t>
                      </a:r>
                    </a:p>
                  </a:txBody>
                  <a:tcPr/>
                </a:tc>
                <a:tc>
                  <a:txBody>
                    <a:bodyPr/>
                    <a:lstStyle/>
                    <a:p>
                      <a:pPr algn="ctr"/>
                      <a:endParaRPr lang="en-GB" dirty="0"/>
                    </a:p>
                    <a:p>
                      <a:pPr algn="ctr"/>
                      <a:r>
                        <a:rPr lang="en-GB" dirty="0"/>
                        <a:t>4.9</a:t>
                      </a:r>
                    </a:p>
                  </a:txBody>
                  <a:tcPr/>
                </a:tc>
                <a:extLst>
                  <a:ext uri="{0D108BD9-81ED-4DB2-BD59-A6C34878D82A}">
                    <a16:rowId xmlns:a16="http://schemas.microsoft.com/office/drawing/2014/main" val="1266610485"/>
                  </a:ext>
                </a:extLst>
              </a:tr>
            </a:tbl>
          </a:graphicData>
        </a:graphic>
      </p:graphicFrame>
    </p:spTree>
    <p:extLst>
      <p:ext uri="{BB962C8B-B14F-4D97-AF65-F5344CB8AC3E}">
        <p14:creationId xmlns:p14="http://schemas.microsoft.com/office/powerpoint/2010/main" val="179366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3A76-B8DD-4219-502B-BEED4E1CB2CC}"/>
              </a:ext>
            </a:extLst>
          </p:cNvPr>
          <p:cNvSpPr>
            <a:spLocks noGrp="1"/>
          </p:cNvSpPr>
          <p:nvPr>
            <p:ph type="title"/>
          </p:nvPr>
        </p:nvSpPr>
        <p:spPr/>
        <p:txBody>
          <a:bodyPr>
            <a:normAutofit fontScale="90000"/>
          </a:bodyPr>
          <a:lstStyle/>
          <a:p>
            <a:r>
              <a:rPr lang="en-GB" dirty="0">
                <a:latin typeface="Arial Nova"/>
              </a:rPr>
              <a:t>Additional Investment requirement for category 3 Options </a:t>
            </a:r>
          </a:p>
        </p:txBody>
      </p:sp>
      <p:graphicFrame>
        <p:nvGraphicFramePr>
          <p:cNvPr id="4" name="Content Placeholder 3" descr="Additional Investment requirement for category 3 Options ">
            <a:extLst>
              <a:ext uri="{FF2B5EF4-FFF2-40B4-BE49-F238E27FC236}">
                <a16:creationId xmlns:a16="http://schemas.microsoft.com/office/drawing/2014/main" id="{F05742BF-46CA-DBB6-BB5A-93A7A0527A3D}"/>
              </a:ext>
            </a:extLst>
          </p:cNvPr>
          <p:cNvGraphicFramePr>
            <a:graphicFrameLocks noGrp="1"/>
          </p:cNvGraphicFramePr>
          <p:nvPr>
            <p:ph idx="1"/>
            <p:extLst>
              <p:ext uri="{D42A27DB-BD31-4B8C-83A1-F6EECF244321}">
                <p14:modId xmlns:p14="http://schemas.microsoft.com/office/powerpoint/2010/main" val="2253117204"/>
              </p:ext>
            </p:extLst>
          </p:nvPr>
        </p:nvGraphicFramePr>
        <p:xfrm>
          <a:off x="457200" y="1058863"/>
          <a:ext cx="8229600" cy="2651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26469922"/>
                    </a:ext>
                  </a:extLst>
                </a:gridCol>
                <a:gridCol w="3243808">
                  <a:extLst>
                    <a:ext uri="{9D8B030D-6E8A-4147-A177-3AD203B41FA5}">
                      <a16:colId xmlns:a16="http://schemas.microsoft.com/office/drawing/2014/main" val="173135181"/>
                    </a:ext>
                  </a:extLst>
                </a:gridCol>
                <a:gridCol w="2242592">
                  <a:extLst>
                    <a:ext uri="{9D8B030D-6E8A-4147-A177-3AD203B41FA5}">
                      <a16:colId xmlns:a16="http://schemas.microsoft.com/office/drawing/2014/main" val="2057664837"/>
                    </a:ext>
                  </a:extLst>
                </a:gridCol>
              </a:tblGrid>
              <a:tr h="370840">
                <a:tc>
                  <a:txBody>
                    <a:bodyPr/>
                    <a:lstStyle/>
                    <a:p>
                      <a:r>
                        <a:rPr lang="en-GB" dirty="0"/>
                        <a:t>Option </a:t>
                      </a:r>
                    </a:p>
                  </a:txBody>
                  <a:tcPr/>
                </a:tc>
                <a:tc>
                  <a:txBody>
                    <a:bodyPr/>
                    <a:lstStyle/>
                    <a:p>
                      <a:r>
                        <a:rPr lang="en-GB" dirty="0"/>
                        <a:t>Service Overview </a:t>
                      </a:r>
                    </a:p>
                  </a:txBody>
                  <a:tcPr/>
                </a:tc>
                <a:tc>
                  <a:txBody>
                    <a:bodyPr/>
                    <a:lstStyle/>
                    <a:p>
                      <a:pPr algn="ctr"/>
                      <a:r>
                        <a:rPr lang="en-GB" dirty="0"/>
                        <a:t>Additional Investment £M</a:t>
                      </a:r>
                    </a:p>
                  </a:txBody>
                  <a:tcPr/>
                </a:tc>
                <a:extLst>
                  <a:ext uri="{0D108BD9-81ED-4DB2-BD59-A6C34878D82A}">
                    <a16:rowId xmlns:a16="http://schemas.microsoft.com/office/drawing/2014/main" val="837470716"/>
                  </a:ext>
                </a:extLst>
              </a:tr>
              <a:tr h="370840">
                <a:tc>
                  <a:txBody>
                    <a:bodyPr/>
                    <a:lstStyle/>
                    <a:p>
                      <a:r>
                        <a:rPr lang="en-GB" dirty="0"/>
                        <a:t>Option 3a Sell and Transfer to a New Provider </a:t>
                      </a:r>
                    </a:p>
                  </a:txBody>
                  <a:tcPr/>
                </a:tc>
                <a:tc>
                  <a:txBody>
                    <a:bodyPr/>
                    <a:lstStyle/>
                    <a:p>
                      <a:r>
                        <a:rPr lang="en-GB" dirty="0"/>
                        <a:t>The Council would sell the current services, and all residents and staff would transfer to the new provider. </a:t>
                      </a:r>
                    </a:p>
                  </a:txBody>
                  <a:tcPr/>
                </a:tc>
                <a:tc>
                  <a:txBody>
                    <a:bodyPr/>
                    <a:lstStyle/>
                    <a:p>
                      <a:pPr algn="ctr"/>
                      <a:r>
                        <a:rPr lang="en-GB" dirty="0"/>
                        <a:t>4.6</a:t>
                      </a:r>
                    </a:p>
                  </a:txBody>
                  <a:tcPr/>
                </a:tc>
                <a:extLst>
                  <a:ext uri="{0D108BD9-81ED-4DB2-BD59-A6C34878D82A}">
                    <a16:rowId xmlns:a16="http://schemas.microsoft.com/office/drawing/2014/main" val="1941392426"/>
                  </a:ext>
                </a:extLst>
              </a:tr>
              <a:tr h="370840">
                <a:tc>
                  <a:txBody>
                    <a:bodyPr/>
                    <a:lstStyle/>
                    <a:p>
                      <a:r>
                        <a:rPr lang="en-GB" dirty="0"/>
                        <a:t>Option 3b Close Services and sell the empty buildings </a:t>
                      </a:r>
                    </a:p>
                  </a:txBody>
                  <a:tcPr/>
                </a:tc>
                <a:tc>
                  <a:txBody>
                    <a:bodyPr/>
                    <a:lstStyle/>
                    <a:p>
                      <a:r>
                        <a:rPr lang="en-GB" dirty="0"/>
                        <a:t>The Council would close the current service and sell the empty buildings</a:t>
                      </a:r>
                    </a:p>
                  </a:txBody>
                  <a:tcPr/>
                </a:tc>
                <a:tc>
                  <a:txBody>
                    <a:bodyPr/>
                    <a:lstStyle/>
                    <a:p>
                      <a:pPr algn="ctr"/>
                      <a:r>
                        <a:rPr lang="en-GB" dirty="0"/>
                        <a:t>0.8</a:t>
                      </a:r>
                    </a:p>
                  </a:txBody>
                  <a:tcPr/>
                </a:tc>
                <a:extLst>
                  <a:ext uri="{0D108BD9-81ED-4DB2-BD59-A6C34878D82A}">
                    <a16:rowId xmlns:a16="http://schemas.microsoft.com/office/drawing/2014/main" val="3681276358"/>
                  </a:ext>
                </a:extLst>
              </a:tr>
              <a:tr h="370840">
                <a:tc>
                  <a:txBody>
                    <a:bodyPr/>
                    <a:lstStyle/>
                    <a:p>
                      <a:r>
                        <a:rPr lang="en-GB" dirty="0"/>
                        <a:t>Option 3c Close Services and Rent the Buildings </a:t>
                      </a:r>
                    </a:p>
                  </a:txBody>
                  <a:tcPr/>
                </a:tc>
                <a:tc>
                  <a:txBody>
                    <a:bodyPr/>
                    <a:lstStyle/>
                    <a:p>
                      <a:r>
                        <a:rPr lang="en-GB" dirty="0"/>
                        <a:t>The Council would close the current services and rent the empty buildings </a:t>
                      </a:r>
                    </a:p>
                  </a:txBody>
                  <a:tcPr/>
                </a:tc>
                <a:tc>
                  <a:txBody>
                    <a:bodyPr/>
                    <a:lstStyle/>
                    <a:p>
                      <a:pPr algn="ctr"/>
                      <a:r>
                        <a:rPr lang="en-GB" dirty="0"/>
                        <a:t>0.6</a:t>
                      </a:r>
                    </a:p>
                  </a:txBody>
                  <a:tcPr/>
                </a:tc>
                <a:extLst>
                  <a:ext uri="{0D108BD9-81ED-4DB2-BD59-A6C34878D82A}">
                    <a16:rowId xmlns:a16="http://schemas.microsoft.com/office/drawing/2014/main" val="1123848877"/>
                  </a:ext>
                </a:extLst>
              </a:tr>
            </a:tbl>
          </a:graphicData>
        </a:graphic>
      </p:graphicFrame>
    </p:spTree>
    <p:extLst>
      <p:ext uri="{BB962C8B-B14F-4D97-AF65-F5344CB8AC3E}">
        <p14:creationId xmlns:p14="http://schemas.microsoft.com/office/powerpoint/2010/main" val="16468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44329-744B-D378-AF63-C48D2AF02F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234C15-D298-AD4B-32B0-491DA50B875E}"/>
              </a:ext>
            </a:extLst>
          </p:cNvPr>
          <p:cNvSpPr>
            <a:spLocks noGrp="1"/>
          </p:cNvSpPr>
          <p:nvPr>
            <p:ph type="ctrTitle"/>
          </p:nvPr>
        </p:nvSpPr>
        <p:spPr/>
        <p:txBody>
          <a:bodyPr/>
          <a:lstStyle/>
          <a:p>
            <a:r>
              <a:rPr lang="en-GB"/>
              <a:t>The Council’s Preferred Option </a:t>
            </a:r>
          </a:p>
        </p:txBody>
      </p:sp>
      <p:sp>
        <p:nvSpPr>
          <p:cNvPr id="5" name="Subtitle 4">
            <a:extLst>
              <a:ext uri="{FF2B5EF4-FFF2-40B4-BE49-F238E27FC236}">
                <a16:creationId xmlns:a16="http://schemas.microsoft.com/office/drawing/2014/main" id="{40D54E04-16BE-008B-E4B5-B0FFF7474EF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4752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9C09F9-A816-435B-5643-B6BCF56073C6}"/>
              </a:ext>
            </a:extLst>
          </p:cNvPr>
          <p:cNvSpPr>
            <a:spLocks noGrp="1"/>
          </p:cNvSpPr>
          <p:nvPr>
            <p:ph type="title"/>
          </p:nvPr>
        </p:nvSpPr>
        <p:spPr/>
        <p:txBody>
          <a:bodyPr anchor="ctr">
            <a:normAutofit/>
          </a:bodyPr>
          <a:lstStyle/>
          <a:p>
            <a:r>
              <a:rPr lang="en-GB"/>
              <a:t>The Council’s Preferred Option – Option 3c</a:t>
            </a:r>
          </a:p>
        </p:txBody>
      </p:sp>
      <p:sp>
        <p:nvSpPr>
          <p:cNvPr id="16" name="Content Placeholder 2">
            <a:extLst>
              <a:ext uri="{FF2B5EF4-FFF2-40B4-BE49-F238E27FC236}">
                <a16:creationId xmlns:a16="http://schemas.microsoft.com/office/drawing/2014/main" id="{5716D443-D275-BFA7-8B4B-682E6BC02FAA}"/>
              </a:ext>
            </a:extLst>
          </p:cNvPr>
          <p:cNvSpPr>
            <a:spLocks noGrp="1"/>
          </p:cNvSpPr>
          <p:nvPr>
            <p:ph idx="1"/>
          </p:nvPr>
        </p:nvSpPr>
        <p:spPr/>
        <p:txBody>
          <a:bodyPr vert="horz" lIns="77925" tIns="38963" rIns="77925" bIns="38963" rtlCol="0" anchor="t">
            <a:normAutofit fontScale="92500" lnSpcReduction="20000"/>
          </a:bodyPr>
          <a:lstStyle/>
          <a:p>
            <a:pPr marL="292100" indent="-292100"/>
            <a:r>
              <a:rPr lang="en-GB" sz="1300" dirty="0">
                <a:latin typeface="Arial Nova"/>
              </a:rPr>
              <a:t>Based on a thorough analysis of the options available to the Council to deliver the required level of savings, </a:t>
            </a:r>
            <a:r>
              <a:rPr lang="en-GB" sz="1300" b="1" dirty="0">
                <a:latin typeface="Arial Nova"/>
              </a:rPr>
              <a:t>Option 3c</a:t>
            </a:r>
            <a:r>
              <a:rPr lang="en-GB" sz="1300" dirty="0">
                <a:latin typeface="Arial Nova"/>
              </a:rPr>
              <a:t> is the preferred option, subject to further consultation.</a:t>
            </a:r>
          </a:p>
          <a:p>
            <a:pPr marL="292100" indent="-292100"/>
            <a:r>
              <a:rPr lang="en-GB" sz="1300" dirty="0">
                <a:latin typeface="Arial Nova"/>
              </a:rPr>
              <a:t>This option </a:t>
            </a:r>
            <a:r>
              <a:rPr lang="en-GB" sz="1200" dirty="0"/>
              <a:t>comes closest to deliver the required £6.4m saving.</a:t>
            </a:r>
            <a:endParaRPr lang="en-GB" sz="1300" dirty="0">
              <a:latin typeface="Arial Nova"/>
            </a:endParaRPr>
          </a:p>
          <a:p>
            <a:pPr marL="292100" indent="-292100"/>
            <a:r>
              <a:rPr lang="en-GB" sz="1300" dirty="0">
                <a:latin typeface="Arial Nova"/>
              </a:rPr>
              <a:t>This would mean existing permanent residents would need to move to a new care home, however there is sufficient capacity and choice in the wider market to meet the needs of current residents and residents would be supported with these decisions.</a:t>
            </a:r>
          </a:p>
          <a:p>
            <a:pPr marL="292100" indent="-292100"/>
            <a:r>
              <a:rPr lang="en-GB" sz="1300" dirty="0">
                <a:latin typeface="Arial Nova"/>
              </a:rPr>
              <a:t>The Council would lease all the buildings, with the NHS being identified as a Special Lessee for all three sites (subject to any decision on the future use/tenure of the Kenrick Centre).  </a:t>
            </a:r>
          </a:p>
          <a:p>
            <a:pPr marL="292100" indent="-292100"/>
            <a:r>
              <a:rPr lang="en-GB" sz="1300" dirty="0">
                <a:latin typeface="Arial Nova"/>
              </a:rPr>
              <a:t>This will ensure the buildings continue to provide an invaluable service to the wider health and social care system </a:t>
            </a:r>
            <a:r>
              <a:rPr lang="en-GB" sz="1300" dirty="0">
                <a:latin typeface="+mn-lt"/>
              </a:rPr>
              <a:t>and </a:t>
            </a:r>
            <a:r>
              <a:rPr lang="en-GB" sz="1300" b="0" i="0" u="none" strike="noStrike" kern="100" dirty="0">
                <a:solidFill>
                  <a:srgbClr val="000000"/>
                </a:solidFill>
                <a:effectLst/>
                <a:latin typeface="+mn-lt"/>
                <a:ea typeface="Arial Nova" panose="020B0504020202020204" pitchFamily="34" charset="0"/>
                <a:cs typeface="Arial"/>
              </a:rPr>
              <a:t>to support more people home from hospital, more quickly.</a:t>
            </a:r>
            <a:r>
              <a:rPr lang="en-GB" sz="1300" dirty="0">
                <a:latin typeface="+mn-lt"/>
              </a:rPr>
              <a:t> </a:t>
            </a:r>
          </a:p>
          <a:p>
            <a:pPr marL="292100" indent="-292100"/>
            <a:r>
              <a:rPr lang="en-GB" sz="1300" dirty="0">
                <a:latin typeface="Arial Nova"/>
              </a:rPr>
              <a:t>This option will secure an ongoing rental income to the Council.</a:t>
            </a:r>
          </a:p>
          <a:p>
            <a:pPr marL="292100" indent="-292100"/>
            <a:r>
              <a:rPr lang="en-GB" sz="1300" dirty="0">
                <a:latin typeface="Arial Nova"/>
              </a:rPr>
              <a:t>This option meets the Integrated Care System’s ambition to make better use of these services to support people being discharged from hospital.</a:t>
            </a:r>
          </a:p>
          <a:p>
            <a:pPr marL="292100" indent="-292100"/>
            <a:r>
              <a:rPr lang="en-GB" sz="1300" dirty="0">
                <a:latin typeface="Arial Nova"/>
              </a:rPr>
              <a:t>This ensures the buildings are put to ongoing public use and supports delivering of the Council and NHS duties under the Health and Care Act 2022 in relation to more integrated services. </a:t>
            </a:r>
          </a:p>
          <a:p>
            <a:pPr marL="292100" indent="-292100"/>
            <a:r>
              <a:rPr lang="en-GB" sz="1300" dirty="0">
                <a:effectLst/>
                <a:latin typeface="+mn-lt"/>
                <a:ea typeface="Times New Roman" panose="02020603050405020304" pitchFamily="18" charset="0"/>
              </a:rPr>
              <a:t>Any decision on the future use/tenure of the Kenrick Centre would be the decision of the Council’s Trust and Charities Committee as owners of the land.  In turn, they would require approval from</a:t>
            </a:r>
            <a:r>
              <a:rPr lang="en-GB" sz="1300" strike="sngStrike" dirty="0">
                <a:effectLst/>
                <a:latin typeface="+mn-lt"/>
                <a:ea typeface="Times New Roman" panose="02020603050405020304" pitchFamily="18" charset="0"/>
              </a:rPr>
              <a:t> </a:t>
            </a:r>
            <a:r>
              <a:rPr lang="en-GB" sz="1300" dirty="0">
                <a:effectLst/>
                <a:latin typeface="+mn-lt"/>
                <a:ea typeface="Times New Roman" panose="02020603050405020304" pitchFamily="18" charset="0"/>
              </a:rPr>
              <a:t>the Charity Commission to enter into any future contracts.  Future use of the building is being discussed with the Trust and Charities Committee should an option be taken to vacate the land.</a:t>
            </a:r>
            <a:endParaRPr lang="en-GB" sz="1300" dirty="0">
              <a:latin typeface="+mn-lt"/>
            </a:endParaRPr>
          </a:p>
          <a:p>
            <a:pPr marL="0" indent="0">
              <a:buNone/>
            </a:pPr>
            <a:endParaRPr lang="en-US" sz="1300" dirty="0"/>
          </a:p>
          <a:p>
            <a:pPr marL="292100" indent="-292100"/>
            <a:endParaRPr lang="en-US" sz="1300" dirty="0"/>
          </a:p>
          <a:p>
            <a:pPr marL="292100" indent="-292100"/>
            <a:endParaRPr lang="en-US" sz="1300" dirty="0"/>
          </a:p>
          <a:p>
            <a:pPr marL="292100" indent="-292100"/>
            <a:endParaRPr lang="en-US" sz="1300" dirty="0"/>
          </a:p>
        </p:txBody>
      </p:sp>
    </p:spTree>
    <p:extLst>
      <p:ext uri="{BB962C8B-B14F-4D97-AF65-F5344CB8AC3E}">
        <p14:creationId xmlns:p14="http://schemas.microsoft.com/office/powerpoint/2010/main" val="17779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4CF4-0CC5-9F79-0B16-DD216B950C81}"/>
              </a:ext>
            </a:extLst>
          </p:cNvPr>
          <p:cNvSpPr>
            <a:spLocks noGrp="1"/>
          </p:cNvSpPr>
          <p:nvPr>
            <p:ph type="title"/>
          </p:nvPr>
        </p:nvSpPr>
        <p:spPr/>
        <p:txBody>
          <a:bodyPr/>
          <a:lstStyle/>
          <a:p>
            <a:r>
              <a:rPr lang="en-GB"/>
              <a:t>Impact and Equality Considerations for Option 3c</a:t>
            </a:r>
          </a:p>
        </p:txBody>
      </p:sp>
      <p:sp>
        <p:nvSpPr>
          <p:cNvPr id="3" name="Content Placeholder 2">
            <a:extLst>
              <a:ext uri="{FF2B5EF4-FFF2-40B4-BE49-F238E27FC236}">
                <a16:creationId xmlns:a16="http://schemas.microsoft.com/office/drawing/2014/main" id="{437CA6E9-4AC4-6FB5-B6DF-6FA133924116}"/>
              </a:ext>
            </a:extLst>
          </p:cNvPr>
          <p:cNvSpPr>
            <a:spLocks noGrp="1"/>
          </p:cNvSpPr>
          <p:nvPr>
            <p:ph idx="1"/>
          </p:nvPr>
        </p:nvSpPr>
        <p:spPr/>
        <p:txBody>
          <a:bodyPr vert="horz" lIns="77925" tIns="38963" rIns="77925" bIns="38963" rtlCol="0" anchor="t">
            <a:normAutofit fontScale="47500" lnSpcReduction="20000"/>
          </a:bodyPr>
          <a:lstStyle/>
          <a:p>
            <a:pPr marL="292100" indent="-292100"/>
            <a:r>
              <a:rPr lang="en-GB" sz="2800" dirty="0">
                <a:latin typeface="+mn-lt"/>
              </a:rPr>
              <a:t>It is recognised that for the current 53 (as of March 2025) long term residents, this is their home, and any move may be unsettling for residents and their families.  Particularly for those older residents, more frail residents or those with dementia.</a:t>
            </a:r>
            <a:endParaRPr lang="en-US" dirty="0"/>
          </a:p>
          <a:p>
            <a:pPr marL="292100" indent="-292100"/>
            <a:r>
              <a:rPr lang="en-GB" sz="2800" dirty="0">
                <a:solidFill>
                  <a:srgbClr val="000000"/>
                </a:solidFill>
                <a:latin typeface="+mn-lt"/>
              </a:rPr>
              <a:t>S</a:t>
            </a:r>
            <a:r>
              <a:rPr lang="en-GB" sz="2800" b="0" i="0" dirty="0">
                <a:solidFill>
                  <a:srgbClr val="000000"/>
                </a:solidFill>
                <a:effectLst/>
                <a:latin typeface="+mn-lt"/>
              </a:rPr>
              <a:t>upport will be given to existing residents throughout any changes in their care home, including support from social workers</a:t>
            </a:r>
            <a:r>
              <a:rPr lang="en-GB" sz="2800" dirty="0">
                <a:solidFill>
                  <a:srgbClr val="000000"/>
                </a:solidFill>
                <a:latin typeface="+mn-lt"/>
              </a:rPr>
              <a:t>, dementia</a:t>
            </a:r>
            <a:r>
              <a:rPr lang="en-GB" sz="2800" b="0" i="0" dirty="0">
                <a:solidFill>
                  <a:srgbClr val="000000"/>
                </a:solidFill>
                <a:effectLst/>
                <a:latin typeface="+mn-lt"/>
              </a:rPr>
              <a:t> </a:t>
            </a:r>
            <a:r>
              <a:rPr lang="en-GB" sz="2800" dirty="0">
                <a:solidFill>
                  <a:srgbClr val="000000"/>
                </a:solidFill>
                <a:latin typeface="+mn-lt"/>
              </a:rPr>
              <a:t>advisors and advocates as and when required and </a:t>
            </a:r>
            <a:r>
              <a:rPr lang="en-GB" sz="2800" b="0" i="0" dirty="0">
                <a:solidFill>
                  <a:srgbClr val="000000"/>
                </a:solidFill>
                <a:effectLst/>
                <a:latin typeface="+mn-lt"/>
              </a:rPr>
              <a:t>at the appropriate time to ensure any transition is well-managed.</a:t>
            </a:r>
          </a:p>
          <a:p>
            <a:pPr marL="292100" indent="-292100"/>
            <a:r>
              <a:rPr lang="en-GB" sz="2800" dirty="0">
                <a:latin typeface="+mn-lt"/>
              </a:rPr>
              <a:t>Social workers will ensure that residents and their families have access to information, advice and guidance throughout any moves, to support them to make informed choices and decisions about their future care needs and any new care home.</a:t>
            </a:r>
          </a:p>
          <a:p>
            <a:pPr marL="292100" indent="-292100"/>
            <a:r>
              <a:rPr lang="en-GB" sz="2800" dirty="0">
                <a:latin typeface="+mn-lt"/>
              </a:rPr>
              <a:t>Residents and families may be concerned more generally about the impact any move may have.  Social workers will support residents and ensure that moves are managed safely and to minimise the impact on residents and families wherever possible.</a:t>
            </a:r>
          </a:p>
          <a:p>
            <a:pPr marL="292100" indent="-292100"/>
            <a:r>
              <a:rPr lang="en-GB" sz="2800" b="0" i="0" dirty="0">
                <a:solidFill>
                  <a:srgbClr val="000000"/>
                </a:solidFill>
                <a:effectLst/>
                <a:latin typeface="+mn-lt"/>
              </a:rPr>
              <a:t>The Council will ensure that our duties under the Care Act 2014 will continue to be met and care needs for each person will be assessed and addressed in their individual care plan which will focus on their needs and interests. Any alternative provision considered wil</a:t>
            </a:r>
            <a:r>
              <a:rPr lang="en-GB" sz="2800" dirty="0">
                <a:solidFill>
                  <a:srgbClr val="000000"/>
                </a:solidFill>
                <a:latin typeface="+mn-lt"/>
              </a:rPr>
              <a:t>l </a:t>
            </a:r>
            <a:r>
              <a:rPr lang="en-GB" sz="2800" b="0" i="0" dirty="0">
                <a:solidFill>
                  <a:srgbClr val="000000"/>
                </a:solidFill>
                <a:effectLst/>
                <a:latin typeface="+mn-lt"/>
              </a:rPr>
              <a:t>be suited to residents' individual care needs.</a:t>
            </a:r>
          </a:p>
          <a:p>
            <a:pPr marL="292100" indent="-292100"/>
            <a:r>
              <a:rPr lang="en-GB" sz="2800" b="0" i="0" dirty="0">
                <a:solidFill>
                  <a:srgbClr val="000000"/>
                </a:solidFill>
                <a:effectLst/>
                <a:latin typeface="+mn-lt"/>
              </a:rPr>
              <a:t>The Council will also continue to fulfil its obligations under the Care and Support and Aftercare (Choice of Accommodation) Regulations 2014, providing residents with a choice over their accommodation.  The resident and - where appropriate - family members will be fully involved in decision making.   </a:t>
            </a:r>
          </a:p>
          <a:p>
            <a:pPr marL="292100" indent="-292100"/>
            <a:endParaRPr lang="en-GB"/>
          </a:p>
        </p:txBody>
      </p:sp>
    </p:spTree>
    <p:extLst>
      <p:ext uri="{BB962C8B-B14F-4D97-AF65-F5344CB8AC3E}">
        <p14:creationId xmlns:p14="http://schemas.microsoft.com/office/powerpoint/2010/main" val="59280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2D1C-E92F-31CE-1DB1-106EB22CA655}"/>
              </a:ext>
            </a:extLst>
          </p:cNvPr>
          <p:cNvSpPr>
            <a:spLocks noGrp="1"/>
          </p:cNvSpPr>
          <p:nvPr>
            <p:ph type="title"/>
          </p:nvPr>
        </p:nvSpPr>
        <p:spPr/>
        <p:txBody>
          <a:bodyPr>
            <a:normAutofit fontScale="90000"/>
          </a:bodyPr>
          <a:lstStyle/>
          <a:p>
            <a:r>
              <a:rPr lang="en-GB"/>
              <a:t>Impact and Equality Considerations for Option 3c Continued</a:t>
            </a:r>
          </a:p>
        </p:txBody>
      </p:sp>
      <p:sp>
        <p:nvSpPr>
          <p:cNvPr id="3" name="Content Placeholder 2">
            <a:extLst>
              <a:ext uri="{FF2B5EF4-FFF2-40B4-BE49-F238E27FC236}">
                <a16:creationId xmlns:a16="http://schemas.microsoft.com/office/drawing/2014/main" id="{9390F8FA-489E-1C5F-652C-DFE16041513D}"/>
              </a:ext>
            </a:extLst>
          </p:cNvPr>
          <p:cNvSpPr>
            <a:spLocks noGrp="1"/>
          </p:cNvSpPr>
          <p:nvPr>
            <p:ph idx="1"/>
          </p:nvPr>
        </p:nvSpPr>
        <p:spPr/>
        <p:txBody>
          <a:bodyPr>
            <a:normAutofit fontScale="70000" lnSpcReduction="20000"/>
          </a:bodyPr>
          <a:lstStyle/>
          <a:p>
            <a:r>
              <a:rPr lang="en-GB" sz="2000">
                <a:solidFill>
                  <a:srgbClr val="000000"/>
                </a:solidFill>
                <a:latin typeface="+mn-lt"/>
              </a:rPr>
              <a:t>There may be concerns about </a:t>
            </a:r>
            <a:r>
              <a:rPr lang="en-GB" sz="2000" b="0" i="0">
                <a:solidFill>
                  <a:srgbClr val="000000"/>
                </a:solidFill>
                <a:effectLst/>
                <a:latin typeface="+mn-lt"/>
              </a:rPr>
              <a:t>the quality of alternative provision; location of alternatives; visiting arrangements; and affordability.  </a:t>
            </a:r>
            <a:r>
              <a:rPr lang="en-GB" sz="2000">
                <a:solidFill>
                  <a:srgbClr val="000000"/>
                </a:solidFill>
                <a:latin typeface="+mn-lt"/>
              </a:rPr>
              <a:t>There are sufficient alternative care home beds available that will ensure a choice of quality, location and affordable care homes are available to residents.  </a:t>
            </a:r>
            <a:r>
              <a:rPr lang="en-GB" sz="2000" b="0" i="0">
                <a:solidFill>
                  <a:srgbClr val="000000"/>
                </a:solidFill>
                <a:effectLst/>
                <a:latin typeface="+mn-lt"/>
              </a:rPr>
              <a:t> </a:t>
            </a:r>
          </a:p>
          <a:p>
            <a:r>
              <a:rPr lang="en-GB" sz="2000">
                <a:latin typeface="+mn-lt"/>
              </a:rPr>
              <a:t>Care homes will usually visit potential new residents to; assess their needs to ensure they can be met; to discuss the move; to reassure residents and families; and to build familiarity and confidence. </a:t>
            </a:r>
          </a:p>
          <a:p>
            <a:r>
              <a:rPr lang="en-GB" sz="2000">
                <a:latin typeface="+mn-lt"/>
              </a:rPr>
              <a:t>If residents have formed close friendship groups and all parties wish to maintain these, the Council will do all it can to support moves, within the usual legal processes and availability of beds. </a:t>
            </a:r>
          </a:p>
          <a:p>
            <a:r>
              <a:rPr lang="en-GB" sz="2000">
                <a:latin typeface="+mn-lt"/>
              </a:rPr>
              <a:t>A new care home may benefit some residents; they may have a change in care needs; they may be unhappy at their current care home; they may wish to move to be nearer to family.  For some, this may be an opportunity to address these issues.</a:t>
            </a:r>
          </a:p>
          <a:p>
            <a:r>
              <a:rPr lang="en-GB" sz="2000">
                <a:latin typeface="+mn-lt"/>
              </a:rPr>
              <a:t>There may be concerns about the future use of the buildings, however the Council are keen that these remain for ongoing public use or use to support communities wherever possible.  However, the Council and NHS have a longstanding commitment to make better use of the Care Centres to support hospital discharge and local NHS service delivery.</a:t>
            </a:r>
          </a:p>
          <a:p>
            <a:r>
              <a:rPr lang="en-GB" sz="2000">
                <a:latin typeface="+mn-lt"/>
              </a:rPr>
              <a:t>The Equality Impact Assessment and Health Impact Assessment has some further information about the impact for those with Protected Characteristics and can be found in the Consultation Pack.</a:t>
            </a:r>
          </a:p>
          <a:p>
            <a:endParaRPr lang="en-GB"/>
          </a:p>
        </p:txBody>
      </p:sp>
    </p:spTree>
    <p:extLst>
      <p:ext uri="{BB962C8B-B14F-4D97-AF65-F5344CB8AC3E}">
        <p14:creationId xmlns:p14="http://schemas.microsoft.com/office/powerpoint/2010/main" val="2418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3F12C-7C16-3FBE-308E-099E83316576}"/>
              </a:ext>
            </a:extLst>
          </p:cNvPr>
          <p:cNvSpPr>
            <a:spLocks noGrp="1"/>
          </p:cNvSpPr>
          <p:nvPr>
            <p:ph type="ctrTitle"/>
          </p:nvPr>
        </p:nvSpPr>
        <p:spPr>
          <a:xfrm>
            <a:off x="469621" y="1311306"/>
            <a:ext cx="5246581" cy="1102519"/>
          </a:xfrm>
        </p:spPr>
        <p:txBody>
          <a:bodyPr anchor="ctr">
            <a:normAutofit/>
          </a:bodyPr>
          <a:lstStyle/>
          <a:p>
            <a:r>
              <a:rPr lang="en-GB"/>
              <a:t>Why are we consulting?</a:t>
            </a:r>
          </a:p>
        </p:txBody>
      </p:sp>
      <p:sp>
        <p:nvSpPr>
          <p:cNvPr id="10" name="Subtitle 2">
            <a:extLst>
              <a:ext uri="{FF2B5EF4-FFF2-40B4-BE49-F238E27FC236}">
                <a16:creationId xmlns:a16="http://schemas.microsoft.com/office/drawing/2014/main" id="{5B090923-FD2F-CE43-80A8-C3AF94229290}"/>
              </a:ext>
            </a:extLst>
          </p:cNvPr>
          <p:cNvSpPr>
            <a:spLocks noGrp="1"/>
          </p:cNvSpPr>
          <p:nvPr>
            <p:ph type="subTitle" idx="1"/>
          </p:nvPr>
        </p:nvSpPr>
        <p:spPr>
          <a:xfrm>
            <a:off x="482777" y="2445432"/>
            <a:ext cx="5219195" cy="1314450"/>
          </a:xfrm>
        </p:spPr>
        <p:txBody>
          <a:bodyPr/>
          <a:lstStyle/>
          <a:p>
            <a:endParaRPr lang="en-US"/>
          </a:p>
        </p:txBody>
      </p:sp>
    </p:spTree>
    <p:extLst>
      <p:ext uri="{BB962C8B-B14F-4D97-AF65-F5344CB8AC3E}">
        <p14:creationId xmlns:p14="http://schemas.microsoft.com/office/powerpoint/2010/main" val="220438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F5B9C5-7796-3642-0507-49F9F187874E}"/>
              </a:ext>
            </a:extLst>
          </p:cNvPr>
          <p:cNvSpPr>
            <a:spLocks noGrp="1"/>
          </p:cNvSpPr>
          <p:nvPr>
            <p:ph type="ctrTitle"/>
          </p:nvPr>
        </p:nvSpPr>
        <p:spPr/>
        <p:txBody>
          <a:bodyPr/>
          <a:lstStyle/>
          <a:p>
            <a:r>
              <a:rPr lang="en-GB"/>
              <a:t>How to get involved</a:t>
            </a:r>
          </a:p>
        </p:txBody>
      </p:sp>
      <p:sp>
        <p:nvSpPr>
          <p:cNvPr id="5" name="Subtitle 4">
            <a:extLst>
              <a:ext uri="{FF2B5EF4-FFF2-40B4-BE49-F238E27FC236}">
                <a16:creationId xmlns:a16="http://schemas.microsoft.com/office/drawing/2014/main" id="{3B3D1715-2C05-543B-16B4-79B6CED6C71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826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3B50-D3C9-16A8-0FB8-3203923F70BB}"/>
              </a:ext>
            </a:extLst>
          </p:cNvPr>
          <p:cNvSpPr>
            <a:spLocks noGrp="1"/>
          </p:cNvSpPr>
          <p:nvPr>
            <p:ph type="title"/>
          </p:nvPr>
        </p:nvSpPr>
        <p:spPr>
          <a:xfrm>
            <a:off x="457200" y="205978"/>
            <a:ext cx="8229600" cy="745592"/>
          </a:xfrm>
        </p:spPr>
        <p:txBody>
          <a:bodyPr anchor="ctr">
            <a:normAutofit/>
          </a:bodyPr>
          <a:lstStyle/>
          <a:p>
            <a:pPr>
              <a:lnSpc>
                <a:spcPct val="90000"/>
              </a:lnSpc>
            </a:pPr>
            <a:r>
              <a:rPr lang="en-GB"/>
              <a:t>What support will be available to current Care Centres residents during the consultation?</a:t>
            </a:r>
          </a:p>
        </p:txBody>
      </p:sp>
      <p:sp>
        <p:nvSpPr>
          <p:cNvPr id="3" name="Content Placeholder 2">
            <a:extLst>
              <a:ext uri="{FF2B5EF4-FFF2-40B4-BE49-F238E27FC236}">
                <a16:creationId xmlns:a16="http://schemas.microsoft.com/office/drawing/2014/main" id="{E6D8FC4A-1952-74B9-675C-4A18C38593AA}"/>
              </a:ext>
            </a:extLst>
          </p:cNvPr>
          <p:cNvSpPr>
            <a:spLocks noGrp="1"/>
          </p:cNvSpPr>
          <p:nvPr>
            <p:ph idx="1"/>
          </p:nvPr>
        </p:nvSpPr>
        <p:spPr/>
        <p:txBody>
          <a:bodyPr vert="horz" lIns="77925" tIns="38963" rIns="77925" bIns="38963" rtlCol="0" anchor="t">
            <a:normAutofit fontScale="92500" lnSpcReduction="10000"/>
          </a:bodyPr>
          <a:lstStyle/>
          <a:p>
            <a:pPr marL="292100" lvl="0" indent="-292100"/>
            <a:r>
              <a:rPr lang="en-GB" dirty="0">
                <a:latin typeface="Arial Nova"/>
              </a:rPr>
              <a:t>It is recognised this will be a difficult time for residents and their families</a:t>
            </a:r>
            <a:endParaRPr lang="en-US" dirty="0">
              <a:latin typeface="Arial Nova"/>
            </a:endParaRPr>
          </a:p>
          <a:p>
            <a:pPr marL="292100" lvl="0" indent="-292100"/>
            <a:r>
              <a:rPr lang="en-GB" dirty="0">
                <a:latin typeface="Arial Nova"/>
              </a:rPr>
              <a:t>The options are complex, but the Council needs to share face-to-face the options we have considered</a:t>
            </a:r>
            <a:endParaRPr lang="en-US" dirty="0">
              <a:latin typeface="Arial Nova"/>
            </a:endParaRPr>
          </a:p>
          <a:p>
            <a:pPr marL="292100" lvl="0" indent="-292100"/>
            <a:r>
              <a:rPr lang="en-GB" dirty="0">
                <a:latin typeface="Arial Nova"/>
              </a:rPr>
              <a:t>Some options may mean a choice as to whether residents wish to move</a:t>
            </a:r>
            <a:endParaRPr lang="en-US" dirty="0">
              <a:latin typeface="Arial Nova"/>
            </a:endParaRPr>
          </a:p>
          <a:p>
            <a:pPr marL="292100" lvl="0" indent="-292100"/>
            <a:r>
              <a:rPr lang="en-GB" dirty="0">
                <a:latin typeface="Arial Nova"/>
              </a:rPr>
              <a:t>Some options may mean residents need to move to another home </a:t>
            </a:r>
          </a:p>
          <a:p>
            <a:pPr marL="292100" lvl="0" indent="-292100"/>
            <a:r>
              <a:rPr lang="en-GB" dirty="0">
                <a:latin typeface="Arial Nova"/>
              </a:rPr>
              <a:t>Residents will be offered emotional and communication support at the face-to-face consultation meetings</a:t>
            </a:r>
            <a:endParaRPr lang="en-US" dirty="0">
              <a:latin typeface="Arial Nova"/>
            </a:endParaRPr>
          </a:p>
          <a:p>
            <a:pPr marL="292100" lvl="0" indent="-292100"/>
            <a:r>
              <a:rPr lang="en-GB" sz="2100" dirty="0"/>
              <a:t>Care Centre staff will be present during face-to-face consultation meetings to support residents and their families</a:t>
            </a:r>
            <a:endParaRPr lang="en-US" sz="2100" dirty="0"/>
          </a:p>
          <a:p>
            <a:pPr marL="292100" lvl="0" indent="-292100"/>
            <a:r>
              <a:rPr lang="en-GB" dirty="0">
                <a:latin typeface="Arial Nova"/>
              </a:rPr>
              <a:t>The consultation will make clear the specific impact of each option on residents</a:t>
            </a:r>
            <a:endParaRPr lang="en-US" dirty="0">
              <a:latin typeface="Arial Nova"/>
            </a:endParaRPr>
          </a:p>
          <a:p>
            <a:pPr marL="292100" lvl="0" indent="-292100"/>
            <a:endParaRPr lang="en-GB" dirty="0">
              <a:highlight>
                <a:srgbClr val="00FF00"/>
              </a:highlight>
            </a:endParaRPr>
          </a:p>
        </p:txBody>
      </p:sp>
    </p:spTree>
    <p:extLst>
      <p:ext uri="{BB962C8B-B14F-4D97-AF65-F5344CB8AC3E}">
        <p14:creationId xmlns:p14="http://schemas.microsoft.com/office/powerpoint/2010/main" val="29480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9E0-73F7-9A0B-2AD5-89033E5EAF23}"/>
              </a:ext>
            </a:extLst>
          </p:cNvPr>
          <p:cNvSpPr>
            <a:spLocks noGrp="1"/>
          </p:cNvSpPr>
          <p:nvPr>
            <p:ph type="title"/>
          </p:nvPr>
        </p:nvSpPr>
        <p:spPr>
          <a:xfrm>
            <a:off x="457200" y="205978"/>
            <a:ext cx="8229600" cy="745592"/>
          </a:xfrm>
        </p:spPr>
        <p:txBody>
          <a:bodyPr anchor="ctr">
            <a:normAutofit/>
          </a:bodyPr>
          <a:lstStyle/>
          <a:p>
            <a:pPr>
              <a:lnSpc>
                <a:spcPct val="90000"/>
              </a:lnSpc>
            </a:pPr>
            <a:r>
              <a:rPr lang="en-GB"/>
              <a:t>Public Consultation </a:t>
            </a:r>
            <a:br>
              <a:rPr lang="en-GB"/>
            </a:br>
            <a:r>
              <a:rPr lang="en-GB"/>
              <a:t>31</a:t>
            </a:r>
            <a:r>
              <a:rPr lang="en-GB" baseline="30000"/>
              <a:t>st</a:t>
            </a:r>
            <a:r>
              <a:rPr lang="en-GB"/>
              <a:t> March 2025 to 30</a:t>
            </a:r>
            <a:r>
              <a:rPr lang="en-GB" baseline="30000"/>
              <a:t>th</a:t>
            </a:r>
            <a:r>
              <a:rPr lang="en-GB"/>
              <a:t> April 2025</a:t>
            </a:r>
            <a:endParaRPr lang="en-GB">
              <a:highlight>
                <a:srgbClr val="FFFF00"/>
              </a:highlight>
            </a:endParaRPr>
          </a:p>
        </p:txBody>
      </p:sp>
      <p:sp>
        <p:nvSpPr>
          <p:cNvPr id="3" name="Content Placeholder 2">
            <a:extLst>
              <a:ext uri="{FF2B5EF4-FFF2-40B4-BE49-F238E27FC236}">
                <a16:creationId xmlns:a16="http://schemas.microsoft.com/office/drawing/2014/main" id="{38D48A14-6A7E-D6B4-4133-541458D6CA31}"/>
              </a:ext>
            </a:extLst>
          </p:cNvPr>
          <p:cNvSpPr>
            <a:spLocks noGrp="1"/>
          </p:cNvSpPr>
          <p:nvPr>
            <p:ph idx="1"/>
          </p:nvPr>
        </p:nvSpPr>
        <p:spPr/>
        <p:txBody>
          <a:bodyPr vert="horz" lIns="77925" tIns="38963" rIns="77925" bIns="38963" rtlCol="0" anchor="t">
            <a:normAutofit fontScale="77500" lnSpcReduction="20000"/>
          </a:bodyPr>
          <a:lstStyle/>
          <a:p>
            <a:pPr marL="292100" lvl="0" indent="-292100">
              <a:lnSpc>
                <a:spcPct val="100000"/>
              </a:lnSpc>
              <a:defRPr b="1"/>
            </a:pPr>
            <a:r>
              <a:rPr lang="en-GB" dirty="0">
                <a:latin typeface="Arial Nova"/>
              </a:rPr>
              <a:t>Public consultation launches on 31</a:t>
            </a:r>
            <a:r>
              <a:rPr lang="en-GB" baseline="30000" dirty="0">
                <a:latin typeface="Arial Nova"/>
              </a:rPr>
              <a:t>st</a:t>
            </a:r>
            <a:r>
              <a:rPr lang="en-GB" dirty="0">
                <a:latin typeface="Arial Nova"/>
              </a:rPr>
              <a:t> March 2025</a:t>
            </a:r>
            <a:endParaRPr lang="en-US" dirty="0">
              <a:latin typeface="Arial Nova"/>
            </a:endParaRPr>
          </a:p>
          <a:p>
            <a:pPr marL="0" lvl="0" indent="0">
              <a:lnSpc>
                <a:spcPct val="100000"/>
              </a:lnSpc>
              <a:buNone/>
              <a:defRPr b="1"/>
            </a:pPr>
            <a:r>
              <a:rPr lang="en-GB" dirty="0">
                <a:latin typeface="Arial Nova"/>
              </a:rPr>
              <a:t>     </a:t>
            </a:r>
          </a:p>
          <a:p>
            <a:pPr>
              <a:defRPr b="1"/>
            </a:pPr>
            <a:r>
              <a:rPr lang="en-GB" dirty="0">
                <a:latin typeface="Arial Nova"/>
              </a:rPr>
              <a:t>31</a:t>
            </a:r>
            <a:r>
              <a:rPr lang="en-GB" baseline="30000" dirty="0">
                <a:latin typeface="Arial Nova"/>
              </a:rPr>
              <a:t>st</a:t>
            </a:r>
            <a:r>
              <a:rPr lang="en-GB" dirty="0">
                <a:latin typeface="Arial Nova"/>
              </a:rPr>
              <a:t> March 2025 - Launch questionnaire, mailbox and webpages and publish all documents</a:t>
            </a:r>
          </a:p>
          <a:p>
            <a:pPr marL="633095" lvl="1" indent="-243205">
              <a:lnSpc>
                <a:spcPct val="100000"/>
              </a:lnSpc>
            </a:pPr>
            <a:r>
              <a:rPr lang="en-GB" dirty="0">
                <a:latin typeface="Arial Nova Light"/>
              </a:rPr>
              <a:t>Resident and family letters issued</a:t>
            </a:r>
          </a:p>
          <a:p>
            <a:pPr marL="633095" lvl="1" indent="-243205">
              <a:lnSpc>
                <a:spcPct val="100000"/>
              </a:lnSpc>
            </a:pPr>
            <a:r>
              <a:rPr lang="en-GB" dirty="0">
                <a:latin typeface="Arial Nova Light"/>
              </a:rPr>
              <a:t>Attend any existing resident meetings to explain process if required</a:t>
            </a:r>
          </a:p>
          <a:p>
            <a:pPr marL="292100" lvl="0" indent="-292100">
              <a:lnSpc>
                <a:spcPct val="100000"/>
              </a:lnSpc>
              <a:defRPr b="1"/>
            </a:pPr>
            <a:r>
              <a:rPr lang="en-GB" dirty="0">
                <a:latin typeface="Arial Nova"/>
              </a:rPr>
              <a:t>2</a:t>
            </a:r>
            <a:r>
              <a:rPr lang="en-GB" baseline="30000" dirty="0">
                <a:latin typeface="Arial Nova"/>
              </a:rPr>
              <a:t>nd</a:t>
            </a:r>
            <a:r>
              <a:rPr lang="en-GB" dirty="0">
                <a:latin typeface="Arial Nova"/>
              </a:rPr>
              <a:t> April 2025 to 16</a:t>
            </a:r>
            <a:r>
              <a:rPr lang="en-GB" baseline="30000" dirty="0">
                <a:latin typeface="Arial Nova"/>
              </a:rPr>
              <a:t>th</a:t>
            </a:r>
            <a:r>
              <a:rPr lang="en-GB" dirty="0">
                <a:latin typeface="Arial Nova"/>
              </a:rPr>
              <a:t> April 2025</a:t>
            </a:r>
          </a:p>
          <a:p>
            <a:pPr marL="633095" lvl="1" indent="-243205">
              <a:lnSpc>
                <a:spcPct val="100000"/>
              </a:lnSpc>
            </a:pPr>
            <a:r>
              <a:rPr lang="en-GB" dirty="0">
                <a:latin typeface="Arial Nova Light"/>
              </a:rPr>
              <a:t>All face-to-face consultation meetings</a:t>
            </a:r>
          </a:p>
          <a:p>
            <a:pPr marL="633095" lvl="1" indent="-243205">
              <a:lnSpc>
                <a:spcPct val="100000"/>
              </a:lnSpc>
            </a:pPr>
            <a:r>
              <a:rPr lang="en-GB" dirty="0">
                <a:latin typeface="Arial Nova Light"/>
              </a:rPr>
              <a:t>All online consultation meetings</a:t>
            </a:r>
          </a:p>
          <a:p>
            <a:pPr marL="633095" lvl="1" indent="-243205">
              <a:lnSpc>
                <a:spcPct val="100000"/>
              </a:lnSpc>
            </a:pPr>
            <a:r>
              <a:rPr lang="en-GB" dirty="0">
                <a:latin typeface="Arial Nova Light"/>
              </a:rPr>
              <a:t>Promotion of consultation and questionnaire</a:t>
            </a:r>
          </a:p>
          <a:p>
            <a:pPr marL="292100" lvl="0" indent="-292100">
              <a:lnSpc>
                <a:spcPct val="100000"/>
              </a:lnSpc>
              <a:defRPr b="1"/>
            </a:pPr>
            <a:r>
              <a:rPr lang="en-GB" dirty="0">
                <a:latin typeface="Arial Nova"/>
              </a:rPr>
              <a:t>31</a:t>
            </a:r>
            <a:r>
              <a:rPr lang="en-GB" baseline="30000" dirty="0">
                <a:latin typeface="Arial Nova"/>
              </a:rPr>
              <a:t>st</a:t>
            </a:r>
            <a:r>
              <a:rPr lang="en-GB" dirty="0">
                <a:latin typeface="Arial Nova"/>
              </a:rPr>
              <a:t> March 2025 to 30</a:t>
            </a:r>
            <a:r>
              <a:rPr lang="en-GB" baseline="30000" dirty="0">
                <a:latin typeface="Arial Nova"/>
              </a:rPr>
              <a:t>th</a:t>
            </a:r>
            <a:r>
              <a:rPr lang="en-GB" dirty="0">
                <a:latin typeface="Arial Nova"/>
              </a:rPr>
              <a:t> April 2025</a:t>
            </a:r>
          </a:p>
          <a:p>
            <a:pPr marL="633095" lvl="1" indent="-243205">
              <a:lnSpc>
                <a:spcPct val="100000"/>
              </a:lnSpc>
            </a:pPr>
            <a:r>
              <a:rPr lang="en-GB" dirty="0">
                <a:latin typeface="Arial Nova Light"/>
              </a:rPr>
              <a:t>Support with questionnaire completion as needed</a:t>
            </a:r>
          </a:p>
          <a:p>
            <a:pPr marL="633095" lvl="1" indent="-243205">
              <a:lnSpc>
                <a:spcPct val="100000"/>
              </a:lnSpc>
            </a:pPr>
            <a:r>
              <a:rPr lang="en-GB" dirty="0">
                <a:latin typeface="Arial Nova Light"/>
              </a:rPr>
              <a:t>Collection of questionnaires </a:t>
            </a:r>
          </a:p>
          <a:p>
            <a:pPr marL="633095" lvl="1" indent="-243205">
              <a:lnSpc>
                <a:spcPct val="100000"/>
              </a:lnSpc>
            </a:pPr>
            <a:r>
              <a:rPr lang="en-GB" dirty="0">
                <a:latin typeface="Arial Nova Light"/>
              </a:rPr>
              <a:t>Promotion of consultation and questionnaire</a:t>
            </a:r>
          </a:p>
          <a:p>
            <a:pPr marL="292100" indent="-292100"/>
            <a:r>
              <a:rPr lang="en-GB" b="1" dirty="0">
                <a:latin typeface="Arial Nova"/>
              </a:rPr>
              <a:t>Public consultation closes 30</a:t>
            </a:r>
            <a:r>
              <a:rPr lang="en-GB" b="1" baseline="30000" dirty="0">
                <a:latin typeface="Arial Nova"/>
              </a:rPr>
              <a:t>th</a:t>
            </a:r>
            <a:r>
              <a:rPr lang="en-GB" b="1" dirty="0">
                <a:latin typeface="Arial Nova"/>
              </a:rPr>
              <a:t> April 2025</a:t>
            </a:r>
          </a:p>
        </p:txBody>
      </p:sp>
    </p:spTree>
    <p:extLst>
      <p:ext uri="{BB962C8B-B14F-4D97-AF65-F5344CB8AC3E}">
        <p14:creationId xmlns:p14="http://schemas.microsoft.com/office/powerpoint/2010/main" val="142391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FC73-3816-DF7F-3626-62AF691CDE4A}"/>
              </a:ext>
            </a:extLst>
          </p:cNvPr>
          <p:cNvSpPr>
            <a:spLocks noGrp="1"/>
          </p:cNvSpPr>
          <p:nvPr>
            <p:ph type="title"/>
          </p:nvPr>
        </p:nvSpPr>
        <p:spPr/>
        <p:txBody>
          <a:bodyPr/>
          <a:lstStyle/>
          <a:p>
            <a:r>
              <a:rPr lang="en-GB"/>
              <a:t>How to get involved</a:t>
            </a:r>
          </a:p>
        </p:txBody>
      </p:sp>
      <p:sp>
        <p:nvSpPr>
          <p:cNvPr id="3" name="Content Placeholder 2">
            <a:extLst>
              <a:ext uri="{FF2B5EF4-FFF2-40B4-BE49-F238E27FC236}">
                <a16:creationId xmlns:a16="http://schemas.microsoft.com/office/drawing/2014/main" id="{8655C3E6-52AC-4FD9-A1EA-4255A64D088B}"/>
              </a:ext>
            </a:extLst>
          </p:cNvPr>
          <p:cNvSpPr>
            <a:spLocks noGrp="1"/>
          </p:cNvSpPr>
          <p:nvPr>
            <p:ph idx="1"/>
          </p:nvPr>
        </p:nvSpPr>
        <p:spPr>
          <a:xfrm>
            <a:off x="457200" y="771550"/>
            <a:ext cx="8229600" cy="3888432"/>
          </a:xfrm>
        </p:spPr>
        <p:txBody>
          <a:bodyPr vert="horz" lIns="77925" tIns="38963" rIns="77925" bIns="38963" rtlCol="0" anchor="t">
            <a:normAutofit fontScale="55000" lnSpcReduction="20000"/>
          </a:bodyPr>
          <a:lstStyle/>
          <a:p>
            <a:pPr marL="292100" indent="-292100"/>
            <a:r>
              <a:rPr lang="en-GB" dirty="0">
                <a:latin typeface="+mn-lt"/>
              </a:rPr>
              <a:t>The public consultation period runs from: 31</a:t>
            </a:r>
            <a:r>
              <a:rPr lang="en-GB" baseline="30000" dirty="0">
                <a:latin typeface="+mn-lt"/>
              </a:rPr>
              <a:t>st</a:t>
            </a:r>
            <a:r>
              <a:rPr lang="en-GB" dirty="0">
                <a:latin typeface="+mn-lt"/>
              </a:rPr>
              <a:t> March 2025 to 30</a:t>
            </a:r>
            <a:r>
              <a:rPr lang="en-GB" baseline="30000" dirty="0">
                <a:latin typeface="+mn-lt"/>
              </a:rPr>
              <a:t>st</a:t>
            </a:r>
            <a:r>
              <a:rPr lang="en-GB" dirty="0">
                <a:latin typeface="+mn-lt"/>
              </a:rPr>
              <a:t> April 2025. </a:t>
            </a:r>
          </a:p>
          <a:p>
            <a:pPr marL="292100" indent="-292100"/>
            <a:endParaRPr lang="en-GB" dirty="0">
              <a:latin typeface="+mn-lt"/>
            </a:endParaRPr>
          </a:p>
          <a:p>
            <a:pPr marL="292100" indent="-292100"/>
            <a:r>
              <a:rPr lang="en-GB" dirty="0">
                <a:latin typeface="+mn-lt"/>
              </a:rPr>
              <a:t>The Public Consultation Pack consists of the following documents and can be found at </a:t>
            </a:r>
            <a:r>
              <a:rPr lang="en-GB" sz="1800" u="sng" dirty="0">
                <a:solidFill>
                  <a:srgbClr val="0000FF"/>
                </a:solidFill>
                <a:effectLst/>
                <a:latin typeface="+mn-lt"/>
                <a:ea typeface="Aptos" panose="020B0004020202020204" pitchFamily="34" charset="0"/>
                <a:hlinkClick r:id="rId2"/>
              </a:rPr>
              <a:t>Consultations to help us reshape | Consultations to help us reshape | Birmingham City Council</a:t>
            </a:r>
            <a:r>
              <a:rPr lang="en-GB" dirty="0">
                <a:latin typeface="+mn-lt"/>
                <a:hlinkClick r:id="rId2"/>
              </a:rPr>
              <a:t> </a:t>
            </a:r>
            <a:endParaRPr lang="en-GB" dirty="0">
              <a:latin typeface="+mn-lt"/>
            </a:endParaRPr>
          </a:p>
          <a:p>
            <a:pPr marL="292100" indent="-292100"/>
            <a:endParaRPr lang="en-GB" dirty="0">
              <a:latin typeface="+mn-lt"/>
            </a:endParaRPr>
          </a:p>
          <a:p>
            <a:pPr marL="633095" lvl="1" indent="-243205"/>
            <a:r>
              <a:rPr lang="en-GB" dirty="0">
                <a:latin typeface="+mn-lt"/>
              </a:rPr>
              <a:t>Care Centres Consultation Document</a:t>
            </a:r>
          </a:p>
          <a:p>
            <a:pPr marL="633095" lvl="1" indent="-243205"/>
            <a:r>
              <a:rPr lang="en-GB" dirty="0">
                <a:latin typeface="+mn-lt"/>
              </a:rPr>
              <a:t>Be Heard questionnaire</a:t>
            </a:r>
          </a:p>
          <a:p>
            <a:pPr marL="633095" lvl="1" indent="-243205"/>
            <a:r>
              <a:rPr lang="en-GB" dirty="0">
                <a:latin typeface="+mn-lt"/>
              </a:rPr>
              <a:t>Schedule of Consultation Meetings and Events</a:t>
            </a:r>
          </a:p>
          <a:p>
            <a:pPr marL="633095" lvl="1" indent="-243205"/>
            <a:r>
              <a:rPr lang="en-GB" dirty="0">
                <a:latin typeface="+mn-lt"/>
              </a:rPr>
              <a:t>Easy Read Care Centres Consultation Document</a:t>
            </a:r>
          </a:p>
          <a:p>
            <a:pPr marL="633095" lvl="1" indent="-243205"/>
            <a:r>
              <a:rPr lang="en-GB" dirty="0">
                <a:latin typeface="+mn-lt"/>
              </a:rPr>
              <a:t>Equality Impact Assessment</a:t>
            </a:r>
          </a:p>
          <a:p>
            <a:pPr marL="633095" lvl="1" indent="-243205"/>
            <a:r>
              <a:rPr lang="en-GB" dirty="0">
                <a:latin typeface="+mn-lt"/>
              </a:rPr>
              <a:t>Health Impact Assessment</a:t>
            </a:r>
          </a:p>
          <a:p>
            <a:pPr marL="389255" lvl="1" indent="0">
              <a:buNone/>
            </a:pPr>
            <a:endParaRPr lang="en-GB" dirty="0">
              <a:latin typeface="+mn-lt"/>
            </a:endParaRPr>
          </a:p>
          <a:p>
            <a:pPr marL="292100" indent="-292100"/>
            <a:r>
              <a:rPr lang="en-GB" dirty="0">
                <a:latin typeface="+mn-lt"/>
              </a:rPr>
              <a:t>You can have your say in the public consultation by:</a:t>
            </a:r>
          </a:p>
          <a:p>
            <a:pPr marL="633095" lvl="1" indent="-243205"/>
            <a:r>
              <a:rPr lang="en-GB" dirty="0">
                <a:latin typeface="+mn-lt"/>
              </a:rPr>
              <a:t>Reviewing the consultation pack and completing an online Be Heard questionnaire: </a:t>
            </a:r>
            <a:r>
              <a:rPr lang="en-GB" sz="1800" u="sng" dirty="0">
                <a:solidFill>
                  <a:srgbClr val="0000FF"/>
                </a:solidFill>
                <a:effectLst/>
                <a:latin typeface="+mn-lt"/>
                <a:ea typeface="Aptos" panose="020B0004020202020204" pitchFamily="34" charset="0"/>
                <a:hlinkClick r:id="rId3"/>
              </a:rPr>
              <a:t>Care Centres Consultation Survey</a:t>
            </a:r>
            <a:endParaRPr lang="en-GB" dirty="0">
              <a:latin typeface="+mn-lt"/>
            </a:endParaRPr>
          </a:p>
          <a:p>
            <a:pPr marL="633095" lvl="1" indent="-243205"/>
            <a:r>
              <a:rPr lang="en-GB" dirty="0">
                <a:latin typeface="+mn-lt"/>
              </a:rPr>
              <a:t>For permanent residents, you will receive a letter to invite you to one of our face-to-face meetings</a:t>
            </a:r>
          </a:p>
          <a:p>
            <a:pPr marL="633095" lvl="1" indent="-243205"/>
            <a:r>
              <a:rPr lang="en-GB" dirty="0">
                <a:latin typeface="+mn-lt"/>
              </a:rPr>
              <a:t>For families of long-term residents, you will receive a letter inviting you to one of our face-to-face meetings</a:t>
            </a:r>
          </a:p>
          <a:p>
            <a:pPr marL="633095" lvl="1" indent="-243205"/>
            <a:r>
              <a:rPr lang="en-GB" dirty="0">
                <a:latin typeface="+mn-lt"/>
              </a:rPr>
              <a:t>For partners and building users you can attend our online meeting</a:t>
            </a:r>
          </a:p>
          <a:p>
            <a:pPr marL="633095" lvl="1" indent="-243205"/>
            <a:r>
              <a:rPr lang="en-GB" dirty="0">
                <a:latin typeface="+mn-lt"/>
              </a:rPr>
              <a:t>For everyone else, there are 2 online events, please join us.</a:t>
            </a:r>
          </a:p>
          <a:p>
            <a:pPr marL="633095" lvl="1" indent="-243205"/>
            <a:r>
              <a:rPr lang="en-GB" dirty="0">
                <a:latin typeface="+mn-lt"/>
              </a:rPr>
              <a:t>You can also email us with your views or questions at: </a:t>
            </a:r>
            <a:r>
              <a:rPr lang="en-GB" sz="1800" u="sng" dirty="0">
                <a:solidFill>
                  <a:srgbClr val="242424"/>
                </a:solidFill>
                <a:effectLst/>
                <a:highlight>
                  <a:srgbClr val="FFFFFF"/>
                </a:highlight>
                <a:latin typeface="+mn-lt"/>
                <a:ea typeface="Aptos" panose="020B0004020202020204" pitchFamily="34" charset="0"/>
                <a:cs typeface="Aptos" panose="020B0004020202020204" pitchFamily="34" charset="0"/>
                <a:hlinkClick r:id="rId4"/>
              </a:rPr>
              <a:t>CareCentreConsultation@birmingham.gov.uk</a:t>
            </a:r>
            <a:endParaRPr lang="en-GB" dirty="0">
              <a:latin typeface="+mn-lt"/>
            </a:endParaRPr>
          </a:p>
          <a:p>
            <a:pPr marL="0" indent="0">
              <a:buNone/>
            </a:pPr>
            <a:endParaRPr lang="en-GB" dirty="0">
              <a:latin typeface="+mn-lt"/>
            </a:endParaRPr>
          </a:p>
          <a:p>
            <a:pPr marL="292100" indent="-292100"/>
            <a:r>
              <a:rPr lang="en-GB" dirty="0">
                <a:latin typeface="+mn-lt"/>
              </a:rPr>
              <a:t>The Be Heard questionnaire, Consultation Document and Easy Read documents are also available in hard copy at all three of our Care Centres. Please ask at Reception.</a:t>
            </a:r>
          </a:p>
          <a:p>
            <a:pPr marL="292100" indent="-292100"/>
            <a:endParaRPr lang="en-GB" dirty="0">
              <a:latin typeface="+mn-lt"/>
            </a:endParaRPr>
          </a:p>
          <a:p>
            <a:pPr marL="292100" indent="-292100"/>
            <a:r>
              <a:rPr lang="en-GB" dirty="0">
                <a:latin typeface="+mn-lt"/>
              </a:rPr>
              <a:t>For more information on these and other savings proposals, please go to: </a:t>
            </a:r>
            <a:r>
              <a:rPr lang="en-GB" sz="1800" u="sng" dirty="0">
                <a:solidFill>
                  <a:srgbClr val="0000FF"/>
                </a:solidFill>
                <a:effectLst/>
                <a:latin typeface="+mn-lt"/>
                <a:ea typeface="Aptos" panose="020B0004020202020204" pitchFamily="34" charset="0"/>
                <a:hlinkClick r:id="rId2"/>
              </a:rPr>
              <a:t>Consultations to help us reshape | Consultations to help us reshape | Birmingham City Council</a:t>
            </a:r>
            <a:endParaRPr lang="en-GB" dirty="0">
              <a:latin typeface="+mn-lt"/>
            </a:endParaRPr>
          </a:p>
        </p:txBody>
      </p:sp>
    </p:spTree>
    <p:extLst>
      <p:ext uri="{BB962C8B-B14F-4D97-AF65-F5344CB8AC3E}">
        <p14:creationId xmlns:p14="http://schemas.microsoft.com/office/powerpoint/2010/main" val="27907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59E1-89EB-B48D-1919-6A6BC7F98F8C}"/>
              </a:ext>
            </a:extLst>
          </p:cNvPr>
          <p:cNvSpPr>
            <a:spLocks noGrp="1"/>
          </p:cNvSpPr>
          <p:nvPr>
            <p:ph type="title"/>
          </p:nvPr>
        </p:nvSpPr>
        <p:spPr>
          <a:xfrm>
            <a:off x="457200" y="205978"/>
            <a:ext cx="8229600" cy="745592"/>
          </a:xfrm>
        </p:spPr>
        <p:txBody>
          <a:bodyPr anchor="ctr">
            <a:normAutofit/>
          </a:bodyPr>
          <a:lstStyle/>
          <a:p>
            <a:pPr>
              <a:lnSpc>
                <a:spcPct val="90000"/>
              </a:lnSpc>
            </a:pPr>
            <a:r>
              <a:rPr lang="en-GB" dirty="0"/>
              <a:t>Resident and Families consultation events – Ann Marie Howes</a:t>
            </a:r>
          </a:p>
        </p:txBody>
      </p:sp>
      <p:graphicFrame>
        <p:nvGraphicFramePr>
          <p:cNvPr id="6" name="Content Placeholder 5" descr="Resident and Families consultation events – Ann Marie Howes">
            <a:extLst>
              <a:ext uri="{FF2B5EF4-FFF2-40B4-BE49-F238E27FC236}">
                <a16:creationId xmlns:a16="http://schemas.microsoft.com/office/drawing/2014/main" id="{E8A4F9A3-DAF7-8B05-E13F-F416FDDC6489}"/>
              </a:ext>
            </a:extLst>
          </p:cNvPr>
          <p:cNvGraphicFramePr>
            <a:graphicFrameLocks noGrp="1"/>
          </p:cNvGraphicFramePr>
          <p:nvPr>
            <p:ph idx="1"/>
            <p:extLst>
              <p:ext uri="{D42A27DB-BD31-4B8C-83A1-F6EECF244321}">
                <p14:modId xmlns:p14="http://schemas.microsoft.com/office/powerpoint/2010/main" val="296580125"/>
              </p:ext>
            </p:extLst>
          </p:nvPr>
        </p:nvGraphicFramePr>
        <p:xfrm>
          <a:off x="457200" y="1771412"/>
          <a:ext cx="8229602" cy="1970380"/>
        </p:xfrm>
        <a:graphic>
          <a:graphicData uri="http://schemas.openxmlformats.org/drawingml/2006/table">
            <a:tbl>
              <a:tblPr firstRow="1" firstCol="1" bandRow="1"/>
              <a:tblGrid>
                <a:gridCol w="1472842">
                  <a:extLst>
                    <a:ext uri="{9D8B030D-6E8A-4147-A177-3AD203B41FA5}">
                      <a16:colId xmlns:a16="http://schemas.microsoft.com/office/drawing/2014/main" val="351391336"/>
                    </a:ext>
                  </a:extLst>
                </a:gridCol>
                <a:gridCol w="1359091">
                  <a:extLst>
                    <a:ext uri="{9D8B030D-6E8A-4147-A177-3AD203B41FA5}">
                      <a16:colId xmlns:a16="http://schemas.microsoft.com/office/drawing/2014/main" val="1753622075"/>
                    </a:ext>
                  </a:extLst>
                </a:gridCol>
                <a:gridCol w="814104">
                  <a:extLst>
                    <a:ext uri="{9D8B030D-6E8A-4147-A177-3AD203B41FA5}">
                      <a16:colId xmlns:a16="http://schemas.microsoft.com/office/drawing/2014/main" val="2223955167"/>
                    </a:ext>
                  </a:extLst>
                </a:gridCol>
                <a:gridCol w="2507808">
                  <a:extLst>
                    <a:ext uri="{9D8B030D-6E8A-4147-A177-3AD203B41FA5}">
                      <a16:colId xmlns:a16="http://schemas.microsoft.com/office/drawing/2014/main" val="3866719237"/>
                    </a:ext>
                  </a:extLst>
                </a:gridCol>
                <a:gridCol w="2075757">
                  <a:extLst>
                    <a:ext uri="{9D8B030D-6E8A-4147-A177-3AD203B41FA5}">
                      <a16:colId xmlns:a16="http://schemas.microsoft.com/office/drawing/2014/main" val="977047401"/>
                    </a:ext>
                  </a:extLst>
                </a:gridCol>
              </a:tblGrid>
              <a:tr h="394076">
                <a:tc>
                  <a:txBody>
                    <a:bodyPr/>
                    <a:lstStyle/>
                    <a:p>
                      <a:pPr algn="l" fontAlgn="t">
                        <a:lnSpc>
                          <a:spcPct val="107000"/>
                        </a:lnSpc>
                        <a:spcAft>
                          <a:spcPts val="800"/>
                        </a:spcAft>
                        <a:buNone/>
                      </a:pPr>
                      <a:r>
                        <a:rPr lang="en-GB" sz="11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1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Date and Time</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1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Meeting Format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1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Details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1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Venue</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740404229"/>
                  </a:ext>
                </a:extLst>
              </a:tr>
              <a:tr h="394076">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02/04/2025 9.30am Session 1</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 Howes (residents will be invited by letter)</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Maries Howes, 20 Platt Brook Way, Sheldon, B26 2DU</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6373629"/>
                  </a:ext>
                </a:extLst>
              </a:tr>
              <a:tr h="394076">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03/04/2025 9.30am Session 2</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 Howes (residents will be invited by letter)</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Maries Howes, 20 Platt Brook Way, Sheldon, B26 2DU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572667"/>
                  </a:ext>
                </a:extLst>
              </a:tr>
              <a:tr h="394076">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03/04/2025 11.15am Session 3</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 Howes (residents will be invited by letter)</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Maries Howes, 20 Platt Brook Way, Sheldon, B26 2DU</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007437"/>
                  </a:ext>
                </a:extLst>
              </a:tr>
              <a:tr h="394076">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Families/Carers/POA</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03/04/2025 2.00pm</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a:effectLst/>
                          <a:latin typeface="Arial" panose="020B0604020202020204" pitchFamily="34" charset="0"/>
                          <a:ea typeface="Calibri" panose="020F0502020204030204" pitchFamily="34" charset="0"/>
                          <a:cs typeface="Times New Roman" panose="02020603050405020304" pitchFamily="18" charset="0"/>
                        </a:rPr>
                        <a:t>Ann Marie Howes- Families/carer/POA Meeting (Invitation will be by letter)</a:t>
                      </a:r>
                      <a:endParaRPr lang="en-GB" sz="1700" b="0" i="0" u="none" strike="noStrike">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1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Ann </a:t>
                      </a:r>
                      <a:r>
                        <a:rPr lang="en-GB" sz="1100" b="0" i="0" u="none" strike="noStrike" kern="100" dirty="0" err="1">
                          <a:effectLst/>
                          <a:latin typeface="Arial" panose="020B0604020202020204" pitchFamily="34" charset="0"/>
                          <a:ea typeface="Calibri" panose="020F0502020204030204" pitchFamily="34" charset="0"/>
                          <a:cs typeface="Times New Roman" panose="02020603050405020304" pitchFamily="18" charset="0"/>
                        </a:rPr>
                        <a:t>Maries</a:t>
                      </a:r>
                      <a:r>
                        <a:rPr lang="en-GB" sz="11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 Howes, 20 Platt Brook Way, Sheldon, B26 2DU</a:t>
                      </a:r>
                      <a:endParaRPr lang="en-GB" sz="1700" b="0" i="0" u="none" strike="noStrike" dirty="0">
                        <a:effectLst/>
                        <a:latin typeface="Arial" panose="020B0604020202020204" pitchFamily="34" charset="0"/>
                      </a:endParaRPr>
                    </a:p>
                  </a:txBody>
                  <a:tcPr marL="44406" marR="44406" marT="61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5957366"/>
                  </a:ext>
                </a:extLst>
              </a:tr>
            </a:tbl>
          </a:graphicData>
        </a:graphic>
      </p:graphicFrame>
    </p:spTree>
    <p:extLst>
      <p:ext uri="{BB962C8B-B14F-4D97-AF65-F5344CB8AC3E}">
        <p14:creationId xmlns:p14="http://schemas.microsoft.com/office/powerpoint/2010/main" val="20436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59E1-89EB-B48D-1919-6A6BC7F98F8C}"/>
              </a:ext>
            </a:extLst>
          </p:cNvPr>
          <p:cNvSpPr>
            <a:spLocks noGrp="1"/>
          </p:cNvSpPr>
          <p:nvPr>
            <p:ph type="title"/>
          </p:nvPr>
        </p:nvSpPr>
        <p:spPr>
          <a:xfrm>
            <a:off x="457200" y="205978"/>
            <a:ext cx="8229600" cy="745592"/>
          </a:xfrm>
        </p:spPr>
        <p:txBody>
          <a:bodyPr anchor="ctr">
            <a:normAutofit/>
          </a:bodyPr>
          <a:lstStyle/>
          <a:p>
            <a:r>
              <a:rPr lang="en-GB" dirty="0"/>
              <a:t>Resident and Families consultation events – Kenrick</a:t>
            </a:r>
          </a:p>
        </p:txBody>
      </p:sp>
      <p:graphicFrame>
        <p:nvGraphicFramePr>
          <p:cNvPr id="6" name="Content Placeholder 5" descr="Resident and Families consultation events – Kenrick">
            <a:extLst>
              <a:ext uri="{FF2B5EF4-FFF2-40B4-BE49-F238E27FC236}">
                <a16:creationId xmlns:a16="http://schemas.microsoft.com/office/drawing/2014/main" id="{B9E69E6C-29A4-9851-FFE1-B28B247FFAFF}"/>
              </a:ext>
            </a:extLst>
          </p:cNvPr>
          <p:cNvGraphicFramePr>
            <a:graphicFrameLocks noGrp="1"/>
          </p:cNvGraphicFramePr>
          <p:nvPr>
            <p:ph idx="1"/>
            <p:extLst>
              <p:ext uri="{D42A27DB-BD31-4B8C-83A1-F6EECF244321}">
                <p14:modId xmlns:p14="http://schemas.microsoft.com/office/powerpoint/2010/main" val="2333187580"/>
              </p:ext>
            </p:extLst>
          </p:nvPr>
        </p:nvGraphicFramePr>
        <p:xfrm>
          <a:off x="457200" y="853568"/>
          <a:ext cx="8229603" cy="3792276"/>
        </p:xfrm>
        <a:graphic>
          <a:graphicData uri="http://schemas.openxmlformats.org/drawingml/2006/table">
            <a:tbl>
              <a:tblPr firstRow="1" firstCol="1" bandRow="1"/>
              <a:tblGrid>
                <a:gridCol w="1800970">
                  <a:extLst>
                    <a:ext uri="{9D8B030D-6E8A-4147-A177-3AD203B41FA5}">
                      <a16:colId xmlns:a16="http://schemas.microsoft.com/office/drawing/2014/main" val="448631494"/>
                    </a:ext>
                  </a:extLst>
                </a:gridCol>
                <a:gridCol w="1312036">
                  <a:extLst>
                    <a:ext uri="{9D8B030D-6E8A-4147-A177-3AD203B41FA5}">
                      <a16:colId xmlns:a16="http://schemas.microsoft.com/office/drawing/2014/main" val="1861058870"/>
                    </a:ext>
                  </a:extLst>
                </a:gridCol>
                <a:gridCol w="728592">
                  <a:extLst>
                    <a:ext uri="{9D8B030D-6E8A-4147-A177-3AD203B41FA5}">
                      <a16:colId xmlns:a16="http://schemas.microsoft.com/office/drawing/2014/main" val="1365650839"/>
                    </a:ext>
                  </a:extLst>
                </a:gridCol>
                <a:gridCol w="2100699">
                  <a:extLst>
                    <a:ext uri="{9D8B030D-6E8A-4147-A177-3AD203B41FA5}">
                      <a16:colId xmlns:a16="http://schemas.microsoft.com/office/drawing/2014/main" val="487509317"/>
                    </a:ext>
                  </a:extLst>
                </a:gridCol>
                <a:gridCol w="2287306">
                  <a:extLst>
                    <a:ext uri="{9D8B030D-6E8A-4147-A177-3AD203B41FA5}">
                      <a16:colId xmlns:a16="http://schemas.microsoft.com/office/drawing/2014/main" val="643662110"/>
                    </a:ext>
                  </a:extLst>
                </a:gridCol>
              </a:tblGrid>
              <a:tr h="424358">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Date and Time</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Meeting format</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Details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Venue</a:t>
                      </a:r>
                      <a:endParaRPr lang="en-GB" sz="1400" b="0" i="0" u="none" strike="noStrike" dirty="0">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358763143"/>
                  </a:ext>
                </a:extLst>
              </a:tr>
              <a:tr h="424358">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08/04/2025 9.30am Session 1</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Kenrick Centre (residents will be invited by letter)</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Kenrick Centre, Mill Farm Road, Harborne, B17 0QX </a:t>
                      </a:r>
                      <a:endParaRPr lang="en-GB" sz="1400" b="0" i="0" u="none" strike="noStrike" dirty="0">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3010247"/>
                  </a:ext>
                </a:extLst>
              </a:tr>
              <a:tr h="424358">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08/04/2025 11.15am Session 2</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Kenrick Centre (residents will be invited by letter)</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Kenrick Centre, Mill Farm Road, Harborne, B17 0QX </a:t>
                      </a:r>
                      <a:endParaRPr lang="en-GB" sz="1400" b="0" i="0" u="none" strike="noStrike" dirty="0">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2635085"/>
                  </a:ext>
                </a:extLst>
              </a:tr>
              <a:tr h="541445">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09/04/2025</a:t>
                      </a:r>
                      <a:endParaRPr lang="en-GB" sz="1400" b="0" i="0" u="none" strike="noStrike">
                        <a:effectLst/>
                        <a:latin typeface="Arial" panose="020B0604020202020204" pitchFamily="34" charset="0"/>
                      </a:endParaRPr>
                    </a:p>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9.30am Session 3</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Kenrick Centre (residents will be invited by letter)</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Kenrick Centre, Mill Farm Road, Harborne, B17 0QX </a:t>
                      </a:r>
                      <a:endParaRPr lang="en-GB" sz="1400" b="0" i="0" u="none" strike="noStrike" dirty="0">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62761"/>
                  </a:ext>
                </a:extLst>
              </a:tr>
              <a:tr h="424358">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09/04/2025 11.15am Session 4</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Kenrick Centre (residents will be invited by letter)</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Kenrick Centre, Mill Farm Road, Harborne, B17 0QX </a:t>
                      </a:r>
                      <a:endParaRPr lang="en-GB" sz="1400" b="0" i="0" u="none" strike="noStrike" dirty="0">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726278"/>
                  </a:ext>
                </a:extLst>
              </a:tr>
              <a:tr h="424358">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Families/Carers/POA</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08/04/2025 2.00pm</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Kenrick Centre (Invitation will be by letter)</a:t>
                      </a:r>
                      <a:endParaRPr lang="en-GB" sz="1400" b="0" i="0" u="none" strike="noStrike">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Kenrick Centre, Mill Farm Road, Harborne, B17 0QX </a:t>
                      </a:r>
                      <a:endParaRPr lang="en-GB" sz="1400" b="0" i="0" u="none" strike="noStrike" dirty="0">
                        <a:effectLst/>
                        <a:latin typeface="Arial" panose="020B0604020202020204" pitchFamily="34" charset="0"/>
                      </a:endParaRPr>
                    </a:p>
                  </a:txBody>
                  <a:tcPr marL="45784" marR="45784" marT="6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433716"/>
                  </a:ext>
                </a:extLst>
              </a:tr>
            </a:tbl>
          </a:graphicData>
        </a:graphic>
      </p:graphicFrame>
    </p:spTree>
    <p:extLst>
      <p:ext uri="{BB962C8B-B14F-4D97-AF65-F5344CB8AC3E}">
        <p14:creationId xmlns:p14="http://schemas.microsoft.com/office/powerpoint/2010/main" val="12285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59E1-89EB-B48D-1919-6A6BC7F98F8C}"/>
              </a:ext>
            </a:extLst>
          </p:cNvPr>
          <p:cNvSpPr>
            <a:spLocks noGrp="1"/>
          </p:cNvSpPr>
          <p:nvPr>
            <p:ph type="title"/>
          </p:nvPr>
        </p:nvSpPr>
        <p:spPr>
          <a:xfrm>
            <a:off x="457200" y="205978"/>
            <a:ext cx="8229600" cy="745592"/>
          </a:xfrm>
        </p:spPr>
        <p:txBody>
          <a:bodyPr anchor="ctr">
            <a:normAutofit/>
          </a:bodyPr>
          <a:lstStyle/>
          <a:p>
            <a:r>
              <a:rPr lang="en-GB" dirty="0"/>
              <a:t>Resident and Families consultation events – Perry Trees</a:t>
            </a:r>
          </a:p>
        </p:txBody>
      </p:sp>
      <p:graphicFrame>
        <p:nvGraphicFramePr>
          <p:cNvPr id="6" name="Content Placeholder 5" descr="Resident and Families consultation events – Perry Trees">
            <a:extLst>
              <a:ext uri="{FF2B5EF4-FFF2-40B4-BE49-F238E27FC236}">
                <a16:creationId xmlns:a16="http://schemas.microsoft.com/office/drawing/2014/main" id="{DEC4717E-EEB4-1C88-82F4-783EF454AF5C}"/>
              </a:ext>
            </a:extLst>
          </p:cNvPr>
          <p:cNvGraphicFramePr>
            <a:graphicFrameLocks noGrp="1"/>
          </p:cNvGraphicFramePr>
          <p:nvPr>
            <p:ph idx="1"/>
            <p:extLst>
              <p:ext uri="{D42A27DB-BD31-4B8C-83A1-F6EECF244321}">
                <p14:modId xmlns:p14="http://schemas.microsoft.com/office/powerpoint/2010/main" val="3492669732"/>
              </p:ext>
            </p:extLst>
          </p:nvPr>
        </p:nvGraphicFramePr>
        <p:xfrm>
          <a:off x="457200" y="1009380"/>
          <a:ext cx="8229602" cy="3528727"/>
        </p:xfrm>
        <a:graphic>
          <a:graphicData uri="http://schemas.openxmlformats.org/drawingml/2006/table">
            <a:tbl>
              <a:tblPr firstRow="1" firstCol="1" bandRow="1"/>
              <a:tblGrid>
                <a:gridCol w="1800970">
                  <a:extLst>
                    <a:ext uri="{9D8B030D-6E8A-4147-A177-3AD203B41FA5}">
                      <a16:colId xmlns:a16="http://schemas.microsoft.com/office/drawing/2014/main" val="172411002"/>
                    </a:ext>
                  </a:extLst>
                </a:gridCol>
                <a:gridCol w="1413261">
                  <a:extLst>
                    <a:ext uri="{9D8B030D-6E8A-4147-A177-3AD203B41FA5}">
                      <a16:colId xmlns:a16="http://schemas.microsoft.com/office/drawing/2014/main" val="934607934"/>
                    </a:ext>
                  </a:extLst>
                </a:gridCol>
                <a:gridCol w="912538">
                  <a:extLst>
                    <a:ext uri="{9D8B030D-6E8A-4147-A177-3AD203B41FA5}">
                      <a16:colId xmlns:a16="http://schemas.microsoft.com/office/drawing/2014/main" val="3209950557"/>
                    </a:ext>
                  </a:extLst>
                </a:gridCol>
                <a:gridCol w="2390248">
                  <a:extLst>
                    <a:ext uri="{9D8B030D-6E8A-4147-A177-3AD203B41FA5}">
                      <a16:colId xmlns:a16="http://schemas.microsoft.com/office/drawing/2014/main" val="3593413134"/>
                    </a:ext>
                  </a:extLst>
                </a:gridCol>
                <a:gridCol w="1712585">
                  <a:extLst>
                    <a:ext uri="{9D8B030D-6E8A-4147-A177-3AD203B41FA5}">
                      <a16:colId xmlns:a16="http://schemas.microsoft.com/office/drawing/2014/main" val="2576387810"/>
                    </a:ext>
                  </a:extLst>
                </a:gridCol>
              </a:tblGrid>
              <a:tr h="441185">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Date and Time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Meeting Format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Details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l" fontAlgn="t">
                        <a:lnSpc>
                          <a:spcPct val="107000"/>
                        </a:lnSpc>
                        <a:spcAft>
                          <a:spcPts val="800"/>
                        </a:spcAft>
                        <a:buNone/>
                      </a:pPr>
                      <a:r>
                        <a:rPr lang="en-GB" sz="14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Venue</a:t>
                      </a:r>
                      <a:endParaRPr lang="en-GB" sz="1400" b="0" i="0" u="none" strike="noStrike" dirty="0">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545433379"/>
                  </a:ext>
                </a:extLst>
              </a:tr>
              <a:tr h="758011">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Residents </a:t>
                      </a:r>
                      <a:endParaRPr lang="en-GB" sz="1400" b="0" i="0" u="none" strike="noStrike" dirty="0">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10/04/2025 9.30am Session 1</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Perry Tree Centre (residents will be invited by letter)</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Perry Tree Centre</a:t>
                      </a:r>
                      <a:endParaRPr lang="en-GB" sz="1400" b="0" i="0" u="none" strike="noStrike" dirty="0">
                        <a:effectLst/>
                        <a:latin typeface="Arial" panose="020B0604020202020204" pitchFamily="34" charset="0"/>
                      </a:endParaRPr>
                    </a:p>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Dovedale Road, Birmingham, B23 5BX</a:t>
                      </a:r>
                      <a:endParaRPr lang="en-GB" sz="1400" b="0" i="0" u="none" strike="noStrike" dirty="0">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4020456"/>
                  </a:ext>
                </a:extLst>
              </a:tr>
              <a:tr h="758011">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Residents</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10/04/2025 11.15am Session 2</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Perry Tree Centre (residents will be invited by letter)</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Perry Tree Centre</a:t>
                      </a:r>
                      <a:endParaRPr lang="en-GB" sz="1400" b="0" i="0" u="none" strike="noStrike" dirty="0">
                        <a:effectLst/>
                        <a:latin typeface="Arial" panose="020B0604020202020204" pitchFamily="34" charset="0"/>
                      </a:endParaRPr>
                    </a:p>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Dovedale Road, Birmingham, B23 5BX</a:t>
                      </a:r>
                      <a:endParaRPr lang="en-GB" sz="1400" b="0" i="0" u="none" strike="noStrike" dirty="0">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092914"/>
                  </a:ext>
                </a:extLst>
              </a:tr>
              <a:tr h="758011">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Families/Carers/POA</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10/04/2025 2.00pm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In Person </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a:effectLst/>
                          <a:latin typeface="Arial" panose="020B0604020202020204" pitchFamily="34" charset="0"/>
                          <a:ea typeface="Calibri" panose="020F0502020204030204" pitchFamily="34" charset="0"/>
                          <a:cs typeface="Times New Roman" panose="02020603050405020304" pitchFamily="18" charset="0"/>
                        </a:rPr>
                        <a:t>Perry Tree Centre (Invitation will be by letter)</a:t>
                      </a:r>
                      <a:endParaRPr lang="en-GB" sz="1400" b="0" i="0" u="none" strike="noStrike">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Perry Tree Centre</a:t>
                      </a:r>
                      <a:endParaRPr lang="en-GB" sz="1400" b="0" i="0" u="none" strike="noStrike" dirty="0">
                        <a:effectLst/>
                        <a:latin typeface="Arial" panose="020B0604020202020204" pitchFamily="34" charset="0"/>
                      </a:endParaRPr>
                    </a:p>
                    <a:p>
                      <a:pPr algn="l" fontAlgn="t">
                        <a:lnSpc>
                          <a:spcPct val="107000"/>
                        </a:lnSpc>
                        <a:spcAft>
                          <a:spcPts val="800"/>
                        </a:spcAft>
                        <a:buNone/>
                      </a:pPr>
                      <a:r>
                        <a:rPr lang="en-GB" sz="1400" b="0" i="0" u="none" strike="noStrike" kern="100" dirty="0">
                          <a:effectLst/>
                          <a:latin typeface="Arial" panose="020B0604020202020204" pitchFamily="34" charset="0"/>
                          <a:ea typeface="Calibri" panose="020F0502020204030204" pitchFamily="34" charset="0"/>
                          <a:cs typeface="Times New Roman" panose="02020603050405020304" pitchFamily="18" charset="0"/>
                        </a:rPr>
                        <a:t>Dovedale Road, Birmingham, B23 5BX</a:t>
                      </a:r>
                      <a:endParaRPr lang="en-GB" sz="1400" b="0" i="0" u="none" strike="noStrike" dirty="0">
                        <a:effectLst/>
                        <a:latin typeface="Arial" panose="020B0604020202020204" pitchFamily="34" charset="0"/>
                      </a:endParaRPr>
                    </a:p>
                  </a:txBody>
                  <a:tcPr marL="50355" marR="50355" marT="6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492650"/>
                  </a:ext>
                </a:extLst>
              </a:tr>
            </a:tbl>
          </a:graphicData>
        </a:graphic>
      </p:graphicFrame>
    </p:spTree>
    <p:extLst>
      <p:ext uri="{BB962C8B-B14F-4D97-AF65-F5344CB8AC3E}">
        <p14:creationId xmlns:p14="http://schemas.microsoft.com/office/powerpoint/2010/main" val="3050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EDE3-5153-915A-A815-070E6A27B5E8}"/>
              </a:ext>
            </a:extLst>
          </p:cNvPr>
          <p:cNvSpPr>
            <a:spLocks noGrp="1"/>
          </p:cNvSpPr>
          <p:nvPr>
            <p:ph type="title"/>
          </p:nvPr>
        </p:nvSpPr>
        <p:spPr/>
        <p:txBody>
          <a:bodyPr/>
          <a:lstStyle/>
          <a:p>
            <a:r>
              <a:rPr lang="en-GB" dirty="0"/>
              <a:t>Public Events </a:t>
            </a:r>
          </a:p>
        </p:txBody>
      </p:sp>
      <p:graphicFrame>
        <p:nvGraphicFramePr>
          <p:cNvPr id="4" name="Content Placeholder 3" descr="Public Events ">
            <a:extLst>
              <a:ext uri="{FF2B5EF4-FFF2-40B4-BE49-F238E27FC236}">
                <a16:creationId xmlns:a16="http://schemas.microsoft.com/office/drawing/2014/main" id="{6EBA7565-A52E-382A-1588-914E304CBCBD}"/>
              </a:ext>
            </a:extLst>
          </p:cNvPr>
          <p:cNvGraphicFramePr>
            <a:graphicFrameLocks noGrp="1"/>
          </p:cNvGraphicFramePr>
          <p:nvPr>
            <p:ph idx="1"/>
            <p:extLst>
              <p:ext uri="{D42A27DB-BD31-4B8C-83A1-F6EECF244321}">
                <p14:modId xmlns:p14="http://schemas.microsoft.com/office/powerpoint/2010/main" val="4018786775"/>
              </p:ext>
            </p:extLst>
          </p:nvPr>
        </p:nvGraphicFramePr>
        <p:xfrm>
          <a:off x="457200" y="1011156"/>
          <a:ext cx="8229600" cy="1658620"/>
        </p:xfrm>
        <a:graphic>
          <a:graphicData uri="http://schemas.openxmlformats.org/drawingml/2006/table">
            <a:tbl>
              <a:tblPr firstRow="1" bandRow="1">
                <a:tableStyleId>{5940675A-B579-460E-94D1-54222C63F5DA}</a:tableStyleId>
              </a:tblPr>
              <a:tblGrid>
                <a:gridCol w="1061499">
                  <a:extLst>
                    <a:ext uri="{9D8B030D-6E8A-4147-A177-3AD203B41FA5}">
                      <a16:colId xmlns:a16="http://schemas.microsoft.com/office/drawing/2014/main" val="2564021725"/>
                    </a:ext>
                  </a:extLst>
                </a:gridCol>
                <a:gridCol w="1335819">
                  <a:extLst>
                    <a:ext uri="{9D8B030D-6E8A-4147-A177-3AD203B41FA5}">
                      <a16:colId xmlns:a16="http://schemas.microsoft.com/office/drawing/2014/main" val="1011321057"/>
                    </a:ext>
                  </a:extLst>
                </a:gridCol>
                <a:gridCol w="1470992">
                  <a:extLst>
                    <a:ext uri="{9D8B030D-6E8A-4147-A177-3AD203B41FA5}">
                      <a16:colId xmlns:a16="http://schemas.microsoft.com/office/drawing/2014/main" val="1899507831"/>
                    </a:ext>
                  </a:extLst>
                </a:gridCol>
                <a:gridCol w="2043485">
                  <a:extLst>
                    <a:ext uri="{9D8B030D-6E8A-4147-A177-3AD203B41FA5}">
                      <a16:colId xmlns:a16="http://schemas.microsoft.com/office/drawing/2014/main" val="729226361"/>
                    </a:ext>
                  </a:extLst>
                </a:gridCol>
                <a:gridCol w="2317805">
                  <a:extLst>
                    <a:ext uri="{9D8B030D-6E8A-4147-A177-3AD203B41FA5}">
                      <a16:colId xmlns:a16="http://schemas.microsoft.com/office/drawing/2014/main" val="662055687"/>
                    </a:ext>
                  </a:extLst>
                </a:gridCol>
              </a:tblGrid>
              <a:tr h="370840">
                <a:tc>
                  <a:txBody>
                    <a:bodyPr/>
                    <a:lstStyle/>
                    <a:p>
                      <a:r>
                        <a:rPr lang="en-GB" dirty="0"/>
                        <a:t>Group </a:t>
                      </a:r>
                    </a:p>
                  </a:txBody>
                  <a:tcPr>
                    <a:solidFill>
                      <a:schemeClr val="bg2">
                        <a:lumMod val="75000"/>
                      </a:schemeClr>
                    </a:solidFill>
                  </a:tcPr>
                </a:tc>
                <a:tc>
                  <a:txBody>
                    <a:bodyPr/>
                    <a:lstStyle/>
                    <a:p>
                      <a:r>
                        <a:rPr lang="en-GB" dirty="0"/>
                        <a:t>Date and Time </a:t>
                      </a:r>
                    </a:p>
                  </a:txBody>
                  <a:tcPr>
                    <a:solidFill>
                      <a:schemeClr val="bg2">
                        <a:lumMod val="75000"/>
                      </a:schemeClr>
                    </a:solidFill>
                  </a:tcPr>
                </a:tc>
                <a:tc>
                  <a:txBody>
                    <a:bodyPr/>
                    <a:lstStyle/>
                    <a:p>
                      <a:r>
                        <a:rPr lang="en-GB" dirty="0"/>
                        <a:t>Meeting Format </a:t>
                      </a:r>
                    </a:p>
                  </a:txBody>
                  <a:tcPr>
                    <a:solidFill>
                      <a:schemeClr val="bg2">
                        <a:lumMod val="75000"/>
                      </a:schemeClr>
                    </a:solidFill>
                  </a:tcPr>
                </a:tc>
                <a:tc>
                  <a:txBody>
                    <a:bodyPr/>
                    <a:lstStyle/>
                    <a:p>
                      <a:r>
                        <a:rPr lang="en-GB" dirty="0"/>
                        <a:t>Details </a:t>
                      </a:r>
                    </a:p>
                  </a:txBody>
                  <a:tcPr>
                    <a:solidFill>
                      <a:schemeClr val="bg2">
                        <a:lumMod val="75000"/>
                      </a:schemeClr>
                    </a:solidFill>
                  </a:tcPr>
                </a:tc>
                <a:tc>
                  <a:txBody>
                    <a:bodyPr/>
                    <a:lstStyle/>
                    <a:p>
                      <a:r>
                        <a:rPr lang="en-GB" dirty="0"/>
                        <a:t>Venue</a:t>
                      </a:r>
                    </a:p>
                  </a:txBody>
                  <a:tcPr>
                    <a:solidFill>
                      <a:schemeClr val="bg2">
                        <a:lumMod val="75000"/>
                      </a:schemeClr>
                    </a:solidFill>
                  </a:tcPr>
                </a:tc>
                <a:extLst>
                  <a:ext uri="{0D108BD9-81ED-4DB2-BD59-A6C34878D82A}">
                    <a16:rowId xmlns:a16="http://schemas.microsoft.com/office/drawing/2014/main" val="4057538144"/>
                  </a:ext>
                </a:extLst>
              </a:tr>
              <a:tr h="370840">
                <a:tc>
                  <a:txBody>
                    <a:bodyPr/>
                    <a:lstStyle/>
                    <a:p>
                      <a:r>
                        <a:rPr lang="en-GB" dirty="0"/>
                        <a:t>Public</a:t>
                      </a:r>
                    </a:p>
                  </a:txBody>
                  <a:tcPr/>
                </a:tc>
                <a:tc>
                  <a:txBody>
                    <a:bodyPr/>
                    <a:lstStyle/>
                    <a:p>
                      <a:r>
                        <a:rPr lang="en-GB" dirty="0"/>
                        <a:t>15/04/2025 3.00pm</a:t>
                      </a:r>
                    </a:p>
                  </a:txBody>
                  <a:tcPr/>
                </a:tc>
                <a:tc>
                  <a:txBody>
                    <a:bodyPr/>
                    <a:lstStyle/>
                    <a:p>
                      <a:r>
                        <a:rPr lang="en-GB" dirty="0"/>
                        <a:t>Online </a:t>
                      </a:r>
                    </a:p>
                  </a:txBody>
                  <a:tcPr/>
                </a:tc>
                <a:tc>
                  <a:txBody>
                    <a:bodyPr/>
                    <a:lstStyle/>
                    <a:p>
                      <a:r>
                        <a:rPr lang="en-GB" dirty="0"/>
                        <a:t>Public Consultation </a:t>
                      </a:r>
                    </a:p>
                  </a:txBody>
                  <a:tcPr/>
                </a:tc>
                <a:tc>
                  <a:txBody>
                    <a:bodyPr/>
                    <a:lstStyle/>
                    <a:p>
                      <a:pPr algn="l" fontAlgn="ctr"/>
                      <a:r>
                        <a:rPr lang="en-GB" sz="1100" b="0" i="0" u="none" strike="noStrike" dirty="0">
                          <a:solidFill>
                            <a:srgbClr val="000000"/>
                          </a:solidFill>
                          <a:effectLst/>
                          <a:latin typeface="Arial" panose="020B0604020202020204" pitchFamily="34" charset="0"/>
                          <a:hlinkClick r:id="rId2"/>
                        </a:rPr>
                        <a:t>Join the meeting now</a:t>
                      </a:r>
                      <a:br>
                        <a:rPr lang="en-GB" sz="1100" b="0" i="0" u="none" strike="noStrike" dirty="0">
                          <a:solidFill>
                            <a:srgbClr val="000000"/>
                          </a:solidFill>
                          <a:effectLst/>
                          <a:latin typeface="Arial" panose="020B0604020202020204" pitchFamily="34" charset="0"/>
                          <a:hlinkClick r:id="rId2"/>
                        </a:rPr>
                      </a:br>
                      <a:r>
                        <a:rPr lang="en-GB" sz="1100" b="0" i="0" u="none" strike="noStrike" dirty="0">
                          <a:solidFill>
                            <a:srgbClr val="000000"/>
                          </a:solidFill>
                          <a:effectLst/>
                          <a:latin typeface="Arial" panose="020B0604020202020204" pitchFamily="34" charset="0"/>
                          <a:hlinkClick r:id="rId2"/>
                        </a:rPr>
                        <a:t>Meeting ID: 363 598 179 72 </a:t>
                      </a:r>
                      <a:br>
                        <a:rPr lang="en-GB" sz="1100" b="0" i="0" u="none" strike="noStrike" dirty="0">
                          <a:solidFill>
                            <a:srgbClr val="000000"/>
                          </a:solidFill>
                          <a:effectLst/>
                          <a:latin typeface="Arial" panose="020B0604020202020204" pitchFamily="34" charset="0"/>
                          <a:hlinkClick r:id="rId2"/>
                        </a:rPr>
                      </a:br>
                      <a:r>
                        <a:rPr lang="en-GB" sz="1100" b="0" i="0" u="none" strike="noStrike" dirty="0">
                          <a:solidFill>
                            <a:srgbClr val="000000"/>
                          </a:solidFill>
                          <a:effectLst/>
                          <a:latin typeface="Arial" panose="020B0604020202020204" pitchFamily="34" charset="0"/>
                          <a:hlinkClick r:id="rId2"/>
                        </a:rPr>
                        <a:t>Passcode: dn2tY346 </a:t>
                      </a:r>
                      <a:endParaRPr lang="en-GB" sz="1100" b="0" i="0" u="none" strike="noStrike" dirty="0">
                        <a:solidFill>
                          <a:srgbClr val="000000"/>
                        </a:solidFill>
                        <a:effectLst/>
                        <a:latin typeface="Arial" panose="020B0604020202020204" pitchFamily="34" charset="0"/>
                      </a:endParaRPr>
                    </a:p>
                  </a:txBody>
                  <a:tcPr marL="6350" marR="6350" marT="6350" anchor="ctr"/>
                </a:tc>
                <a:extLst>
                  <a:ext uri="{0D108BD9-81ED-4DB2-BD59-A6C34878D82A}">
                    <a16:rowId xmlns:a16="http://schemas.microsoft.com/office/drawing/2014/main" val="3861718709"/>
                  </a:ext>
                </a:extLst>
              </a:tr>
              <a:tr h="370840">
                <a:tc>
                  <a:txBody>
                    <a:bodyPr/>
                    <a:lstStyle/>
                    <a:p>
                      <a:r>
                        <a:rPr lang="en-GB" dirty="0"/>
                        <a:t>Public </a:t>
                      </a:r>
                    </a:p>
                  </a:txBody>
                  <a:tcPr/>
                </a:tc>
                <a:tc>
                  <a:txBody>
                    <a:bodyPr/>
                    <a:lstStyle/>
                    <a:p>
                      <a:r>
                        <a:rPr lang="en-GB" dirty="0"/>
                        <a:t>15/04/2025 6.00pm</a:t>
                      </a:r>
                    </a:p>
                  </a:txBody>
                  <a:tcPr/>
                </a:tc>
                <a:tc>
                  <a:txBody>
                    <a:bodyPr/>
                    <a:lstStyle/>
                    <a:p>
                      <a:r>
                        <a:rPr lang="en-GB" dirty="0"/>
                        <a:t>Online </a:t>
                      </a:r>
                    </a:p>
                  </a:txBody>
                  <a:tcPr/>
                </a:tc>
                <a:tc>
                  <a:txBody>
                    <a:bodyPr/>
                    <a:lstStyle/>
                    <a:p>
                      <a:r>
                        <a:rPr lang="en-GB" dirty="0"/>
                        <a:t>Public Consultation </a:t>
                      </a:r>
                    </a:p>
                  </a:txBody>
                  <a:tcPr/>
                </a:tc>
                <a:tc>
                  <a:txBody>
                    <a:bodyPr/>
                    <a:lstStyle/>
                    <a:p>
                      <a:pPr algn="l" fontAlgn="ctr"/>
                      <a:r>
                        <a:rPr lang="en-GB" sz="1100" b="0" i="0" u="none" strike="noStrike" dirty="0">
                          <a:solidFill>
                            <a:srgbClr val="000000"/>
                          </a:solidFill>
                          <a:effectLst/>
                          <a:latin typeface="Arial" panose="020B0604020202020204" pitchFamily="34" charset="0"/>
                          <a:hlinkClick r:id="rId3"/>
                        </a:rPr>
                        <a:t>Join the meeting now</a:t>
                      </a:r>
                      <a:br>
                        <a:rPr lang="en-GB" sz="1100" b="0" i="0" u="none" strike="noStrike" dirty="0">
                          <a:solidFill>
                            <a:srgbClr val="000000"/>
                          </a:solidFill>
                          <a:effectLst/>
                          <a:latin typeface="Arial" panose="020B0604020202020204" pitchFamily="34" charset="0"/>
                          <a:hlinkClick r:id="rId3"/>
                        </a:rPr>
                      </a:br>
                      <a:r>
                        <a:rPr lang="en-GB" sz="1100" b="0" i="0" u="none" strike="noStrike" dirty="0">
                          <a:solidFill>
                            <a:srgbClr val="000000"/>
                          </a:solidFill>
                          <a:effectLst/>
                          <a:latin typeface="Arial" panose="020B0604020202020204" pitchFamily="34" charset="0"/>
                          <a:hlinkClick r:id="rId3"/>
                        </a:rPr>
                        <a:t>Meeting ID: 368 913 916 929 </a:t>
                      </a:r>
                      <a:br>
                        <a:rPr lang="en-GB" sz="1100" b="0" i="0" u="none" strike="noStrike" dirty="0">
                          <a:solidFill>
                            <a:srgbClr val="000000"/>
                          </a:solidFill>
                          <a:effectLst/>
                          <a:latin typeface="Arial" panose="020B0604020202020204" pitchFamily="34" charset="0"/>
                          <a:hlinkClick r:id="rId3"/>
                        </a:rPr>
                      </a:br>
                      <a:r>
                        <a:rPr lang="en-GB" sz="1100" b="0" i="0" u="none" strike="noStrike" dirty="0">
                          <a:solidFill>
                            <a:srgbClr val="000000"/>
                          </a:solidFill>
                          <a:effectLst/>
                          <a:latin typeface="Arial" panose="020B0604020202020204" pitchFamily="34" charset="0"/>
                          <a:hlinkClick r:id="rId3"/>
                        </a:rPr>
                        <a:t>Passcode: Dz7R6Xy7 </a:t>
                      </a:r>
                      <a:endParaRPr lang="en-GB" sz="1100" b="0" i="0" u="none" strike="noStrike" dirty="0">
                        <a:solidFill>
                          <a:srgbClr val="000000"/>
                        </a:solidFill>
                        <a:effectLst/>
                        <a:latin typeface="Arial" panose="020B0604020202020204" pitchFamily="34" charset="0"/>
                      </a:endParaRPr>
                    </a:p>
                  </a:txBody>
                  <a:tcPr marL="6350" marR="6350" marT="6350" anchor="ctr"/>
                </a:tc>
                <a:extLst>
                  <a:ext uri="{0D108BD9-81ED-4DB2-BD59-A6C34878D82A}">
                    <a16:rowId xmlns:a16="http://schemas.microsoft.com/office/drawing/2014/main" val="3554770517"/>
                  </a:ext>
                </a:extLst>
              </a:tr>
            </a:tbl>
          </a:graphicData>
        </a:graphic>
      </p:graphicFrame>
      <p:graphicFrame>
        <p:nvGraphicFramePr>
          <p:cNvPr id="5" name="Table 4" descr="Public Events ">
            <a:extLst>
              <a:ext uri="{FF2B5EF4-FFF2-40B4-BE49-F238E27FC236}">
                <a16:creationId xmlns:a16="http://schemas.microsoft.com/office/drawing/2014/main" id="{4F5FD594-F0B4-37E6-D597-20CEB1DB639A}"/>
              </a:ext>
            </a:extLst>
          </p:cNvPr>
          <p:cNvGraphicFramePr>
            <a:graphicFrameLocks noGrp="1"/>
          </p:cNvGraphicFramePr>
          <p:nvPr>
            <p:extLst>
              <p:ext uri="{D42A27DB-BD31-4B8C-83A1-F6EECF244321}">
                <p14:modId xmlns:p14="http://schemas.microsoft.com/office/powerpoint/2010/main" val="3504721270"/>
              </p:ext>
            </p:extLst>
          </p:nvPr>
        </p:nvGraphicFramePr>
        <p:xfrm>
          <a:off x="457199" y="3040809"/>
          <a:ext cx="8229600" cy="1554480"/>
        </p:xfrm>
        <a:graphic>
          <a:graphicData uri="http://schemas.openxmlformats.org/drawingml/2006/table">
            <a:tbl>
              <a:tblPr firstRow="1" bandRow="1">
                <a:tableStyleId>{5940675A-B579-460E-94D1-54222C63F5DA}</a:tableStyleId>
              </a:tblPr>
              <a:tblGrid>
                <a:gridCol w="1061500">
                  <a:extLst>
                    <a:ext uri="{9D8B030D-6E8A-4147-A177-3AD203B41FA5}">
                      <a16:colId xmlns:a16="http://schemas.microsoft.com/office/drawing/2014/main" val="1957184400"/>
                    </a:ext>
                  </a:extLst>
                </a:gridCol>
                <a:gridCol w="1359673">
                  <a:extLst>
                    <a:ext uri="{9D8B030D-6E8A-4147-A177-3AD203B41FA5}">
                      <a16:colId xmlns:a16="http://schemas.microsoft.com/office/drawing/2014/main" val="2618674815"/>
                    </a:ext>
                  </a:extLst>
                </a:gridCol>
                <a:gridCol w="1431235">
                  <a:extLst>
                    <a:ext uri="{9D8B030D-6E8A-4147-A177-3AD203B41FA5}">
                      <a16:colId xmlns:a16="http://schemas.microsoft.com/office/drawing/2014/main" val="4092985750"/>
                    </a:ext>
                  </a:extLst>
                </a:gridCol>
                <a:gridCol w="2035534">
                  <a:extLst>
                    <a:ext uri="{9D8B030D-6E8A-4147-A177-3AD203B41FA5}">
                      <a16:colId xmlns:a16="http://schemas.microsoft.com/office/drawing/2014/main" val="2051844255"/>
                    </a:ext>
                  </a:extLst>
                </a:gridCol>
                <a:gridCol w="2341658">
                  <a:extLst>
                    <a:ext uri="{9D8B030D-6E8A-4147-A177-3AD203B41FA5}">
                      <a16:colId xmlns:a16="http://schemas.microsoft.com/office/drawing/2014/main" val="2215310107"/>
                    </a:ext>
                  </a:extLst>
                </a:gridCol>
              </a:tblGrid>
              <a:tr h="452981">
                <a:tc>
                  <a:txBody>
                    <a:bodyPr/>
                    <a:lstStyle/>
                    <a:p>
                      <a:r>
                        <a:rPr lang="en-GB" dirty="0"/>
                        <a:t>Group </a:t>
                      </a:r>
                    </a:p>
                  </a:txBody>
                  <a:tcPr>
                    <a:solidFill>
                      <a:schemeClr val="bg2">
                        <a:lumMod val="75000"/>
                      </a:schemeClr>
                    </a:solidFill>
                  </a:tcPr>
                </a:tc>
                <a:tc>
                  <a:txBody>
                    <a:bodyPr/>
                    <a:lstStyle/>
                    <a:p>
                      <a:r>
                        <a:rPr lang="en-GB" dirty="0"/>
                        <a:t>Date and Time </a:t>
                      </a:r>
                    </a:p>
                  </a:txBody>
                  <a:tcPr>
                    <a:solidFill>
                      <a:schemeClr val="bg2">
                        <a:lumMod val="75000"/>
                      </a:schemeClr>
                    </a:solidFill>
                  </a:tcPr>
                </a:tc>
                <a:tc>
                  <a:txBody>
                    <a:bodyPr/>
                    <a:lstStyle/>
                    <a:p>
                      <a:r>
                        <a:rPr lang="en-GB" dirty="0"/>
                        <a:t>Meeting Format </a:t>
                      </a:r>
                    </a:p>
                  </a:txBody>
                  <a:tcPr>
                    <a:solidFill>
                      <a:schemeClr val="bg2">
                        <a:lumMod val="75000"/>
                      </a:schemeClr>
                    </a:solidFill>
                  </a:tcPr>
                </a:tc>
                <a:tc>
                  <a:txBody>
                    <a:bodyPr/>
                    <a:lstStyle/>
                    <a:p>
                      <a:r>
                        <a:rPr lang="en-GB" dirty="0"/>
                        <a:t>Details </a:t>
                      </a:r>
                    </a:p>
                  </a:txBody>
                  <a:tcPr>
                    <a:solidFill>
                      <a:schemeClr val="bg2">
                        <a:lumMod val="75000"/>
                      </a:schemeClr>
                    </a:solidFill>
                  </a:tcPr>
                </a:tc>
                <a:tc>
                  <a:txBody>
                    <a:bodyPr/>
                    <a:lstStyle/>
                    <a:p>
                      <a:r>
                        <a:rPr lang="en-GB" dirty="0"/>
                        <a:t>Venue </a:t>
                      </a:r>
                    </a:p>
                  </a:txBody>
                  <a:tcPr>
                    <a:solidFill>
                      <a:schemeClr val="bg2">
                        <a:lumMod val="75000"/>
                      </a:schemeClr>
                    </a:solidFill>
                  </a:tcPr>
                </a:tc>
                <a:extLst>
                  <a:ext uri="{0D108BD9-81ED-4DB2-BD59-A6C34878D82A}">
                    <a16:rowId xmlns:a16="http://schemas.microsoft.com/office/drawing/2014/main" val="33937174"/>
                  </a:ext>
                </a:extLst>
              </a:tr>
              <a:tr h="354643">
                <a:tc>
                  <a:txBody>
                    <a:bodyPr/>
                    <a:lstStyle/>
                    <a:p>
                      <a:r>
                        <a:rPr lang="en-GB" dirty="0"/>
                        <a:t>Partners and Building Users</a:t>
                      </a:r>
                    </a:p>
                  </a:txBody>
                  <a:tcPr/>
                </a:tc>
                <a:tc>
                  <a:txBody>
                    <a:bodyPr/>
                    <a:lstStyle/>
                    <a:p>
                      <a:r>
                        <a:rPr lang="en-GB" dirty="0"/>
                        <a:t>16/04/2025 11.30am</a:t>
                      </a:r>
                    </a:p>
                  </a:txBody>
                  <a:tcPr/>
                </a:tc>
                <a:tc>
                  <a:txBody>
                    <a:bodyPr/>
                    <a:lstStyle/>
                    <a:p>
                      <a:r>
                        <a:rPr lang="en-GB" dirty="0"/>
                        <a:t>Online </a:t>
                      </a:r>
                    </a:p>
                  </a:txBody>
                  <a:tcPr/>
                </a:tc>
                <a:tc>
                  <a:txBody>
                    <a:bodyPr/>
                    <a:lstStyle/>
                    <a:p>
                      <a:r>
                        <a:rPr lang="en-GB" dirty="0"/>
                        <a:t>Building users and partner meeting </a:t>
                      </a:r>
                    </a:p>
                  </a:txBody>
                  <a:tcPr/>
                </a:tc>
                <a:tc>
                  <a:txBody>
                    <a:bodyPr/>
                    <a:lstStyle/>
                    <a:p>
                      <a:pPr algn="l" fontAlgn="ctr"/>
                      <a:r>
                        <a:rPr lang="en-GB" sz="1100" b="0" i="0" u="sng" strike="noStrike" dirty="0">
                          <a:solidFill>
                            <a:srgbClr val="467886"/>
                          </a:solidFill>
                          <a:effectLst/>
                          <a:latin typeface="Aptos Narrow" panose="020B0004020202020204" pitchFamily="34" charset="0"/>
                          <a:hlinkClick r:id="rId4"/>
                        </a:rPr>
                        <a:t>Join the meeting now</a:t>
                      </a:r>
                      <a:br>
                        <a:rPr lang="en-GB" sz="1100" b="0" i="0" u="sng" strike="noStrike" dirty="0">
                          <a:solidFill>
                            <a:srgbClr val="467886"/>
                          </a:solidFill>
                          <a:effectLst/>
                          <a:latin typeface="Aptos Narrow" panose="020B0004020202020204" pitchFamily="34" charset="0"/>
                          <a:hlinkClick r:id="rId4"/>
                        </a:rPr>
                      </a:br>
                      <a:r>
                        <a:rPr lang="en-GB" sz="1100" b="0" i="0" u="sng" strike="noStrike" dirty="0">
                          <a:solidFill>
                            <a:srgbClr val="467886"/>
                          </a:solidFill>
                          <a:effectLst/>
                          <a:latin typeface="Aptos Narrow" panose="020B0004020202020204" pitchFamily="34" charset="0"/>
                          <a:hlinkClick r:id="rId4"/>
                        </a:rPr>
                        <a:t>Meeting ID: 325 988 003 034 </a:t>
                      </a:r>
                      <a:br>
                        <a:rPr lang="en-GB" sz="1100" b="0" i="0" u="sng" strike="noStrike" dirty="0">
                          <a:solidFill>
                            <a:srgbClr val="467886"/>
                          </a:solidFill>
                          <a:effectLst/>
                          <a:latin typeface="Aptos Narrow" panose="020B0004020202020204" pitchFamily="34" charset="0"/>
                          <a:hlinkClick r:id="rId4"/>
                        </a:rPr>
                      </a:br>
                      <a:r>
                        <a:rPr lang="en-GB" sz="1100" b="0" i="0" u="sng" strike="noStrike" dirty="0">
                          <a:solidFill>
                            <a:srgbClr val="467886"/>
                          </a:solidFill>
                          <a:effectLst/>
                          <a:latin typeface="Aptos Narrow" panose="020B0004020202020204" pitchFamily="34" charset="0"/>
                          <a:hlinkClick r:id="rId4"/>
                        </a:rPr>
                        <a:t>Passcode: Eu37Ny3A </a:t>
                      </a:r>
                      <a:endParaRPr lang="en-GB" sz="1100" b="0" i="0" u="sng" strike="noStrike" dirty="0">
                        <a:solidFill>
                          <a:srgbClr val="467886"/>
                        </a:solidFill>
                        <a:effectLst/>
                        <a:latin typeface="Aptos Narrow" panose="020B0004020202020204" pitchFamily="34" charset="0"/>
                      </a:endParaRPr>
                    </a:p>
                  </a:txBody>
                  <a:tcPr marL="6350" marR="6350" marT="6350" anchor="ctr"/>
                </a:tc>
                <a:extLst>
                  <a:ext uri="{0D108BD9-81ED-4DB2-BD59-A6C34878D82A}">
                    <a16:rowId xmlns:a16="http://schemas.microsoft.com/office/drawing/2014/main" val="2653687136"/>
                  </a:ext>
                </a:extLst>
              </a:tr>
            </a:tbl>
          </a:graphicData>
        </a:graphic>
      </p:graphicFrame>
    </p:spTree>
    <p:extLst>
      <p:ext uri="{BB962C8B-B14F-4D97-AF65-F5344CB8AC3E}">
        <p14:creationId xmlns:p14="http://schemas.microsoft.com/office/powerpoint/2010/main" val="40065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00C6C-4543-BFAE-17F7-0242EE1703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C04820-A55C-8CB3-7FEB-49A523F7640B}"/>
              </a:ext>
            </a:extLst>
          </p:cNvPr>
          <p:cNvSpPr>
            <a:spLocks noGrp="1"/>
          </p:cNvSpPr>
          <p:nvPr>
            <p:ph type="ctrTitle"/>
          </p:nvPr>
        </p:nvSpPr>
        <p:spPr/>
        <p:txBody>
          <a:bodyPr/>
          <a:lstStyle/>
          <a:p>
            <a:r>
              <a:rPr lang="en-GB"/>
              <a:t>Next Steps</a:t>
            </a:r>
          </a:p>
        </p:txBody>
      </p:sp>
      <p:sp>
        <p:nvSpPr>
          <p:cNvPr id="5" name="Subtitle 4">
            <a:extLst>
              <a:ext uri="{FF2B5EF4-FFF2-40B4-BE49-F238E27FC236}">
                <a16:creationId xmlns:a16="http://schemas.microsoft.com/office/drawing/2014/main" id="{DC67A112-E687-9B67-790B-2084FECFB41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432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8749-2828-8803-A4A1-D981A933AF48}"/>
              </a:ext>
            </a:extLst>
          </p:cNvPr>
          <p:cNvSpPr>
            <a:spLocks noGrp="1"/>
          </p:cNvSpPr>
          <p:nvPr>
            <p:ph type="title"/>
          </p:nvPr>
        </p:nvSpPr>
        <p:spPr/>
        <p:txBody>
          <a:bodyPr/>
          <a:lstStyle/>
          <a:p>
            <a:r>
              <a:rPr lang="en-GB"/>
              <a:t>Next Steps – Estimated Timelines </a:t>
            </a:r>
          </a:p>
        </p:txBody>
      </p:sp>
      <p:graphicFrame>
        <p:nvGraphicFramePr>
          <p:cNvPr id="6" name="Content Placeholder 5" descr="Consultation timetable">
            <a:extLst>
              <a:ext uri="{FF2B5EF4-FFF2-40B4-BE49-F238E27FC236}">
                <a16:creationId xmlns:a16="http://schemas.microsoft.com/office/drawing/2014/main" id="{EB856169-A0FB-A1AE-1E8C-5424BDCD13BA}"/>
              </a:ext>
            </a:extLst>
          </p:cNvPr>
          <p:cNvGraphicFramePr>
            <a:graphicFrameLocks noGrp="1"/>
          </p:cNvGraphicFramePr>
          <p:nvPr>
            <p:ph idx="1"/>
            <p:extLst>
              <p:ext uri="{D42A27DB-BD31-4B8C-83A1-F6EECF244321}">
                <p14:modId xmlns:p14="http://schemas.microsoft.com/office/powerpoint/2010/main" val="1821899207"/>
              </p:ext>
            </p:extLst>
          </p:nvPr>
        </p:nvGraphicFramePr>
        <p:xfrm>
          <a:off x="457200" y="974109"/>
          <a:ext cx="8003232" cy="3535680"/>
        </p:xfrm>
        <a:graphic>
          <a:graphicData uri="http://schemas.openxmlformats.org/drawingml/2006/table">
            <a:tbl>
              <a:tblPr firstRow="1" bandRow="1">
                <a:tableStyleId>{7DF18680-E054-41AD-8BC1-D1AEF772440D}</a:tableStyleId>
              </a:tblPr>
              <a:tblGrid>
                <a:gridCol w="3888432">
                  <a:extLst>
                    <a:ext uri="{9D8B030D-6E8A-4147-A177-3AD203B41FA5}">
                      <a16:colId xmlns:a16="http://schemas.microsoft.com/office/drawing/2014/main" val="1328754876"/>
                    </a:ext>
                  </a:extLst>
                </a:gridCol>
                <a:gridCol w="4114800">
                  <a:extLst>
                    <a:ext uri="{9D8B030D-6E8A-4147-A177-3AD203B41FA5}">
                      <a16:colId xmlns:a16="http://schemas.microsoft.com/office/drawing/2014/main" val="4158918733"/>
                    </a:ext>
                  </a:extLst>
                </a:gridCol>
              </a:tblGrid>
              <a:tr h="295237">
                <a:tc>
                  <a:txBody>
                    <a:bodyPr/>
                    <a:lstStyle/>
                    <a:p>
                      <a:r>
                        <a:rPr lang="en-GB" sz="1400"/>
                        <a:t>Estimated Dates</a:t>
                      </a:r>
                    </a:p>
                  </a:txBody>
                  <a:tcPr/>
                </a:tc>
                <a:tc>
                  <a:txBody>
                    <a:bodyPr/>
                    <a:lstStyle/>
                    <a:p>
                      <a:r>
                        <a:rPr lang="en-GB" sz="1400"/>
                        <a:t>Expected Activities</a:t>
                      </a:r>
                    </a:p>
                  </a:txBody>
                  <a:tcPr/>
                </a:tc>
                <a:extLst>
                  <a:ext uri="{0D108BD9-81ED-4DB2-BD59-A6C34878D82A}">
                    <a16:rowId xmlns:a16="http://schemas.microsoft.com/office/drawing/2014/main" val="870558686"/>
                  </a:ext>
                </a:extLst>
              </a:tr>
              <a:tr h="295237">
                <a:tc>
                  <a:txBody>
                    <a:bodyPr/>
                    <a:lstStyle/>
                    <a:p>
                      <a:r>
                        <a:rPr lang="en-GB" sz="1400"/>
                        <a:t>31</a:t>
                      </a:r>
                      <a:r>
                        <a:rPr lang="en-GB" sz="1400" baseline="30000"/>
                        <a:t>st</a:t>
                      </a:r>
                      <a:r>
                        <a:rPr lang="en-GB" sz="1400"/>
                        <a:t> March 2025 to 30</a:t>
                      </a:r>
                      <a:r>
                        <a:rPr lang="en-GB" sz="1400" baseline="30000"/>
                        <a:t>th</a:t>
                      </a:r>
                      <a:r>
                        <a:rPr lang="en-GB" sz="1400"/>
                        <a:t> April 2025</a:t>
                      </a:r>
                    </a:p>
                  </a:txBody>
                  <a:tcPr/>
                </a:tc>
                <a:tc>
                  <a:txBody>
                    <a:bodyPr/>
                    <a:lstStyle/>
                    <a:p>
                      <a:r>
                        <a:rPr lang="en-GB" sz="1400"/>
                        <a:t>Public consultation</a:t>
                      </a:r>
                    </a:p>
                  </a:txBody>
                  <a:tcPr/>
                </a:tc>
                <a:extLst>
                  <a:ext uri="{0D108BD9-81ED-4DB2-BD59-A6C34878D82A}">
                    <a16:rowId xmlns:a16="http://schemas.microsoft.com/office/drawing/2014/main" val="1410315735"/>
                  </a:ext>
                </a:extLst>
              </a:tr>
              <a:tr h="295237">
                <a:tc>
                  <a:txBody>
                    <a:bodyPr/>
                    <a:lstStyle/>
                    <a:p>
                      <a:r>
                        <a:rPr lang="en-GB" sz="1400"/>
                        <a:t>May-June 2025</a:t>
                      </a:r>
                    </a:p>
                  </a:txBody>
                  <a:tcPr/>
                </a:tc>
                <a:tc>
                  <a:txBody>
                    <a:bodyPr/>
                    <a:lstStyle/>
                    <a:p>
                      <a:r>
                        <a:rPr lang="en-GB" sz="1400"/>
                        <a:t>Public consultation analysis and report writing</a:t>
                      </a:r>
                    </a:p>
                  </a:txBody>
                  <a:tcPr/>
                </a:tc>
                <a:extLst>
                  <a:ext uri="{0D108BD9-81ED-4DB2-BD59-A6C34878D82A}">
                    <a16:rowId xmlns:a16="http://schemas.microsoft.com/office/drawing/2014/main" val="2632402143"/>
                  </a:ext>
                </a:extLst>
              </a:tr>
              <a:tr h="295237">
                <a:tc>
                  <a:txBody>
                    <a:bodyPr/>
                    <a:lstStyle/>
                    <a:p>
                      <a:r>
                        <a:rPr lang="en-GB" sz="1400" dirty="0"/>
                        <a:t>Summer 2025</a:t>
                      </a:r>
                    </a:p>
                  </a:txBody>
                  <a:tcPr/>
                </a:tc>
                <a:tc>
                  <a:txBody>
                    <a:bodyPr/>
                    <a:lstStyle/>
                    <a:p>
                      <a:r>
                        <a:rPr lang="en-GB" sz="1400"/>
                        <a:t>Cabinet report publication deadline</a:t>
                      </a:r>
                    </a:p>
                  </a:txBody>
                  <a:tcPr/>
                </a:tc>
                <a:extLst>
                  <a:ext uri="{0D108BD9-81ED-4DB2-BD59-A6C34878D82A}">
                    <a16:rowId xmlns:a16="http://schemas.microsoft.com/office/drawing/2014/main" val="3726172087"/>
                  </a:ext>
                </a:extLst>
              </a:tr>
              <a:tr h="295237">
                <a:tc>
                  <a:txBody>
                    <a:bodyPr/>
                    <a:lstStyle/>
                    <a:p>
                      <a:r>
                        <a:rPr lang="en-GB" sz="1400" dirty="0"/>
                        <a:t>Summer 2025</a:t>
                      </a:r>
                    </a:p>
                  </a:txBody>
                  <a:tcPr/>
                </a:tc>
                <a:tc>
                  <a:txBody>
                    <a:bodyPr/>
                    <a:lstStyle/>
                    <a:p>
                      <a:r>
                        <a:rPr lang="en-GB" sz="1400"/>
                        <a:t>Cabinet meeting</a:t>
                      </a:r>
                    </a:p>
                  </a:txBody>
                  <a:tcPr/>
                </a:tc>
                <a:extLst>
                  <a:ext uri="{0D108BD9-81ED-4DB2-BD59-A6C34878D82A}">
                    <a16:rowId xmlns:a16="http://schemas.microsoft.com/office/drawing/2014/main" val="3026258872"/>
                  </a:ext>
                </a:extLst>
              </a:tr>
              <a:tr h="1980916">
                <a:tc>
                  <a:txBody>
                    <a:bodyPr/>
                    <a:lstStyle/>
                    <a:p>
                      <a:r>
                        <a:rPr lang="en-GB" sz="1400" b="0" u="none"/>
                        <a:t>From September </a:t>
                      </a:r>
                      <a:r>
                        <a:rPr lang="en-GB" sz="1400" b="0" u="none" dirty="0"/>
                        <a:t>2025 </a:t>
                      </a:r>
                    </a:p>
                  </a:txBody>
                  <a:tcPr/>
                </a:tc>
                <a:tc>
                  <a:txBody>
                    <a:bodyPr/>
                    <a:lstStyle/>
                    <a:p>
                      <a:r>
                        <a:rPr lang="en-GB" sz="1400" dirty="0"/>
                        <a:t>Implementation of decision – subject to options and consultation findings may include:</a:t>
                      </a:r>
                    </a:p>
                    <a:p>
                      <a:pPr marL="285750" indent="-285750">
                        <a:buFont typeface="Arial" panose="020B0604020202020204" pitchFamily="34" charset="0"/>
                        <a:buChar char="•"/>
                      </a:pPr>
                      <a:r>
                        <a:rPr lang="en-GB" sz="1400" dirty="0"/>
                        <a:t>Changes to the current services</a:t>
                      </a:r>
                    </a:p>
                    <a:p>
                      <a:pPr marL="285750" indent="-285750">
                        <a:buFont typeface="Arial" panose="020B0604020202020204" pitchFamily="34" charset="0"/>
                        <a:buChar char="•"/>
                      </a:pPr>
                      <a:r>
                        <a:rPr lang="en-GB" sz="1400" dirty="0"/>
                        <a:t>Moves for existing residents</a:t>
                      </a:r>
                    </a:p>
                    <a:p>
                      <a:pPr marL="285750" indent="-285750">
                        <a:buFont typeface="Arial" panose="020B0604020202020204" pitchFamily="34" charset="0"/>
                        <a:buChar char="•"/>
                      </a:pPr>
                      <a:r>
                        <a:rPr lang="en-GB" sz="1400" dirty="0"/>
                        <a:t>Formal consultation with and changes for Council staff</a:t>
                      </a:r>
                    </a:p>
                    <a:p>
                      <a:pPr marL="285750" indent="-285750">
                        <a:buFont typeface="Arial" panose="020B0604020202020204" pitchFamily="34" charset="0"/>
                        <a:buChar char="•"/>
                      </a:pPr>
                      <a:r>
                        <a:rPr lang="en-GB" sz="1400" dirty="0"/>
                        <a:t>Changes to the buildings or renting/selling them</a:t>
                      </a:r>
                    </a:p>
                    <a:p>
                      <a:endParaRPr lang="en-GB" sz="1400" dirty="0"/>
                    </a:p>
                  </a:txBody>
                  <a:tcPr/>
                </a:tc>
                <a:extLst>
                  <a:ext uri="{0D108BD9-81ED-4DB2-BD59-A6C34878D82A}">
                    <a16:rowId xmlns:a16="http://schemas.microsoft.com/office/drawing/2014/main" val="3087474709"/>
                  </a:ext>
                </a:extLst>
              </a:tr>
            </a:tbl>
          </a:graphicData>
        </a:graphic>
      </p:graphicFrame>
    </p:spTree>
    <p:extLst>
      <p:ext uri="{BB962C8B-B14F-4D97-AF65-F5344CB8AC3E}">
        <p14:creationId xmlns:p14="http://schemas.microsoft.com/office/powerpoint/2010/main" val="5351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B0A7-29BC-7DBA-FA6B-B7BB228220E5}"/>
              </a:ext>
            </a:extLst>
          </p:cNvPr>
          <p:cNvSpPr>
            <a:spLocks noGrp="1"/>
          </p:cNvSpPr>
          <p:nvPr>
            <p:ph type="title"/>
          </p:nvPr>
        </p:nvSpPr>
        <p:spPr>
          <a:xfrm>
            <a:off x="457200" y="205978"/>
            <a:ext cx="8229600" cy="745592"/>
          </a:xfrm>
        </p:spPr>
        <p:txBody>
          <a:bodyPr anchor="ctr">
            <a:normAutofit/>
          </a:bodyPr>
          <a:lstStyle/>
          <a:p>
            <a:r>
              <a:rPr lang="en-GB"/>
              <a:t>Purpose of Consultation</a:t>
            </a:r>
          </a:p>
        </p:txBody>
      </p:sp>
      <p:sp>
        <p:nvSpPr>
          <p:cNvPr id="3" name="Content Placeholder 2">
            <a:extLst>
              <a:ext uri="{FF2B5EF4-FFF2-40B4-BE49-F238E27FC236}">
                <a16:creationId xmlns:a16="http://schemas.microsoft.com/office/drawing/2014/main" id="{0667BDC1-D0C4-2090-0030-67A31A736503}"/>
              </a:ext>
            </a:extLst>
          </p:cNvPr>
          <p:cNvSpPr>
            <a:spLocks noGrp="1"/>
          </p:cNvSpPr>
          <p:nvPr>
            <p:ph idx="1"/>
          </p:nvPr>
        </p:nvSpPr>
        <p:spPr>
          <a:xfrm>
            <a:off x="457200" y="843558"/>
            <a:ext cx="8229600" cy="3744416"/>
          </a:xfrm>
        </p:spPr>
        <p:txBody>
          <a:bodyPr vert="horz" lIns="77925" tIns="38963" rIns="77925" bIns="38963" rtlCol="0" anchor="t">
            <a:normAutofit fontScale="77500" lnSpcReduction="20000"/>
          </a:bodyPr>
          <a:lstStyle/>
          <a:p>
            <a:pPr marL="292100" indent="-292100"/>
            <a:r>
              <a:rPr lang="en-GB" dirty="0">
                <a:latin typeface="Arial Nova"/>
              </a:rPr>
              <a:t>Following a thorough analysis of responses from the Care Centre Consultation that took place between 14</a:t>
            </a:r>
            <a:r>
              <a:rPr lang="en-GB" baseline="30000" dirty="0">
                <a:latin typeface="Arial Nova"/>
              </a:rPr>
              <a:t>th</a:t>
            </a:r>
            <a:r>
              <a:rPr lang="en-GB" dirty="0">
                <a:latin typeface="Arial Nova"/>
              </a:rPr>
              <a:t> October 2024 and 20</a:t>
            </a:r>
            <a:r>
              <a:rPr lang="en-GB" baseline="30000" dirty="0">
                <a:latin typeface="Arial Nova"/>
              </a:rPr>
              <a:t>th</a:t>
            </a:r>
            <a:r>
              <a:rPr lang="en-GB" dirty="0">
                <a:latin typeface="Arial Nova"/>
              </a:rPr>
              <a:t> December 2024, a key theme identified was people wanted more financial information in relation to all the options presented. All documents related to this consultation can be found on the </a:t>
            </a:r>
            <a:r>
              <a:rPr lang="en-GB" dirty="0">
                <a:latin typeface="Arial Nova"/>
                <a:cs typeface="Arial"/>
              </a:rPr>
              <a:t>Council website: </a:t>
            </a:r>
            <a:r>
              <a:rPr lang="en-GB" sz="1300" u="sng" dirty="0">
                <a:latin typeface="Arial"/>
                <a:cs typeface="Arial"/>
                <a:hlinkClick r:id="rId2"/>
              </a:rPr>
              <a:t>Adult Social Care - Care centre public consultation | Consultations to help us reshape | Birmingham City Council</a:t>
            </a:r>
            <a:r>
              <a:rPr lang="en-GB" dirty="0">
                <a:latin typeface="Arial Nova"/>
              </a:rPr>
              <a:t>. </a:t>
            </a:r>
            <a:endParaRPr lang="en-US" dirty="0">
              <a:latin typeface="Arial Nova"/>
            </a:endParaRPr>
          </a:p>
          <a:p>
            <a:pPr marL="292100" indent="-292100"/>
            <a:r>
              <a:rPr lang="en-GB" dirty="0">
                <a:latin typeface="Arial Nova"/>
              </a:rPr>
              <a:t>In direct response to the feedback received, we have listened and would like the opportunity to provide further financial information and to receive any additional feedback in relation to the Council’s preferred option. </a:t>
            </a:r>
            <a:endParaRPr lang="en-US" dirty="0">
              <a:latin typeface="Arial Nova"/>
            </a:endParaRPr>
          </a:p>
          <a:p>
            <a:pPr marL="292100" indent="-292100"/>
            <a:r>
              <a:rPr lang="en-GB" dirty="0">
                <a:latin typeface="Arial Nova"/>
              </a:rPr>
              <a:t>This Phase 2 consultation will take place between 31</a:t>
            </a:r>
            <a:r>
              <a:rPr lang="en-GB" baseline="30000" dirty="0">
                <a:latin typeface="Arial Nova"/>
              </a:rPr>
              <a:t>st</a:t>
            </a:r>
            <a:r>
              <a:rPr lang="en-GB" dirty="0">
                <a:latin typeface="Arial Nova"/>
              </a:rPr>
              <a:t> March 2025 and 30</a:t>
            </a:r>
            <a:r>
              <a:rPr lang="en-GB" baseline="30000" dirty="0">
                <a:latin typeface="Arial Nova"/>
              </a:rPr>
              <a:t>th</a:t>
            </a:r>
            <a:r>
              <a:rPr lang="en-GB" dirty="0">
                <a:latin typeface="Arial Nova"/>
              </a:rPr>
              <a:t> April 2025 and will provide sufficient time for people to understand the proposals further and allow them to respond in a meaningful way.</a:t>
            </a:r>
            <a:endParaRPr lang="en-US" dirty="0">
              <a:latin typeface="Arial Nova"/>
            </a:endParaRPr>
          </a:p>
          <a:p>
            <a:pPr marL="292100" indent="-292100"/>
            <a:r>
              <a:rPr lang="en-GB" dirty="0">
                <a:latin typeface="Arial Nova"/>
              </a:rPr>
              <a:t>All consultation responses received from Phase 2 will be fully considered, alongside all previous responses received from our initial consultation before making recommendations for decision to the Council’s Cabinet.</a:t>
            </a:r>
          </a:p>
          <a:p>
            <a:pPr marL="292100" lvl="0" indent="-292100">
              <a:lnSpc>
                <a:spcPct val="100000"/>
              </a:lnSpc>
            </a:pPr>
            <a:r>
              <a:rPr lang="en-GB" dirty="0">
                <a:latin typeface="Arial Nova"/>
              </a:rPr>
              <a:t>While savings have been announced, no decisions have been made on the future use of the Care Centres; the consultation responses will help inform the next steps.   </a:t>
            </a:r>
            <a:endParaRPr lang="en-US" dirty="0">
              <a:latin typeface="Arial Nova"/>
            </a:endParaRPr>
          </a:p>
        </p:txBody>
      </p:sp>
    </p:spTree>
    <p:extLst>
      <p:ext uri="{BB962C8B-B14F-4D97-AF65-F5344CB8AC3E}">
        <p14:creationId xmlns:p14="http://schemas.microsoft.com/office/powerpoint/2010/main" val="5243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B416-2671-FC0A-687C-F8B37396C37F}"/>
              </a:ext>
            </a:extLst>
          </p:cNvPr>
          <p:cNvSpPr>
            <a:spLocks noGrp="1"/>
          </p:cNvSpPr>
          <p:nvPr>
            <p:ph type="title" idx="4294967295"/>
          </p:nvPr>
        </p:nvSpPr>
        <p:spPr>
          <a:xfrm>
            <a:off x="457200" y="-857250"/>
            <a:ext cx="8229600" cy="857250"/>
          </a:xfrm>
        </p:spPr>
        <p:txBody>
          <a:bodyPr/>
          <a:lstStyle/>
          <a:p>
            <a:r>
              <a:rPr lang="en-GB"/>
              <a:t>Birmingham City Council contacts</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A5417-6DD3-5851-6164-DCB192FFC7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A80606-B173-5E97-D1B9-13DC6DD749C1}"/>
              </a:ext>
            </a:extLst>
          </p:cNvPr>
          <p:cNvSpPr>
            <a:spLocks noGrp="1"/>
          </p:cNvSpPr>
          <p:nvPr>
            <p:ph type="ctrTitle"/>
          </p:nvPr>
        </p:nvSpPr>
        <p:spPr/>
        <p:txBody>
          <a:bodyPr>
            <a:normAutofit fontScale="90000"/>
          </a:bodyPr>
          <a:lstStyle/>
          <a:p>
            <a:r>
              <a:rPr lang="en-GB"/>
              <a:t>Where are the Care Centres and what services do they provide?</a:t>
            </a:r>
          </a:p>
        </p:txBody>
      </p:sp>
      <p:sp>
        <p:nvSpPr>
          <p:cNvPr id="5" name="Subtitle 4">
            <a:extLst>
              <a:ext uri="{FF2B5EF4-FFF2-40B4-BE49-F238E27FC236}">
                <a16:creationId xmlns:a16="http://schemas.microsoft.com/office/drawing/2014/main" id="{9FA3BD69-5AEC-688F-7130-07CF8DD87E0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7015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Birmingham showing Perry Tree Centre in the North, The Ann Marie Howes Centre in the East and The Kenrick Centre in the South West&#10;&#10;">
            <a:extLst>
              <a:ext uri="{FF2B5EF4-FFF2-40B4-BE49-F238E27FC236}">
                <a16:creationId xmlns:a16="http://schemas.microsoft.com/office/drawing/2014/main" id="{F4A026A8-C4BD-B08F-B1AA-D006CB4954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782" y="583758"/>
            <a:ext cx="2626252" cy="3712017"/>
          </a:xfrm>
          <a:prstGeom prst="rect">
            <a:avLst/>
          </a:prstGeom>
          <a:noFill/>
        </p:spPr>
      </p:pic>
      <p:sp>
        <p:nvSpPr>
          <p:cNvPr id="2" name="Title 1">
            <a:extLst>
              <a:ext uri="{FF2B5EF4-FFF2-40B4-BE49-F238E27FC236}">
                <a16:creationId xmlns:a16="http://schemas.microsoft.com/office/drawing/2014/main" id="{B00211D8-2B8A-D3E8-64DE-772E0E2CD974}"/>
              </a:ext>
            </a:extLst>
          </p:cNvPr>
          <p:cNvSpPr>
            <a:spLocks noGrp="1"/>
          </p:cNvSpPr>
          <p:nvPr>
            <p:ph type="title"/>
          </p:nvPr>
        </p:nvSpPr>
        <p:spPr>
          <a:xfrm>
            <a:off x="230623" y="138754"/>
            <a:ext cx="2844350" cy="745592"/>
          </a:xfrm>
        </p:spPr>
        <p:txBody>
          <a:bodyPr anchor="ctr">
            <a:normAutofit/>
          </a:bodyPr>
          <a:lstStyle/>
          <a:p>
            <a:r>
              <a:rPr lang="en-GB"/>
              <a:t>The Care Centres</a:t>
            </a:r>
          </a:p>
        </p:txBody>
      </p:sp>
      <p:pic>
        <p:nvPicPr>
          <p:cNvPr id="8" name="Picture 7" descr="Kenrick Care Centre&#10;A building at the back with a brick wall with a sign on it">
            <a:extLst>
              <a:ext uri="{FF2B5EF4-FFF2-40B4-BE49-F238E27FC236}">
                <a16:creationId xmlns:a16="http://schemas.microsoft.com/office/drawing/2014/main" id="{31B4896E-5D37-523C-69C4-50F9B30D8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41" y="1555205"/>
            <a:ext cx="2645337" cy="1769121"/>
          </a:xfrm>
          <a:prstGeom prst="rect">
            <a:avLst/>
          </a:prstGeom>
        </p:spPr>
      </p:pic>
      <p:sp>
        <p:nvSpPr>
          <p:cNvPr id="3" name="TextBox 2" descr="The Kenrick Centre">
            <a:extLst>
              <a:ext uri="{FF2B5EF4-FFF2-40B4-BE49-F238E27FC236}">
                <a16:creationId xmlns:a16="http://schemas.microsoft.com/office/drawing/2014/main" id="{6EBD670F-6F52-8A49-448E-EAE3A5EE7705}"/>
              </a:ext>
              <a:ext uri="{C183D7F6-B498-43B3-948B-1728B52AA6E4}">
                <adec:decorative xmlns:adec="http://schemas.microsoft.com/office/drawing/2017/decorative" val="0"/>
              </a:ext>
            </a:extLst>
          </p:cNvPr>
          <p:cNvSpPr txBox="1"/>
          <p:nvPr/>
        </p:nvSpPr>
        <p:spPr>
          <a:xfrm>
            <a:off x="517890" y="3433762"/>
            <a:ext cx="1925905" cy="329034"/>
          </a:xfrm>
          <a:prstGeom prst="rect">
            <a:avLst/>
          </a:prstGeom>
          <a:noFill/>
        </p:spPr>
        <p:txBody>
          <a:bodyPr wrap="square" rtlCol="0">
            <a:spAutoFit/>
          </a:bodyPr>
          <a:lstStyle/>
          <a:p>
            <a:r>
              <a:rPr lang="en-GB"/>
              <a:t>The Kenrick Centre</a:t>
            </a:r>
          </a:p>
        </p:txBody>
      </p:sp>
      <p:pic>
        <p:nvPicPr>
          <p:cNvPr id="10" name="Picture 9" descr="Perry Tree Care centre &#10;A building with glass windows">
            <a:extLst>
              <a:ext uri="{FF2B5EF4-FFF2-40B4-BE49-F238E27FC236}">
                <a16:creationId xmlns:a16="http://schemas.microsoft.com/office/drawing/2014/main" id="{DF5B934B-D02B-1541-35F3-25507C0A9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919" y="205978"/>
            <a:ext cx="2468880" cy="1828800"/>
          </a:xfrm>
          <a:prstGeom prst="rect">
            <a:avLst/>
          </a:prstGeom>
        </p:spPr>
      </p:pic>
      <p:sp>
        <p:nvSpPr>
          <p:cNvPr id="6" name="TextBox 5" descr="The Perry Tree Centre">
            <a:extLst>
              <a:ext uri="{FF2B5EF4-FFF2-40B4-BE49-F238E27FC236}">
                <a16:creationId xmlns:a16="http://schemas.microsoft.com/office/drawing/2014/main" id="{7F98E60A-2767-9561-35DB-078FBB90136F}"/>
              </a:ext>
              <a:ext uri="{C183D7F6-B498-43B3-948B-1728B52AA6E4}">
                <adec:decorative xmlns:adec="http://schemas.microsoft.com/office/drawing/2017/decorative" val="0"/>
              </a:ext>
            </a:extLst>
          </p:cNvPr>
          <p:cNvSpPr txBox="1"/>
          <p:nvPr/>
        </p:nvSpPr>
        <p:spPr>
          <a:xfrm>
            <a:off x="6190406" y="1974230"/>
            <a:ext cx="2368371" cy="323165"/>
          </a:xfrm>
          <a:prstGeom prst="rect">
            <a:avLst/>
          </a:prstGeom>
          <a:noFill/>
        </p:spPr>
        <p:txBody>
          <a:bodyPr wrap="square" rtlCol="0">
            <a:spAutoFit/>
          </a:bodyPr>
          <a:lstStyle/>
          <a:p>
            <a:r>
              <a:rPr lang="en-GB" dirty="0"/>
              <a:t>The Perry Tree Centre</a:t>
            </a:r>
          </a:p>
        </p:txBody>
      </p:sp>
      <p:pic>
        <p:nvPicPr>
          <p:cNvPr id="12" name="Picture 11" descr="Ann Marie Howes Care Centre&#10;A building with a glass door">
            <a:extLst>
              <a:ext uri="{FF2B5EF4-FFF2-40B4-BE49-F238E27FC236}">
                <a16:creationId xmlns:a16="http://schemas.microsoft.com/office/drawing/2014/main" id="{4B2772DF-3D8C-A7B3-47C6-C08F5906C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0827" y="2571750"/>
            <a:ext cx="2647950" cy="1724025"/>
          </a:xfrm>
          <a:prstGeom prst="rect">
            <a:avLst/>
          </a:prstGeom>
        </p:spPr>
      </p:pic>
      <p:sp>
        <p:nvSpPr>
          <p:cNvPr id="5" name="TextBox 4" descr="The Ann Marie Howes Centre">
            <a:extLst>
              <a:ext uri="{FF2B5EF4-FFF2-40B4-BE49-F238E27FC236}">
                <a16:creationId xmlns:a16="http://schemas.microsoft.com/office/drawing/2014/main" id="{A76DE3BB-475E-D7B7-95B6-33C21AC2E4D3}"/>
              </a:ext>
              <a:ext uri="{C183D7F6-B498-43B3-948B-1728B52AA6E4}">
                <adec:decorative xmlns:adec="http://schemas.microsoft.com/office/drawing/2017/decorative" val="0"/>
              </a:ext>
            </a:extLst>
          </p:cNvPr>
          <p:cNvSpPr txBox="1"/>
          <p:nvPr/>
        </p:nvSpPr>
        <p:spPr>
          <a:xfrm>
            <a:off x="5918919" y="4295775"/>
            <a:ext cx="2997651" cy="323165"/>
          </a:xfrm>
          <a:prstGeom prst="rect">
            <a:avLst/>
          </a:prstGeom>
          <a:noFill/>
        </p:spPr>
        <p:txBody>
          <a:bodyPr wrap="square" rtlCol="0">
            <a:spAutoFit/>
          </a:bodyPr>
          <a:lstStyle/>
          <a:p>
            <a:r>
              <a:rPr lang="en-GB"/>
              <a:t>The Ann Marie Howes Centre</a:t>
            </a:r>
          </a:p>
        </p:txBody>
      </p:sp>
    </p:spTree>
    <p:extLst>
      <p:ext uri="{BB962C8B-B14F-4D97-AF65-F5344CB8AC3E}">
        <p14:creationId xmlns:p14="http://schemas.microsoft.com/office/powerpoint/2010/main" val="21489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0C50E-64DE-86B5-A7A8-0F9DBF39C922}"/>
              </a:ext>
            </a:extLst>
          </p:cNvPr>
          <p:cNvSpPr>
            <a:spLocks noGrp="1"/>
          </p:cNvSpPr>
          <p:nvPr>
            <p:ph type="title"/>
          </p:nvPr>
        </p:nvSpPr>
        <p:spPr>
          <a:xfrm>
            <a:off x="408407" y="68313"/>
            <a:ext cx="8229600" cy="745592"/>
          </a:xfrm>
        </p:spPr>
        <p:txBody>
          <a:bodyPr/>
          <a:lstStyle/>
          <a:p>
            <a:r>
              <a:rPr lang="en-GB"/>
              <a:t>Current Care Centres and Bed Numbers</a:t>
            </a:r>
          </a:p>
        </p:txBody>
      </p:sp>
      <p:grpSp>
        <p:nvGrpSpPr>
          <p:cNvPr id="45" name="Group 44" descr="Image of building showing 32 NHS and 32 Council beds">
            <a:extLst>
              <a:ext uri="{FF2B5EF4-FFF2-40B4-BE49-F238E27FC236}">
                <a16:creationId xmlns:a16="http://schemas.microsoft.com/office/drawing/2014/main" id="{4CEBA822-8100-DBB5-8320-B0A1B98187F1}"/>
              </a:ext>
            </a:extLst>
          </p:cNvPr>
          <p:cNvGrpSpPr/>
          <p:nvPr/>
        </p:nvGrpSpPr>
        <p:grpSpPr>
          <a:xfrm>
            <a:off x="596275" y="1039860"/>
            <a:ext cx="2198550" cy="2575445"/>
            <a:chOff x="446406" y="1004417"/>
            <a:chExt cx="2520280" cy="2952328"/>
          </a:xfrm>
        </p:grpSpPr>
        <p:sp>
          <p:nvSpPr>
            <p:cNvPr id="13" name="TextBox 12" descr="The Ann Marie Howes Centre">
              <a:extLst>
                <a:ext uri="{FF2B5EF4-FFF2-40B4-BE49-F238E27FC236}">
                  <a16:creationId xmlns:a16="http://schemas.microsoft.com/office/drawing/2014/main" id="{416B16B4-707C-C209-BC34-3C1CA310B85F}"/>
                </a:ext>
                <a:ext uri="{C183D7F6-B498-43B3-948B-1728B52AA6E4}">
                  <adec:decorative xmlns:adec="http://schemas.microsoft.com/office/drawing/2017/decorative" val="0"/>
                </a:ext>
              </a:extLst>
            </p:cNvPr>
            <p:cNvSpPr txBox="1"/>
            <p:nvPr/>
          </p:nvSpPr>
          <p:spPr>
            <a:xfrm>
              <a:off x="965909" y="1247329"/>
              <a:ext cx="1584042" cy="873219"/>
            </a:xfrm>
            <a:prstGeom prst="rect">
              <a:avLst/>
            </a:prstGeom>
            <a:noFill/>
          </p:spPr>
          <p:txBody>
            <a:bodyPr wrap="square" rtlCol="0">
              <a:spAutoFit/>
            </a:bodyPr>
            <a:lstStyle/>
            <a:p>
              <a:pPr algn="ctr"/>
              <a:r>
                <a:rPr lang="en-GB" sz="1450"/>
                <a:t>The Ann Marie Howes Centre</a:t>
              </a:r>
            </a:p>
          </p:txBody>
        </p:sp>
        <p:sp>
          <p:nvSpPr>
            <p:cNvPr id="20" name="Rectangle 19" descr="Ann Marie Howes Centre bed numbers">
              <a:extLst>
                <a:ext uri="{FF2B5EF4-FFF2-40B4-BE49-F238E27FC236}">
                  <a16:creationId xmlns:a16="http://schemas.microsoft.com/office/drawing/2014/main" id="{F5549CF8-9508-5BA9-71B7-CEB95B9BC905}"/>
                </a:ext>
                <a:ext uri="{C183D7F6-B498-43B3-948B-1728B52AA6E4}">
                  <adec:decorative xmlns:adec="http://schemas.microsoft.com/office/drawing/2017/decorative" val="0"/>
                </a:ext>
              </a:extLst>
            </p:cNvPr>
            <p:cNvSpPr/>
            <p:nvPr/>
          </p:nvSpPr>
          <p:spPr>
            <a:xfrm>
              <a:off x="475026" y="2097311"/>
              <a:ext cx="982962" cy="923330"/>
            </a:xfrm>
            <a:prstGeom prst="rect">
              <a:avLst/>
            </a:prstGeom>
            <a:noFill/>
          </p:spPr>
          <p:txBody>
            <a:bodyPr wrap="none" lIns="91440" tIns="45720" rIns="91440" bIns="45720">
              <a:spAutoFit/>
            </a:bodyPr>
            <a:lstStyle/>
            <a:p>
              <a:pPr algn="ctr"/>
              <a:r>
                <a:rPr lang="en-GB" sz="5400">
                  <a:ln w="0"/>
                  <a:solidFill>
                    <a:schemeClr val="accent1"/>
                  </a:solidFill>
                  <a:effectLst>
                    <a:outerShdw blurRad="38100" dist="25400" dir="5400000" algn="ctr" rotWithShape="0">
                      <a:srgbClr val="6E747A">
                        <a:alpha val="43000"/>
                      </a:srgbClr>
                    </a:outerShdw>
                  </a:effectLst>
                </a:rPr>
                <a:t>32</a:t>
              </a:r>
            </a:p>
          </p:txBody>
        </p:sp>
        <p:sp>
          <p:nvSpPr>
            <p:cNvPr id="8" name="Isosceles Triangle 7" descr="Anne Marie Howes Centre bed numbers">
              <a:extLst>
                <a:ext uri="{FF2B5EF4-FFF2-40B4-BE49-F238E27FC236}">
                  <a16:creationId xmlns:a16="http://schemas.microsoft.com/office/drawing/2014/main" id="{ECC3E0F0-F71A-EC92-5836-255D161ED930}"/>
                </a:ext>
                <a:ext uri="{C183D7F6-B498-43B3-948B-1728B52AA6E4}">
                  <adec:decorative xmlns:adec="http://schemas.microsoft.com/office/drawing/2017/decorative" val="0"/>
                </a:ext>
              </a:extLst>
            </p:cNvPr>
            <p:cNvSpPr/>
            <p:nvPr/>
          </p:nvSpPr>
          <p:spPr>
            <a:xfrm>
              <a:off x="446406" y="1004417"/>
              <a:ext cx="2520280" cy="108012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descr="Anne Marie Howes Centre bed numbers">
              <a:extLst>
                <a:ext uri="{FF2B5EF4-FFF2-40B4-BE49-F238E27FC236}">
                  <a16:creationId xmlns:a16="http://schemas.microsoft.com/office/drawing/2014/main" id="{64EDE798-1BDE-8C5D-C8FB-EBDBF7DDF7CA}"/>
                </a:ext>
                <a:ext uri="{C183D7F6-B498-43B3-948B-1728B52AA6E4}">
                  <adec:decorative xmlns:adec="http://schemas.microsoft.com/office/drawing/2017/decorative" val="0"/>
                </a:ext>
              </a:extLst>
            </p:cNvPr>
            <p:cNvSpPr/>
            <p:nvPr/>
          </p:nvSpPr>
          <p:spPr>
            <a:xfrm>
              <a:off x="446406" y="2084537"/>
              <a:ext cx="2520280" cy="18722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1" name="Straight Connector 10">
              <a:extLst>
                <a:ext uri="{FF2B5EF4-FFF2-40B4-BE49-F238E27FC236}">
                  <a16:creationId xmlns:a16="http://schemas.microsoft.com/office/drawing/2014/main" id="{F1A3F022-A5D1-A800-7A82-886AC263146C}"/>
                </a:ext>
                <a:ext uri="{C183D7F6-B498-43B3-948B-1728B52AA6E4}">
                  <adec:decorative xmlns:adec="http://schemas.microsoft.com/office/drawing/2017/decorative" val="1"/>
                </a:ext>
              </a:extLst>
            </p:cNvPr>
            <p:cNvCxnSpPr>
              <a:stCxn id="9" idx="1"/>
              <a:endCxn id="9" idx="3"/>
            </p:cNvCxnSpPr>
            <p:nvPr/>
          </p:nvCxnSpPr>
          <p:spPr>
            <a:xfrm>
              <a:off x="446406" y="3020641"/>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descr="NHS D2A Beds">
              <a:extLst>
                <a:ext uri="{FF2B5EF4-FFF2-40B4-BE49-F238E27FC236}">
                  <a16:creationId xmlns:a16="http://schemas.microsoft.com/office/drawing/2014/main" id="{87B9A9B7-2DB8-8317-96B7-6972A64FCA3D}"/>
                </a:ext>
                <a:ext uri="{C183D7F6-B498-43B3-948B-1728B52AA6E4}">
                  <adec:decorative xmlns:adec="http://schemas.microsoft.com/office/drawing/2017/decorative" val="0"/>
                </a:ext>
              </a:extLst>
            </p:cNvPr>
            <p:cNvSpPr txBox="1"/>
            <p:nvPr/>
          </p:nvSpPr>
          <p:spPr>
            <a:xfrm>
              <a:off x="1614941" y="2369811"/>
              <a:ext cx="1152128" cy="553998"/>
            </a:xfrm>
            <a:prstGeom prst="rect">
              <a:avLst/>
            </a:prstGeom>
            <a:noFill/>
          </p:spPr>
          <p:txBody>
            <a:bodyPr wrap="square" rtlCol="0">
              <a:spAutoFit/>
            </a:bodyPr>
            <a:lstStyle/>
            <a:p>
              <a:pPr algn="ctr"/>
              <a:r>
                <a:rPr lang="en-GB"/>
                <a:t>NHS D2A Beds</a:t>
              </a:r>
            </a:p>
          </p:txBody>
        </p:sp>
        <p:sp>
          <p:nvSpPr>
            <p:cNvPr id="21" name="Rectangle 20" descr="Anne Marie Howes Centre - Council bed number">
              <a:extLst>
                <a:ext uri="{FF2B5EF4-FFF2-40B4-BE49-F238E27FC236}">
                  <a16:creationId xmlns:a16="http://schemas.microsoft.com/office/drawing/2014/main" id="{EE37B8E1-8777-BFDB-5218-9D8571F168FA}"/>
                </a:ext>
                <a:ext uri="{C183D7F6-B498-43B3-948B-1728B52AA6E4}">
                  <adec:decorative xmlns:adec="http://schemas.microsoft.com/office/drawing/2017/decorative" val="0"/>
                </a:ext>
              </a:extLst>
            </p:cNvPr>
            <p:cNvSpPr/>
            <p:nvPr/>
          </p:nvSpPr>
          <p:spPr>
            <a:xfrm>
              <a:off x="456690" y="2978250"/>
              <a:ext cx="982962" cy="923330"/>
            </a:xfrm>
            <a:prstGeom prst="rect">
              <a:avLst/>
            </a:prstGeom>
            <a:noFill/>
          </p:spPr>
          <p:txBody>
            <a:bodyPr wrap="none" lIns="91440" tIns="45720" rIns="91440" bIns="45720">
              <a:spAutoFit/>
            </a:bodyPr>
            <a:lstStyle/>
            <a:p>
              <a:pPr algn="ctr"/>
              <a:r>
                <a:rPr lang="en-GB" sz="5400">
                  <a:ln w="0"/>
                  <a:solidFill>
                    <a:schemeClr val="accent1"/>
                  </a:solidFill>
                  <a:effectLst>
                    <a:outerShdw blurRad="38100" dist="25400" dir="5400000" algn="ctr" rotWithShape="0">
                      <a:srgbClr val="6E747A">
                        <a:alpha val="43000"/>
                      </a:srgbClr>
                    </a:outerShdw>
                  </a:effectLst>
                </a:rPr>
                <a:t>32</a:t>
              </a:r>
            </a:p>
          </p:txBody>
        </p:sp>
        <p:sp>
          <p:nvSpPr>
            <p:cNvPr id="22" name="TextBox 21" descr="Council">
              <a:extLst>
                <a:ext uri="{FF2B5EF4-FFF2-40B4-BE49-F238E27FC236}">
                  <a16:creationId xmlns:a16="http://schemas.microsoft.com/office/drawing/2014/main" id="{2A32B517-CE96-522B-5BFA-5E65DEA85679}"/>
                </a:ext>
                <a:ext uri="{C183D7F6-B498-43B3-948B-1728B52AA6E4}">
                  <adec:decorative xmlns:adec="http://schemas.microsoft.com/office/drawing/2017/decorative" val="0"/>
                </a:ext>
              </a:extLst>
            </p:cNvPr>
            <p:cNvSpPr txBox="1"/>
            <p:nvPr/>
          </p:nvSpPr>
          <p:spPr>
            <a:xfrm>
              <a:off x="1439653" y="3305915"/>
              <a:ext cx="1449140" cy="323165"/>
            </a:xfrm>
            <a:prstGeom prst="rect">
              <a:avLst/>
            </a:prstGeom>
            <a:noFill/>
          </p:spPr>
          <p:txBody>
            <a:bodyPr wrap="square" rtlCol="0">
              <a:spAutoFit/>
            </a:bodyPr>
            <a:lstStyle/>
            <a:p>
              <a:pPr algn="ctr"/>
              <a:r>
                <a:rPr lang="en-GB" b="1"/>
                <a:t>Council Beds</a:t>
              </a:r>
            </a:p>
          </p:txBody>
        </p:sp>
      </p:grpSp>
      <p:grpSp>
        <p:nvGrpSpPr>
          <p:cNvPr id="46" name="Group 45" descr="Image of building with 32 NHS beds and 32 Council beds">
            <a:extLst>
              <a:ext uri="{FF2B5EF4-FFF2-40B4-BE49-F238E27FC236}">
                <a16:creationId xmlns:a16="http://schemas.microsoft.com/office/drawing/2014/main" id="{C4DE1289-988F-4C8A-43BC-F0FCA2916A46}"/>
              </a:ext>
            </a:extLst>
          </p:cNvPr>
          <p:cNvGrpSpPr/>
          <p:nvPr/>
        </p:nvGrpSpPr>
        <p:grpSpPr>
          <a:xfrm>
            <a:off x="3225019" y="1039860"/>
            <a:ext cx="2178921" cy="2552450"/>
            <a:chOff x="3339661" y="1027412"/>
            <a:chExt cx="2520280" cy="2952328"/>
          </a:xfrm>
        </p:grpSpPr>
        <p:sp>
          <p:nvSpPr>
            <p:cNvPr id="25" name="Isosceles Triangle 24" descr="Perry Tree Centre bed numbers">
              <a:extLst>
                <a:ext uri="{FF2B5EF4-FFF2-40B4-BE49-F238E27FC236}">
                  <a16:creationId xmlns:a16="http://schemas.microsoft.com/office/drawing/2014/main" id="{B31F20B3-321D-59D3-A00A-F3032E122ED4}"/>
                </a:ext>
                <a:ext uri="{C183D7F6-B498-43B3-948B-1728B52AA6E4}">
                  <adec:decorative xmlns:adec="http://schemas.microsoft.com/office/drawing/2017/decorative" val="0"/>
                </a:ext>
              </a:extLst>
            </p:cNvPr>
            <p:cNvSpPr/>
            <p:nvPr/>
          </p:nvSpPr>
          <p:spPr>
            <a:xfrm>
              <a:off x="3339661" y="1027412"/>
              <a:ext cx="2520280" cy="108012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Rectangle 25" descr="Perry Tree Centre bed numbers">
              <a:extLst>
                <a:ext uri="{FF2B5EF4-FFF2-40B4-BE49-F238E27FC236}">
                  <a16:creationId xmlns:a16="http://schemas.microsoft.com/office/drawing/2014/main" id="{EEC7439D-D999-50F4-4C3C-5027E002EDD4}"/>
                </a:ext>
                <a:ext uri="{C183D7F6-B498-43B3-948B-1728B52AA6E4}">
                  <adec:decorative xmlns:adec="http://schemas.microsoft.com/office/drawing/2017/decorative" val="0"/>
                </a:ext>
              </a:extLst>
            </p:cNvPr>
            <p:cNvSpPr/>
            <p:nvPr/>
          </p:nvSpPr>
          <p:spPr>
            <a:xfrm>
              <a:off x="3339661" y="2107532"/>
              <a:ext cx="2520280" cy="18722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27" name="Straight Connector 26">
              <a:extLst>
                <a:ext uri="{FF2B5EF4-FFF2-40B4-BE49-F238E27FC236}">
                  <a16:creationId xmlns:a16="http://schemas.microsoft.com/office/drawing/2014/main" id="{4C2075BA-0B7E-ACEC-AEE2-ACD0DA75713B}"/>
                </a:ext>
                <a:ext uri="{C183D7F6-B498-43B3-948B-1728B52AA6E4}">
                  <adec:decorative xmlns:adec="http://schemas.microsoft.com/office/drawing/2017/decorative" val="1"/>
                </a:ext>
              </a:extLst>
            </p:cNvPr>
            <p:cNvCxnSpPr>
              <a:stCxn id="26" idx="1"/>
              <a:endCxn id="26" idx="3"/>
            </p:cNvCxnSpPr>
            <p:nvPr/>
          </p:nvCxnSpPr>
          <p:spPr>
            <a:xfrm>
              <a:off x="3339661" y="3043636"/>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descr="NHS D2A Beds">
              <a:extLst>
                <a:ext uri="{FF2B5EF4-FFF2-40B4-BE49-F238E27FC236}">
                  <a16:creationId xmlns:a16="http://schemas.microsoft.com/office/drawing/2014/main" id="{256ADB94-86B3-6CA9-6425-50FF4E0ABCA3}"/>
                </a:ext>
                <a:ext uri="{C183D7F6-B498-43B3-948B-1728B52AA6E4}">
                  <adec:decorative xmlns:adec="http://schemas.microsoft.com/office/drawing/2017/decorative" val="0"/>
                </a:ext>
              </a:extLst>
            </p:cNvPr>
            <p:cNvSpPr txBox="1"/>
            <p:nvPr/>
          </p:nvSpPr>
          <p:spPr>
            <a:xfrm>
              <a:off x="4508196" y="2392806"/>
              <a:ext cx="1152128" cy="553998"/>
            </a:xfrm>
            <a:prstGeom prst="rect">
              <a:avLst/>
            </a:prstGeom>
            <a:noFill/>
          </p:spPr>
          <p:txBody>
            <a:bodyPr wrap="square" rtlCol="0">
              <a:spAutoFit/>
            </a:bodyPr>
            <a:lstStyle/>
            <a:p>
              <a:pPr algn="ctr"/>
              <a:r>
                <a:rPr lang="en-GB"/>
                <a:t>NHS D2A Beds</a:t>
              </a:r>
            </a:p>
          </p:txBody>
        </p:sp>
        <p:sp>
          <p:nvSpPr>
            <p:cNvPr id="29" name="Rectangle 28" descr="Perry Tree Centre - Council bed number">
              <a:extLst>
                <a:ext uri="{FF2B5EF4-FFF2-40B4-BE49-F238E27FC236}">
                  <a16:creationId xmlns:a16="http://schemas.microsoft.com/office/drawing/2014/main" id="{C37B20E6-B8DF-6B8D-92EA-892A7C218627}"/>
                </a:ext>
                <a:ext uri="{C183D7F6-B498-43B3-948B-1728B52AA6E4}">
                  <adec:decorative xmlns:adec="http://schemas.microsoft.com/office/drawing/2017/decorative" val="0"/>
                </a:ext>
              </a:extLst>
            </p:cNvPr>
            <p:cNvSpPr/>
            <p:nvPr/>
          </p:nvSpPr>
          <p:spPr>
            <a:xfrm>
              <a:off x="3349945" y="3001245"/>
              <a:ext cx="982962" cy="923330"/>
            </a:xfrm>
            <a:prstGeom prst="rect">
              <a:avLst/>
            </a:prstGeom>
            <a:noFill/>
          </p:spPr>
          <p:txBody>
            <a:bodyPr wrap="none" lIns="91440" tIns="45720" rIns="91440" bIns="45720">
              <a:spAutoFit/>
            </a:bodyPr>
            <a:lstStyle/>
            <a:p>
              <a:pPr algn="ctr"/>
              <a:r>
                <a:rPr lang="en-GB" sz="5400">
                  <a:ln w="0"/>
                  <a:solidFill>
                    <a:schemeClr val="accent1"/>
                  </a:solidFill>
                  <a:effectLst>
                    <a:outerShdw blurRad="38100" dist="25400" dir="5400000" algn="ctr" rotWithShape="0">
                      <a:srgbClr val="6E747A">
                        <a:alpha val="43000"/>
                      </a:srgbClr>
                    </a:outerShdw>
                  </a:effectLst>
                </a:rPr>
                <a:t>32</a:t>
              </a:r>
            </a:p>
          </p:txBody>
        </p:sp>
        <p:sp>
          <p:nvSpPr>
            <p:cNvPr id="30" name="TextBox 29" descr="Council">
              <a:extLst>
                <a:ext uri="{FF2B5EF4-FFF2-40B4-BE49-F238E27FC236}">
                  <a16:creationId xmlns:a16="http://schemas.microsoft.com/office/drawing/2014/main" id="{E2EEC307-9E16-95E5-3ED6-B693CA1C753F}"/>
                </a:ext>
                <a:ext uri="{C183D7F6-B498-43B3-948B-1728B52AA6E4}">
                  <adec:decorative xmlns:adec="http://schemas.microsoft.com/office/drawing/2017/decorative" val="0"/>
                </a:ext>
              </a:extLst>
            </p:cNvPr>
            <p:cNvSpPr txBox="1"/>
            <p:nvPr/>
          </p:nvSpPr>
          <p:spPr>
            <a:xfrm>
              <a:off x="4332908" y="3328910"/>
              <a:ext cx="1449140" cy="323165"/>
            </a:xfrm>
            <a:prstGeom prst="rect">
              <a:avLst/>
            </a:prstGeom>
            <a:noFill/>
          </p:spPr>
          <p:txBody>
            <a:bodyPr wrap="square" rtlCol="0">
              <a:spAutoFit/>
            </a:bodyPr>
            <a:lstStyle/>
            <a:p>
              <a:pPr algn="ctr"/>
              <a:r>
                <a:rPr lang="en-GB" b="1"/>
                <a:t>Council Beds</a:t>
              </a:r>
            </a:p>
          </p:txBody>
        </p:sp>
        <p:sp>
          <p:nvSpPr>
            <p:cNvPr id="38" name="TextBox 37" descr="The Perry Tree Centre">
              <a:extLst>
                <a:ext uri="{FF2B5EF4-FFF2-40B4-BE49-F238E27FC236}">
                  <a16:creationId xmlns:a16="http://schemas.microsoft.com/office/drawing/2014/main" id="{6E5BE3B3-C121-FC43-3252-884A89B7E286}"/>
                </a:ext>
                <a:ext uri="{C183D7F6-B498-43B3-948B-1728B52AA6E4}">
                  <adec:decorative xmlns:adec="http://schemas.microsoft.com/office/drawing/2017/decorative" val="0"/>
                </a:ext>
              </a:extLst>
            </p:cNvPr>
            <p:cNvSpPr txBox="1"/>
            <p:nvPr/>
          </p:nvSpPr>
          <p:spPr>
            <a:xfrm>
              <a:off x="3927521" y="1296542"/>
              <a:ext cx="1414263" cy="881086"/>
            </a:xfrm>
            <a:prstGeom prst="rect">
              <a:avLst/>
            </a:prstGeom>
            <a:noFill/>
          </p:spPr>
          <p:txBody>
            <a:bodyPr wrap="square" rtlCol="0">
              <a:spAutoFit/>
            </a:bodyPr>
            <a:lstStyle/>
            <a:p>
              <a:pPr algn="ctr"/>
              <a:r>
                <a:rPr lang="en-GB" sz="1450"/>
                <a:t>The Perry Trees Centre</a:t>
              </a:r>
            </a:p>
          </p:txBody>
        </p:sp>
        <p:sp>
          <p:nvSpPr>
            <p:cNvPr id="41" name="Rectangle 40" descr="Perry Tree Centre - NHS bed number">
              <a:extLst>
                <a:ext uri="{FF2B5EF4-FFF2-40B4-BE49-F238E27FC236}">
                  <a16:creationId xmlns:a16="http://schemas.microsoft.com/office/drawing/2014/main" id="{2C35C989-CA10-2DC2-A1DA-5CDA0CD24AC3}"/>
                </a:ext>
                <a:ext uri="{C183D7F6-B498-43B3-948B-1728B52AA6E4}">
                  <adec:decorative xmlns:adec="http://schemas.microsoft.com/office/drawing/2017/decorative" val="0"/>
                </a:ext>
              </a:extLst>
            </p:cNvPr>
            <p:cNvSpPr/>
            <p:nvPr/>
          </p:nvSpPr>
          <p:spPr>
            <a:xfrm>
              <a:off x="3360229" y="2112037"/>
              <a:ext cx="982962" cy="923330"/>
            </a:xfrm>
            <a:prstGeom prst="rect">
              <a:avLst/>
            </a:prstGeom>
            <a:noFill/>
          </p:spPr>
          <p:txBody>
            <a:bodyPr wrap="none" lIns="91440" tIns="45720" rIns="91440" bIns="45720">
              <a:spAutoFit/>
            </a:bodyPr>
            <a:lstStyle/>
            <a:p>
              <a:pPr algn="ctr"/>
              <a:r>
                <a:rPr lang="en-GB" sz="5400">
                  <a:ln w="0"/>
                  <a:solidFill>
                    <a:schemeClr val="accent1"/>
                  </a:solidFill>
                  <a:effectLst>
                    <a:outerShdw blurRad="38100" dist="25400" dir="5400000" algn="ctr" rotWithShape="0">
                      <a:srgbClr val="6E747A">
                        <a:alpha val="43000"/>
                      </a:srgbClr>
                    </a:outerShdw>
                  </a:effectLst>
                </a:rPr>
                <a:t>32</a:t>
              </a:r>
            </a:p>
          </p:txBody>
        </p:sp>
      </p:grpSp>
      <p:grpSp>
        <p:nvGrpSpPr>
          <p:cNvPr id="47" name="Group 46" descr="Image of a building with 64 Council beds">
            <a:extLst>
              <a:ext uri="{FF2B5EF4-FFF2-40B4-BE49-F238E27FC236}">
                <a16:creationId xmlns:a16="http://schemas.microsoft.com/office/drawing/2014/main" id="{404C8498-2990-EAE3-974E-96D655C68D3F}"/>
              </a:ext>
            </a:extLst>
          </p:cNvPr>
          <p:cNvGrpSpPr/>
          <p:nvPr/>
        </p:nvGrpSpPr>
        <p:grpSpPr>
          <a:xfrm>
            <a:off x="5868144" y="955407"/>
            <a:ext cx="2239078" cy="2622920"/>
            <a:chOff x="6205484" y="1027412"/>
            <a:chExt cx="2520280" cy="2952328"/>
          </a:xfrm>
        </p:grpSpPr>
        <p:sp>
          <p:nvSpPr>
            <p:cNvPr id="32" name="Isosceles Triangle 31" descr="Kenrick Centre - bed numbers">
              <a:extLst>
                <a:ext uri="{FF2B5EF4-FFF2-40B4-BE49-F238E27FC236}">
                  <a16:creationId xmlns:a16="http://schemas.microsoft.com/office/drawing/2014/main" id="{B180616E-61FB-46C8-5A51-ED8C5D344679}"/>
                </a:ext>
                <a:ext uri="{C183D7F6-B498-43B3-948B-1728B52AA6E4}">
                  <adec:decorative xmlns:adec="http://schemas.microsoft.com/office/drawing/2017/decorative" val="0"/>
                </a:ext>
              </a:extLst>
            </p:cNvPr>
            <p:cNvSpPr/>
            <p:nvPr/>
          </p:nvSpPr>
          <p:spPr>
            <a:xfrm>
              <a:off x="6205484" y="1027412"/>
              <a:ext cx="2520280" cy="108012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Rectangle 32" descr="Kenrick Centre - bed numbers">
              <a:extLst>
                <a:ext uri="{FF2B5EF4-FFF2-40B4-BE49-F238E27FC236}">
                  <a16:creationId xmlns:a16="http://schemas.microsoft.com/office/drawing/2014/main" id="{33B014F1-3B86-5328-83ED-2AAE441A3CDA}"/>
                </a:ext>
                <a:ext uri="{C183D7F6-B498-43B3-948B-1728B52AA6E4}">
                  <adec:decorative xmlns:adec="http://schemas.microsoft.com/office/drawing/2017/decorative" val="0"/>
                </a:ext>
              </a:extLst>
            </p:cNvPr>
            <p:cNvSpPr/>
            <p:nvPr/>
          </p:nvSpPr>
          <p:spPr>
            <a:xfrm>
              <a:off x="6205484" y="2107532"/>
              <a:ext cx="2520280" cy="18722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4" name="Straight Connector 33">
              <a:extLst>
                <a:ext uri="{FF2B5EF4-FFF2-40B4-BE49-F238E27FC236}">
                  <a16:creationId xmlns:a16="http://schemas.microsoft.com/office/drawing/2014/main" id="{C4ADD2E2-C59C-D639-6324-8851F3F9EA31}"/>
                </a:ext>
                <a:ext uri="{C183D7F6-B498-43B3-948B-1728B52AA6E4}">
                  <adec:decorative xmlns:adec="http://schemas.microsoft.com/office/drawing/2017/decorative" val="1"/>
                </a:ext>
              </a:extLst>
            </p:cNvPr>
            <p:cNvCxnSpPr>
              <a:stCxn id="33" idx="1"/>
              <a:endCxn id="33" idx="3"/>
            </p:cNvCxnSpPr>
            <p:nvPr/>
          </p:nvCxnSpPr>
          <p:spPr>
            <a:xfrm>
              <a:off x="6205484" y="3043636"/>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descr="Kenrick Centre - Council bed number">
              <a:extLst>
                <a:ext uri="{FF2B5EF4-FFF2-40B4-BE49-F238E27FC236}">
                  <a16:creationId xmlns:a16="http://schemas.microsoft.com/office/drawing/2014/main" id="{65B3DC04-C426-0B7B-6B81-C89F84BD9C55}"/>
                </a:ext>
                <a:ext uri="{C183D7F6-B498-43B3-948B-1728B52AA6E4}">
                  <adec:decorative xmlns:adec="http://schemas.microsoft.com/office/drawing/2017/decorative" val="0"/>
                </a:ext>
              </a:extLst>
            </p:cNvPr>
            <p:cNvSpPr/>
            <p:nvPr/>
          </p:nvSpPr>
          <p:spPr>
            <a:xfrm>
              <a:off x="6215768" y="3001245"/>
              <a:ext cx="982962" cy="923330"/>
            </a:xfrm>
            <a:prstGeom prst="rect">
              <a:avLst/>
            </a:prstGeom>
            <a:noFill/>
          </p:spPr>
          <p:txBody>
            <a:bodyPr wrap="none" lIns="91440" tIns="45720" rIns="91440" bIns="45720">
              <a:spAutoFit/>
            </a:bodyPr>
            <a:lstStyle/>
            <a:p>
              <a:pPr algn="ctr"/>
              <a:r>
                <a:rPr lang="en-GB" sz="5400">
                  <a:ln w="0"/>
                  <a:solidFill>
                    <a:schemeClr val="accent1"/>
                  </a:solidFill>
                  <a:effectLst>
                    <a:outerShdw blurRad="38100" dist="25400" dir="5400000" algn="ctr" rotWithShape="0">
                      <a:srgbClr val="6E747A">
                        <a:alpha val="43000"/>
                      </a:srgbClr>
                    </a:outerShdw>
                  </a:effectLst>
                </a:rPr>
                <a:t>32</a:t>
              </a:r>
            </a:p>
          </p:txBody>
        </p:sp>
        <p:sp>
          <p:nvSpPr>
            <p:cNvPr id="37" name="TextBox 36" descr="Council beds">
              <a:extLst>
                <a:ext uri="{FF2B5EF4-FFF2-40B4-BE49-F238E27FC236}">
                  <a16:creationId xmlns:a16="http://schemas.microsoft.com/office/drawing/2014/main" id="{D9B37E99-3715-3991-1B13-09B56B7CB837}"/>
                </a:ext>
                <a:ext uri="{C183D7F6-B498-43B3-948B-1728B52AA6E4}">
                  <adec:decorative xmlns:adec="http://schemas.microsoft.com/office/drawing/2017/decorative" val="0"/>
                </a:ext>
              </a:extLst>
            </p:cNvPr>
            <p:cNvSpPr txBox="1"/>
            <p:nvPr/>
          </p:nvSpPr>
          <p:spPr>
            <a:xfrm>
              <a:off x="7092281" y="3328910"/>
              <a:ext cx="1555590" cy="323165"/>
            </a:xfrm>
            <a:prstGeom prst="rect">
              <a:avLst/>
            </a:prstGeom>
            <a:noFill/>
          </p:spPr>
          <p:txBody>
            <a:bodyPr wrap="square" rtlCol="0">
              <a:spAutoFit/>
            </a:bodyPr>
            <a:lstStyle/>
            <a:p>
              <a:pPr algn="ctr"/>
              <a:r>
                <a:rPr lang="en-GB" b="1"/>
                <a:t>Council Beds</a:t>
              </a:r>
            </a:p>
          </p:txBody>
        </p:sp>
        <p:sp>
          <p:nvSpPr>
            <p:cNvPr id="39" name="TextBox 38">
              <a:extLst>
                <a:ext uri="{FF2B5EF4-FFF2-40B4-BE49-F238E27FC236}">
                  <a16:creationId xmlns:a16="http://schemas.microsoft.com/office/drawing/2014/main" id="{EEB2FCDA-6AA6-E40C-AC9A-BBBBA1FDC1D2}"/>
                </a:ext>
                <a:ext uri="{C183D7F6-B498-43B3-948B-1728B52AA6E4}">
                  <adec:decorative xmlns:adec="http://schemas.microsoft.com/office/drawing/2017/decorative" val="1"/>
                </a:ext>
              </a:extLst>
            </p:cNvPr>
            <p:cNvSpPr txBox="1"/>
            <p:nvPr/>
          </p:nvSpPr>
          <p:spPr>
            <a:xfrm>
              <a:off x="6858395" y="1260119"/>
              <a:ext cx="1239640" cy="553998"/>
            </a:xfrm>
            <a:prstGeom prst="rect">
              <a:avLst/>
            </a:prstGeom>
            <a:noFill/>
          </p:spPr>
          <p:txBody>
            <a:bodyPr wrap="square" rtlCol="0">
              <a:spAutoFit/>
            </a:bodyPr>
            <a:lstStyle/>
            <a:p>
              <a:pPr algn="ctr"/>
              <a:r>
                <a:rPr lang="en-GB"/>
                <a:t>The Kenrick Centre</a:t>
              </a:r>
            </a:p>
          </p:txBody>
        </p:sp>
        <p:sp>
          <p:nvSpPr>
            <p:cNvPr id="40" name="Rectangle 39" descr="Kenrick Centre - Council D2A bed number">
              <a:extLst>
                <a:ext uri="{FF2B5EF4-FFF2-40B4-BE49-F238E27FC236}">
                  <a16:creationId xmlns:a16="http://schemas.microsoft.com/office/drawing/2014/main" id="{FDF6D193-51F0-2207-64F0-96BC03E786AD}"/>
                </a:ext>
                <a:ext uri="{C183D7F6-B498-43B3-948B-1728B52AA6E4}">
                  <adec:decorative xmlns:adec="http://schemas.microsoft.com/office/drawing/2017/decorative" val="0"/>
                </a:ext>
              </a:extLst>
            </p:cNvPr>
            <p:cNvSpPr/>
            <p:nvPr/>
          </p:nvSpPr>
          <p:spPr>
            <a:xfrm>
              <a:off x="6205484" y="2097311"/>
              <a:ext cx="982962" cy="923330"/>
            </a:xfrm>
            <a:prstGeom prst="rect">
              <a:avLst/>
            </a:prstGeom>
            <a:noFill/>
          </p:spPr>
          <p:txBody>
            <a:bodyPr wrap="none" lIns="91440" tIns="45720" rIns="91440" bIns="45720">
              <a:spAutoFit/>
            </a:bodyPr>
            <a:lstStyle/>
            <a:p>
              <a:pPr algn="ctr"/>
              <a:r>
                <a:rPr lang="en-GB" sz="5400">
                  <a:ln w="0"/>
                  <a:solidFill>
                    <a:schemeClr val="accent1"/>
                  </a:solidFill>
                  <a:effectLst>
                    <a:outerShdw blurRad="38100" dist="25400" dir="5400000" algn="ctr" rotWithShape="0">
                      <a:srgbClr val="6E747A">
                        <a:alpha val="43000"/>
                      </a:srgbClr>
                    </a:outerShdw>
                  </a:effectLst>
                </a:rPr>
                <a:t>32</a:t>
              </a:r>
            </a:p>
          </p:txBody>
        </p:sp>
        <p:sp>
          <p:nvSpPr>
            <p:cNvPr id="42" name="TextBox 41" descr="Council D2A Beds">
              <a:extLst>
                <a:ext uri="{FF2B5EF4-FFF2-40B4-BE49-F238E27FC236}">
                  <a16:creationId xmlns:a16="http://schemas.microsoft.com/office/drawing/2014/main" id="{98CA3893-153F-2F31-195D-26310B1B24ED}"/>
                </a:ext>
                <a:ext uri="{C183D7F6-B498-43B3-948B-1728B52AA6E4}">
                  <adec:decorative xmlns:adec="http://schemas.microsoft.com/office/drawing/2017/decorative" val="0"/>
                </a:ext>
              </a:extLst>
            </p:cNvPr>
            <p:cNvSpPr txBox="1"/>
            <p:nvPr/>
          </p:nvSpPr>
          <p:spPr>
            <a:xfrm>
              <a:off x="7188447" y="2406479"/>
              <a:ext cx="1452734" cy="553998"/>
            </a:xfrm>
            <a:prstGeom prst="rect">
              <a:avLst/>
            </a:prstGeom>
            <a:noFill/>
          </p:spPr>
          <p:txBody>
            <a:bodyPr wrap="square" rtlCol="0">
              <a:spAutoFit/>
            </a:bodyPr>
            <a:lstStyle/>
            <a:p>
              <a:pPr algn="ctr"/>
              <a:r>
                <a:rPr lang="en-GB" b="1"/>
                <a:t>Council D2A Beds</a:t>
              </a:r>
            </a:p>
          </p:txBody>
        </p:sp>
      </p:grpSp>
      <p:sp>
        <p:nvSpPr>
          <p:cNvPr id="44" name="TextBox 43" descr="D2A means Discharge to Assess (D2A) beds.  These are beds where people can go when it is safe and appropriate for them to leave hospital. People stay in these short- term beds to continue their care and assessments, so that any support can be put in place to meet their long-term care needs.&#10;">
            <a:extLst>
              <a:ext uri="{FF2B5EF4-FFF2-40B4-BE49-F238E27FC236}">
                <a16:creationId xmlns:a16="http://schemas.microsoft.com/office/drawing/2014/main" id="{3F2F5BC8-AB85-BEC9-A02B-7BCB9305CB5F}"/>
              </a:ext>
              <a:ext uri="{C183D7F6-B498-43B3-948B-1728B52AA6E4}">
                <adec:decorative xmlns:adec="http://schemas.microsoft.com/office/drawing/2017/decorative" val="0"/>
              </a:ext>
            </a:extLst>
          </p:cNvPr>
          <p:cNvSpPr txBox="1"/>
          <p:nvPr/>
        </p:nvSpPr>
        <p:spPr>
          <a:xfrm>
            <a:off x="446406" y="4022690"/>
            <a:ext cx="8172845" cy="553998"/>
          </a:xfrm>
          <a:prstGeom prst="rect">
            <a:avLst/>
          </a:prstGeom>
          <a:noFill/>
        </p:spPr>
        <p:txBody>
          <a:bodyPr wrap="square" rtlCol="0">
            <a:spAutoFit/>
          </a:bodyPr>
          <a:lstStyle/>
          <a:p>
            <a:pPr algn="ctr"/>
            <a:r>
              <a:rPr lang="en-GB" sz="1000"/>
              <a:t>D2A means D</a:t>
            </a:r>
            <a:r>
              <a:rPr lang="en-GB" sz="1000" b="0" i="0">
                <a:effectLst/>
                <a:highlight>
                  <a:srgbClr val="FFFFFF"/>
                </a:highlight>
              </a:rPr>
              <a:t>ischarge to Assess (D2A) beds.  These are beds where p</a:t>
            </a:r>
            <a:r>
              <a:rPr lang="en-GB" sz="1000" b="0" i="0">
                <a:effectLst/>
              </a:rPr>
              <a:t>eople can go when it is safe and appropriate for them to leave hospital</a:t>
            </a:r>
            <a:r>
              <a:rPr lang="en-GB" sz="1000" b="0" i="0">
                <a:effectLst/>
                <a:highlight>
                  <a:srgbClr val="FFFFFF"/>
                </a:highlight>
              </a:rPr>
              <a:t>. </a:t>
            </a:r>
            <a:r>
              <a:rPr lang="en-GB" sz="1000">
                <a:highlight>
                  <a:srgbClr val="FFFFFF"/>
                </a:highlight>
              </a:rPr>
              <a:t>People stay in these short- term beds to </a:t>
            </a:r>
            <a:r>
              <a:rPr lang="en-GB" sz="1000" b="0" i="0">
                <a:effectLst/>
                <a:highlight>
                  <a:srgbClr val="FFFFFF"/>
                </a:highlight>
              </a:rPr>
              <a:t>continue their care and assessments, so that any support can be put in place to meet their long-term care needs.  </a:t>
            </a:r>
            <a:endParaRPr lang="en-GB" sz="1000"/>
          </a:p>
        </p:txBody>
      </p:sp>
    </p:spTree>
    <p:extLst>
      <p:ext uri="{BB962C8B-B14F-4D97-AF65-F5344CB8AC3E}">
        <p14:creationId xmlns:p14="http://schemas.microsoft.com/office/powerpoint/2010/main" val="14796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2739c44f-df5f-4235-b2c3-2083cd4744a6"/>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2687A9F6730A4DAB4A3A7150D631EF" ma:contentTypeVersion="10" ma:contentTypeDescription="Create a new document." ma:contentTypeScope="" ma:versionID="1e07c4ccc17b199c108d8ec609ddb362">
  <xsd:schema xmlns:xsd="http://www.w3.org/2001/XMLSchema" xmlns:xs="http://www.w3.org/2001/XMLSchema" xmlns:p="http://schemas.microsoft.com/office/2006/metadata/properties" xmlns:ns2="d55b5ea4-e047-456c-9d19-c56014aaedc2" targetNamespace="http://schemas.microsoft.com/office/2006/metadata/properties" ma:root="true" ma:fieldsID="6cd29a915f5356a233948b71c5ef781e" ns2:_="">
    <xsd:import namespace="d55b5ea4-e047-456c-9d19-c56014aaed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b5ea4-e047-456c-9d19-c56014aae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5b5ea4-e047-456c-9d19-c56014aaed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8FBCDF-44C0-404A-AFEB-DD87699542E0}">
  <ds:schemaRefs>
    <ds:schemaRef ds:uri="d55b5ea4-e047-456c-9d19-c56014aaed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6A6E03D2-F375-46B2-A89A-B3E83DF0526E}">
  <ds:schemaRefs>
    <ds:schemaRef ds:uri="d55b5ea4-e047-456c-9d19-c56014aaed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1079</TotalTime>
  <Words>8846</Words>
  <Application>Microsoft Office PowerPoint</Application>
  <PresentationFormat>On-screen Show (16:9)</PresentationFormat>
  <Paragraphs>666</Paragraphs>
  <Slides>60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60</vt:i4>
      </vt:variant>
    </vt:vector>
  </HeadingPairs>
  <TitlesOfParts>
    <vt:vector size="72" baseType="lpstr">
      <vt:lpstr>Aptos</vt:lpstr>
      <vt:lpstr>Aptos Narrow</vt:lpstr>
      <vt:lpstr>Arial</vt:lpstr>
      <vt:lpstr>Arial Nova</vt:lpstr>
      <vt:lpstr>Arial Nova Light</vt:lpstr>
      <vt:lpstr>Calibri</vt:lpstr>
      <vt:lpstr>Symbol</vt:lpstr>
      <vt:lpstr>Wingdings</vt:lpstr>
      <vt:lpstr>RRR 16:9 Master </vt:lpstr>
      <vt:lpstr>RESET 16:9 Master </vt:lpstr>
      <vt:lpstr>RESHAPE 16:9 Master </vt:lpstr>
      <vt:lpstr>RESTART 16:9 Master </vt:lpstr>
      <vt:lpstr>Adult Social Care Care Centres Public Consultation Phase 2</vt:lpstr>
      <vt:lpstr>Contents Page</vt:lpstr>
      <vt:lpstr>Introduction </vt:lpstr>
      <vt:lpstr>Introduction </vt:lpstr>
      <vt:lpstr>Why are we consulting?</vt:lpstr>
      <vt:lpstr>Purpose of Consultation</vt:lpstr>
      <vt:lpstr>Where are the Care Centres and what services do they provide?</vt:lpstr>
      <vt:lpstr>The Care Centres</vt:lpstr>
      <vt:lpstr>Current Care Centres and Bed Numbers</vt:lpstr>
      <vt:lpstr>The role of Care Centres </vt:lpstr>
      <vt:lpstr>Legal Context: The Care Act 2014</vt:lpstr>
      <vt:lpstr>Key findings of the Care Centres review</vt:lpstr>
      <vt:lpstr>The review</vt:lpstr>
      <vt:lpstr>Actual Cost of Running the 3 Care Centres 2023/24</vt:lpstr>
      <vt:lpstr>What did the Review tell us about the current services?</vt:lpstr>
      <vt:lpstr>What did the Review tell us about current services?</vt:lpstr>
      <vt:lpstr>Examples of resident feedback</vt:lpstr>
      <vt:lpstr>Birmingham &amp; Solihull Integrated Care System</vt:lpstr>
      <vt:lpstr>Options</vt:lpstr>
      <vt:lpstr>Summary of Three Main Options</vt:lpstr>
      <vt:lpstr>Summary of three main categories of options</vt:lpstr>
      <vt:lpstr>Option 1a – Complex Care Beds</vt:lpstr>
      <vt:lpstr>Option 1a – Complex Care Beds</vt:lpstr>
      <vt:lpstr>Option 1b – Hospital Discharge Beds</vt:lpstr>
      <vt:lpstr>Option 1b – Hospital Discharge Beds</vt:lpstr>
      <vt:lpstr>Option 1c – Full Cost Recovery </vt:lpstr>
      <vt:lpstr>Option 1c – Full Cost Recovery</vt:lpstr>
      <vt:lpstr>Option 1d – Efficiencies</vt:lpstr>
      <vt:lpstr>Option 1d – Efficiencies</vt:lpstr>
      <vt:lpstr>Option 1e – Do nothing</vt:lpstr>
      <vt:lpstr>Option 2a Anne Marie Howes, 2b Perry Tree &amp; 2c Kenrick – Only provide services from a single Care Centre</vt:lpstr>
      <vt:lpstr>Option 2a Anne Marie Howes, 2b Perry Tree &amp; 2c Kenrick – Only provide services from a single Care Centre</vt:lpstr>
      <vt:lpstr>Option 2d – Only provide services from Ann Marie Howes and Perry Tree Centres</vt:lpstr>
      <vt:lpstr>Option 2d – Only provide services from Ann Marie Howes and Perry Tree Centres</vt:lpstr>
      <vt:lpstr>Option 3a – Sell services as a ‘going concern’</vt:lpstr>
      <vt:lpstr>Option 3a – Sell services as a ‘going concern’</vt:lpstr>
      <vt:lpstr>Option 3b – Close the services and sell the empty buildings</vt:lpstr>
      <vt:lpstr>Option 3b – Close the services and sell the empty buildings</vt:lpstr>
      <vt:lpstr>Option 3c – Close the services and rent the empty buildings</vt:lpstr>
      <vt:lpstr>Option 3c – Close the services and rent the empty buildings</vt:lpstr>
      <vt:lpstr>Financial Overview of Options </vt:lpstr>
      <vt:lpstr>Financial Overview</vt:lpstr>
      <vt:lpstr>Additional Investment required for category 1 Options </vt:lpstr>
      <vt:lpstr>Additional Investment required for category 2 Options </vt:lpstr>
      <vt:lpstr>Additional Investment requirement for category 3 Options </vt:lpstr>
      <vt:lpstr>The Council’s Preferred Option </vt:lpstr>
      <vt:lpstr>The Council’s Preferred Option – Option 3c</vt:lpstr>
      <vt:lpstr>Impact and Equality Considerations for Option 3c</vt:lpstr>
      <vt:lpstr>Impact and Equality Considerations for Option 3c Continued</vt:lpstr>
      <vt:lpstr>How to get involved</vt:lpstr>
      <vt:lpstr>What support will be available to current Care Centres residents during the consultation?</vt:lpstr>
      <vt:lpstr>Public Consultation  31st March 2025 to 30th April 2025</vt:lpstr>
      <vt:lpstr>How to get involved</vt:lpstr>
      <vt:lpstr>Resident and Families consultation events – Ann Marie Howes</vt:lpstr>
      <vt:lpstr>Resident and Families consultation events – Kenrick</vt:lpstr>
      <vt:lpstr>Resident and Families consultation events – Perry Trees</vt:lpstr>
      <vt:lpstr>Public Events </vt:lpstr>
      <vt:lpstr>Next Steps</vt:lpstr>
      <vt:lpstr>Next Steps – Estimated Timelines </vt:lpstr>
      <vt:lpstr>Birmingham City Council contacts</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Morvia Innis</cp:lastModifiedBy>
  <cp:revision>148</cp:revision>
  <dcterms:created xsi:type="dcterms:W3CDTF">2021-03-24T14:08:26Z</dcterms:created>
  <dcterms:modified xsi:type="dcterms:W3CDTF">2025-03-27T15:54:18Z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0x0101007E2687A9F6730A4DAB4A3A7150D631EF</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