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13"/>
  </p:notesMasterIdLst>
  <p:sldIdLst>
    <p:sldId id="256" r:id="rId2"/>
    <p:sldId id="282" r:id="rId3"/>
    <p:sldId id="288" r:id="rId4"/>
    <p:sldId id="280" r:id="rId5"/>
    <p:sldId id="279" r:id="rId6"/>
    <p:sldId id="281" r:id="rId7"/>
    <p:sldId id="277" r:id="rId8"/>
    <p:sldId id="285" r:id="rId9"/>
    <p:sldId id="289" r:id="rId10"/>
    <p:sldId id="290" r:id="rId11"/>
    <p:sldId id="264"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273" autoAdjust="0"/>
  </p:normalViewPr>
  <p:slideViewPr>
    <p:cSldViewPr>
      <p:cViewPr varScale="1">
        <p:scale>
          <a:sx n="90" d="100"/>
          <a:sy n="90" d="100"/>
        </p:scale>
        <p:origin x="-100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0F95420-1079-4ED5-9361-56371D91BDCB}" type="datetimeFigureOut">
              <a:rPr lang="en-GB" smtClean="0"/>
              <a:t>07/10/2014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43AC2CB-E45A-4544-BEB6-9B574A5EAB93}" type="slidenum">
              <a:rPr lang="en-GB" smtClean="0"/>
              <a:t>‹#›</a:t>
            </a:fld>
            <a:endParaRPr lang="en-GB"/>
          </a:p>
        </p:txBody>
      </p:sp>
    </p:spTree>
    <p:extLst>
      <p:ext uri="{BB962C8B-B14F-4D97-AF65-F5344CB8AC3E}">
        <p14:creationId xmlns:p14="http://schemas.microsoft.com/office/powerpoint/2010/main" val="1097689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43AC2CB-E45A-4544-BEB6-9B574A5EAB93}" type="slidenum">
              <a:rPr lang="en-GB" smtClean="0"/>
              <a:t>11</a:t>
            </a:fld>
            <a:endParaRPr lang="en-GB"/>
          </a:p>
        </p:txBody>
      </p:sp>
    </p:spTree>
    <p:extLst>
      <p:ext uri="{BB962C8B-B14F-4D97-AF65-F5344CB8AC3E}">
        <p14:creationId xmlns:p14="http://schemas.microsoft.com/office/powerpoint/2010/main" val="1931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0CEE812-F47C-4B71-AC49-E65E18C3D0CF}" type="datetimeFigureOut">
              <a:rPr lang="en-GB" smtClean="0"/>
              <a:t>07/10/2014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6CC4E6-07C7-4135-90E6-1FB089635D89}"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CEE812-F47C-4B71-AC49-E65E18C3D0CF}" type="datetimeFigureOut">
              <a:rPr lang="en-GB" smtClean="0"/>
              <a:t>07/10/2014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6CC4E6-07C7-4135-90E6-1FB089635D8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CEE812-F47C-4B71-AC49-E65E18C3D0CF}" type="datetimeFigureOut">
              <a:rPr lang="en-GB" smtClean="0"/>
              <a:t>07/10/2014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6CC4E6-07C7-4135-90E6-1FB089635D89}"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CEE812-F47C-4B71-AC49-E65E18C3D0CF}" type="datetimeFigureOut">
              <a:rPr lang="en-GB" smtClean="0"/>
              <a:t>07/10/2014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6CC4E6-07C7-4135-90E6-1FB089635D89}"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CEE812-F47C-4B71-AC49-E65E18C3D0CF}" type="datetimeFigureOut">
              <a:rPr lang="en-GB" smtClean="0"/>
              <a:t>07/10/2014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6CC4E6-07C7-4135-90E6-1FB089635D8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CEE812-F47C-4B71-AC49-E65E18C3D0CF}" type="datetimeFigureOut">
              <a:rPr lang="en-GB" smtClean="0"/>
              <a:t>07/10/2014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6CC4E6-07C7-4135-90E6-1FB089635D89}"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CEE812-F47C-4B71-AC49-E65E18C3D0CF}" type="datetimeFigureOut">
              <a:rPr lang="en-GB" smtClean="0"/>
              <a:t>07/10/2014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6CC4E6-07C7-4135-90E6-1FB089635D89}"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CEE812-F47C-4B71-AC49-E65E18C3D0CF}" type="datetimeFigureOut">
              <a:rPr lang="en-GB" smtClean="0"/>
              <a:t>07/10/2014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96CC4E6-07C7-4135-90E6-1FB089635D8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CEE812-F47C-4B71-AC49-E65E18C3D0CF}" type="datetimeFigureOut">
              <a:rPr lang="en-GB" smtClean="0"/>
              <a:t>07/10/2014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6CC4E6-07C7-4135-90E6-1FB089635D8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CEE812-F47C-4B71-AC49-E65E18C3D0CF}" type="datetimeFigureOut">
              <a:rPr lang="en-GB" smtClean="0"/>
              <a:t>07/10/2014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6CC4E6-07C7-4135-90E6-1FB089635D89}" type="slidenum">
              <a:rPr lang="en-GB" smtClean="0"/>
              <a:t>‹#›</a:t>
            </a:fld>
            <a:endParaRPr lang="en-GB"/>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0CEE812-F47C-4B71-AC49-E65E18C3D0CF}" type="datetimeFigureOut">
              <a:rPr lang="en-GB" smtClean="0"/>
              <a:t>07/10/2014</a:t>
            </a:fld>
            <a:endParaRPr lang="en-GB"/>
          </a:p>
        </p:txBody>
      </p:sp>
      <p:sp>
        <p:nvSpPr>
          <p:cNvPr id="9" name="Slide Number Placeholder 8"/>
          <p:cNvSpPr>
            <a:spLocks noGrp="1"/>
          </p:cNvSpPr>
          <p:nvPr>
            <p:ph type="sldNum" sz="quarter" idx="11"/>
          </p:nvPr>
        </p:nvSpPr>
        <p:spPr/>
        <p:txBody>
          <a:bodyPr/>
          <a:lstStyle/>
          <a:p>
            <a:fld id="{D96CC4E6-07C7-4135-90E6-1FB089635D89}"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96CC4E6-07C7-4135-90E6-1FB089635D89}" type="slidenum">
              <a:rPr lang="en-GB" smtClean="0"/>
              <a:t>‹#›</a:t>
            </a:fld>
            <a:endParaRPr lang="en-GB"/>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GB"/>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0CEE812-F47C-4B71-AC49-E65E18C3D0CF}" type="datetimeFigureOut">
              <a:rPr lang="en-GB" smtClean="0"/>
              <a:t>07/10/2014</a:t>
            </a:fld>
            <a:endParaRPr lang="en-GB"/>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92696"/>
            <a:ext cx="7772400" cy="1470025"/>
          </a:xfrm>
        </p:spPr>
        <p:txBody>
          <a:bodyPr>
            <a:normAutofit/>
          </a:bodyPr>
          <a:lstStyle/>
          <a:p>
            <a:endParaRPr lang="en-GB" sz="6000" b="1" dirty="0">
              <a:solidFill>
                <a:schemeClr val="tx1">
                  <a:lumMod val="75000"/>
                  <a:lumOff val="25000"/>
                </a:schemeClr>
              </a:solidFill>
            </a:endParaRPr>
          </a:p>
        </p:txBody>
      </p:sp>
      <p:sp>
        <p:nvSpPr>
          <p:cNvPr id="3" name="Subtitle 2"/>
          <p:cNvSpPr>
            <a:spLocks noGrp="1"/>
          </p:cNvSpPr>
          <p:nvPr>
            <p:ph type="subTitle" idx="1"/>
          </p:nvPr>
        </p:nvSpPr>
        <p:spPr>
          <a:xfrm>
            <a:off x="600124" y="2924944"/>
            <a:ext cx="7788299" cy="3888432"/>
          </a:xfrm>
        </p:spPr>
        <p:txBody>
          <a:bodyPr>
            <a:noAutofit/>
          </a:bodyPr>
          <a:lstStyle/>
          <a:p>
            <a:pPr algn="ctr"/>
            <a:r>
              <a:rPr lang="en-GB" sz="3600" b="1" dirty="0" smtClean="0">
                <a:solidFill>
                  <a:schemeClr val="tx1">
                    <a:lumMod val="75000"/>
                    <a:lumOff val="25000"/>
                  </a:schemeClr>
                </a:solidFill>
              </a:rPr>
              <a:t>Birmingham’s strategy </a:t>
            </a:r>
          </a:p>
          <a:p>
            <a:pPr algn="ctr"/>
            <a:r>
              <a:rPr lang="en-GB" sz="3600" b="1" dirty="0" smtClean="0">
                <a:solidFill>
                  <a:schemeClr val="tx1">
                    <a:lumMod val="75000"/>
                    <a:lumOff val="25000"/>
                  </a:schemeClr>
                </a:solidFill>
              </a:rPr>
              <a:t>for the arts, culture &amp; young people</a:t>
            </a:r>
          </a:p>
          <a:p>
            <a:endParaRPr lang="en-GB" b="1" dirty="0" smtClean="0">
              <a:solidFill>
                <a:schemeClr val="tx1">
                  <a:lumMod val="75000"/>
                  <a:lumOff val="25000"/>
                </a:schemeClr>
              </a:solidFill>
            </a:endParaRPr>
          </a:p>
          <a:p>
            <a:endParaRPr lang="en-GB" b="1" dirty="0">
              <a:solidFill>
                <a:schemeClr val="tx1">
                  <a:lumMod val="75000"/>
                  <a:lumOff val="25000"/>
                </a:schemeClr>
              </a:solidFill>
            </a:endParaRPr>
          </a:p>
          <a:p>
            <a:endParaRPr lang="en-GB" b="1" i="1" dirty="0">
              <a:solidFill>
                <a:schemeClr val="tx1">
                  <a:lumMod val="75000"/>
                  <a:lumOff val="25000"/>
                </a:schemeClr>
              </a:solidFill>
            </a:endParaRPr>
          </a:p>
        </p:txBody>
      </p:sp>
      <p:pic>
        <p:nvPicPr>
          <p:cNvPr id="1027" name="Picture 3" descr="V:\Culture Commissioning\Next Generation\2 Creative Future Strategy\Creative Futures\Creative Future Archive\Creative Future\Marketing and Comms\CF Logo's\Creative Future type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08720"/>
            <a:ext cx="7694247" cy="1077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0497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2816"/>
            <a:ext cx="7620000" cy="4627984"/>
          </a:xfrm>
        </p:spPr>
        <p:txBody>
          <a:bodyPr>
            <a:normAutofit/>
          </a:bodyPr>
          <a:lstStyle/>
          <a:p>
            <a:r>
              <a:rPr lang="en-GB" sz="2400" dirty="0" smtClean="0">
                <a:solidFill>
                  <a:schemeClr val="accent5">
                    <a:lumMod val="75000"/>
                  </a:schemeClr>
                </a:solidFill>
              </a:rPr>
              <a:t>The Creative Future steering group has established six strategic priorities and outlined a set of commitments which form a </a:t>
            </a:r>
            <a:r>
              <a:rPr lang="en-GB" sz="2400" dirty="0">
                <a:solidFill>
                  <a:schemeClr val="accent5">
                    <a:lumMod val="75000"/>
                  </a:schemeClr>
                </a:solidFill>
              </a:rPr>
              <a:t>C</a:t>
            </a:r>
            <a:r>
              <a:rPr lang="en-GB" sz="2400" dirty="0" smtClean="0">
                <a:solidFill>
                  <a:schemeClr val="accent5">
                    <a:lumMod val="75000"/>
                  </a:schemeClr>
                </a:solidFill>
              </a:rPr>
              <a:t>reative Future ‘pledge’</a:t>
            </a:r>
          </a:p>
          <a:p>
            <a:r>
              <a:rPr lang="en-GB" sz="2400" dirty="0" smtClean="0">
                <a:solidFill>
                  <a:schemeClr val="accent5">
                    <a:lumMod val="75000"/>
                  </a:schemeClr>
                </a:solidFill>
              </a:rPr>
              <a:t>In order to deliver against these priorities and support effective communication with young people, a cross-sector, citywide  action plan is needed</a:t>
            </a:r>
            <a:endParaRPr lang="en-GB" sz="2400" dirty="0">
              <a:solidFill>
                <a:schemeClr val="accent5">
                  <a:lumMod val="75000"/>
                </a:schemeClr>
              </a:solidFill>
            </a:endParaRPr>
          </a:p>
          <a:p>
            <a:r>
              <a:rPr lang="en-GB" sz="2400" dirty="0" smtClean="0">
                <a:solidFill>
                  <a:schemeClr val="accent5">
                    <a:lumMod val="75000"/>
                  </a:schemeClr>
                </a:solidFill>
              </a:rPr>
              <a:t>Partners signing up to the Creative Future pledge are asked to identify how they currently support the strategy and to consider, within their business planning, </a:t>
            </a:r>
            <a:r>
              <a:rPr lang="en-GB" sz="2400" smtClean="0">
                <a:solidFill>
                  <a:schemeClr val="accent5">
                    <a:lumMod val="75000"/>
                  </a:schemeClr>
                </a:solidFill>
              </a:rPr>
              <a:t>which of their </a:t>
            </a:r>
            <a:r>
              <a:rPr lang="en-GB" sz="2400" dirty="0" smtClean="0">
                <a:solidFill>
                  <a:schemeClr val="accent5">
                    <a:lumMod val="75000"/>
                  </a:schemeClr>
                </a:solidFill>
              </a:rPr>
              <a:t>short</a:t>
            </a:r>
            <a:r>
              <a:rPr lang="en-GB" sz="2400" dirty="0">
                <a:solidFill>
                  <a:schemeClr val="accent5">
                    <a:lumMod val="75000"/>
                  </a:schemeClr>
                </a:solidFill>
              </a:rPr>
              <a:t>, medium and long-term </a:t>
            </a:r>
            <a:r>
              <a:rPr lang="en-GB" sz="2400" dirty="0" smtClean="0">
                <a:solidFill>
                  <a:schemeClr val="accent5">
                    <a:lumMod val="75000"/>
                  </a:schemeClr>
                </a:solidFill>
              </a:rPr>
              <a:t>actions deliver against the six Creative Future priorities</a:t>
            </a:r>
          </a:p>
        </p:txBody>
      </p:sp>
      <p:pic>
        <p:nvPicPr>
          <p:cNvPr id="4" name="Picture 3" descr="V:\Culture Commissioning\Next Generation\2 Creative Future Strategy\Creative Futures\Creative Future Archive\Creative Future\Marketing and Comms\CF Logo's\Creative Future type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60648"/>
            <a:ext cx="7694247" cy="1077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5579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744" y="701824"/>
            <a:ext cx="6134622" cy="1143000"/>
          </a:xfrm>
        </p:spPr>
        <p:txBody>
          <a:bodyPr>
            <a:normAutofit fontScale="90000"/>
          </a:bodyPr>
          <a:lstStyle/>
          <a:p>
            <a:r>
              <a:rPr lang="en-GB" dirty="0" smtClean="0">
                <a:latin typeface="+mn-lt"/>
              </a:rPr>
              <a:t>Strategic Commitments:</a:t>
            </a:r>
            <a:br>
              <a:rPr lang="en-GB" dirty="0" smtClean="0">
                <a:latin typeface="+mn-lt"/>
              </a:rPr>
            </a:br>
            <a:r>
              <a:rPr lang="en-GB" dirty="0" smtClean="0">
                <a:latin typeface="+mn-lt"/>
              </a:rPr>
              <a:t>The Creative Future Pledge</a:t>
            </a:r>
            <a:endParaRPr lang="en-GB" dirty="0">
              <a:latin typeface="+mn-lt"/>
            </a:endParaRPr>
          </a:p>
        </p:txBody>
      </p:sp>
      <p:sp>
        <p:nvSpPr>
          <p:cNvPr id="4" name="Content Placeholder 3"/>
          <p:cNvSpPr>
            <a:spLocks noGrp="1"/>
          </p:cNvSpPr>
          <p:nvPr>
            <p:ph sz="half" idx="1"/>
          </p:nvPr>
        </p:nvSpPr>
        <p:spPr>
          <a:xfrm>
            <a:off x="323528" y="2143397"/>
            <a:ext cx="8424936" cy="4309939"/>
          </a:xfrm>
        </p:spPr>
        <p:txBody>
          <a:bodyPr>
            <a:normAutofit fontScale="70000" lnSpcReduction="20000"/>
          </a:bodyPr>
          <a:lstStyle/>
          <a:p>
            <a:pPr lvl="0"/>
            <a:r>
              <a:rPr lang="en-GB" sz="2400" dirty="0">
                <a:solidFill>
                  <a:schemeClr val="accent5">
                    <a:lumMod val="75000"/>
                  </a:schemeClr>
                </a:solidFill>
              </a:rPr>
              <a:t>All children and young people in Birmingham should have the opportunity to experience high quality arts and cultural </a:t>
            </a:r>
            <a:r>
              <a:rPr lang="en-GB" sz="2400" dirty="0" smtClean="0">
                <a:solidFill>
                  <a:schemeClr val="accent5">
                    <a:lumMod val="75000"/>
                  </a:schemeClr>
                </a:solidFill>
              </a:rPr>
              <a:t>provision as audience members, participants, creators and leaders </a:t>
            </a:r>
            <a:endParaRPr lang="en-GB" sz="2400" dirty="0" smtClean="0">
              <a:solidFill>
                <a:schemeClr val="accent5">
                  <a:lumMod val="75000"/>
                </a:schemeClr>
              </a:solidFill>
            </a:endParaRPr>
          </a:p>
          <a:p>
            <a:pPr lvl="0"/>
            <a:endParaRPr lang="en-GB" sz="900" dirty="0">
              <a:solidFill>
                <a:schemeClr val="accent5">
                  <a:lumMod val="75000"/>
                </a:schemeClr>
              </a:solidFill>
            </a:endParaRPr>
          </a:p>
          <a:p>
            <a:pPr lvl="0"/>
            <a:r>
              <a:rPr lang="en-GB" sz="2400" dirty="0">
                <a:solidFill>
                  <a:schemeClr val="accent5">
                    <a:lumMod val="75000"/>
                  </a:schemeClr>
                </a:solidFill>
              </a:rPr>
              <a:t>All children and young people </a:t>
            </a:r>
            <a:r>
              <a:rPr lang="en-GB" sz="2400" dirty="0" smtClean="0">
                <a:solidFill>
                  <a:schemeClr val="accent5">
                    <a:lumMod val="75000"/>
                  </a:schemeClr>
                </a:solidFill>
              </a:rPr>
              <a:t>in Birmingham should </a:t>
            </a:r>
            <a:r>
              <a:rPr lang="en-GB" sz="2400" dirty="0">
                <a:solidFill>
                  <a:schemeClr val="accent5">
                    <a:lumMod val="75000"/>
                  </a:schemeClr>
                </a:solidFill>
              </a:rPr>
              <a:t>have access to high quality cultural education in schools and other educational </a:t>
            </a:r>
            <a:r>
              <a:rPr lang="en-GB" sz="2400" dirty="0" smtClean="0">
                <a:solidFill>
                  <a:schemeClr val="accent5">
                    <a:lumMod val="75000"/>
                  </a:schemeClr>
                </a:solidFill>
              </a:rPr>
              <a:t>settings</a:t>
            </a:r>
          </a:p>
          <a:p>
            <a:pPr lvl="0"/>
            <a:endParaRPr lang="en-GB" sz="900" dirty="0">
              <a:solidFill>
                <a:schemeClr val="accent5">
                  <a:lumMod val="75000"/>
                </a:schemeClr>
              </a:solidFill>
            </a:endParaRPr>
          </a:p>
          <a:p>
            <a:pPr lvl="0"/>
            <a:r>
              <a:rPr lang="en-GB" sz="2400" dirty="0">
                <a:solidFill>
                  <a:schemeClr val="accent5">
                    <a:lumMod val="75000"/>
                  </a:schemeClr>
                </a:solidFill>
              </a:rPr>
              <a:t>All children and young people </a:t>
            </a:r>
            <a:r>
              <a:rPr lang="en-GB" sz="2400" dirty="0" smtClean="0">
                <a:solidFill>
                  <a:schemeClr val="accent5">
                    <a:lumMod val="75000"/>
                  </a:schemeClr>
                </a:solidFill>
              </a:rPr>
              <a:t>in Birmingham should </a:t>
            </a:r>
            <a:r>
              <a:rPr lang="en-GB" sz="2400" dirty="0">
                <a:solidFill>
                  <a:schemeClr val="accent5">
                    <a:lumMod val="75000"/>
                  </a:schemeClr>
                </a:solidFill>
              </a:rPr>
              <a:t>have access to and understanding of a clear progression pathway for deepening arts and cultural engagement from 0 - 25 </a:t>
            </a:r>
            <a:r>
              <a:rPr lang="en-GB" sz="2400" dirty="0" smtClean="0">
                <a:solidFill>
                  <a:schemeClr val="accent5">
                    <a:lumMod val="75000"/>
                  </a:schemeClr>
                </a:solidFill>
              </a:rPr>
              <a:t>years</a:t>
            </a:r>
          </a:p>
          <a:p>
            <a:pPr lvl="0"/>
            <a:endParaRPr lang="en-GB" sz="1000" dirty="0">
              <a:solidFill>
                <a:schemeClr val="accent5">
                  <a:lumMod val="75000"/>
                </a:schemeClr>
              </a:solidFill>
            </a:endParaRPr>
          </a:p>
          <a:p>
            <a:pPr lvl="0"/>
            <a:r>
              <a:rPr lang="en-GB" sz="2400" dirty="0">
                <a:solidFill>
                  <a:schemeClr val="accent5">
                    <a:lumMod val="75000"/>
                  </a:schemeClr>
                </a:solidFill>
              </a:rPr>
              <a:t>All children and young </a:t>
            </a:r>
            <a:r>
              <a:rPr lang="en-GB" sz="2400" dirty="0" smtClean="0">
                <a:solidFill>
                  <a:schemeClr val="accent5">
                    <a:lumMod val="75000"/>
                  </a:schemeClr>
                </a:solidFill>
              </a:rPr>
              <a:t>people in Birmingham </a:t>
            </a:r>
            <a:r>
              <a:rPr lang="en-GB" sz="2400" dirty="0">
                <a:solidFill>
                  <a:schemeClr val="accent5">
                    <a:lumMod val="75000"/>
                  </a:schemeClr>
                </a:solidFill>
              </a:rPr>
              <a:t>should have access to high quality creative careers advice, education and guidance and support for accessing employment opportunities within the creative </a:t>
            </a:r>
            <a:r>
              <a:rPr lang="en-GB" sz="2400" dirty="0" smtClean="0">
                <a:solidFill>
                  <a:schemeClr val="accent5">
                    <a:lumMod val="75000"/>
                  </a:schemeClr>
                </a:solidFill>
              </a:rPr>
              <a:t>industries</a:t>
            </a:r>
          </a:p>
          <a:p>
            <a:pPr lvl="0"/>
            <a:endParaRPr lang="en-GB" sz="1000" dirty="0">
              <a:solidFill>
                <a:schemeClr val="accent5">
                  <a:lumMod val="75000"/>
                </a:schemeClr>
              </a:solidFill>
            </a:endParaRPr>
          </a:p>
          <a:p>
            <a:pPr lvl="0"/>
            <a:r>
              <a:rPr lang="en-GB" sz="2400" dirty="0">
                <a:solidFill>
                  <a:schemeClr val="accent5">
                    <a:lumMod val="75000"/>
                  </a:schemeClr>
                </a:solidFill>
              </a:rPr>
              <a:t>All children and young people </a:t>
            </a:r>
            <a:r>
              <a:rPr lang="en-GB" sz="2400" dirty="0" smtClean="0">
                <a:solidFill>
                  <a:schemeClr val="accent5">
                    <a:lumMod val="75000"/>
                  </a:schemeClr>
                </a:solidFill>
              </a:rPr>
              <a:t>in Birmingham should </a:t>
            </a:r>
            <a:r>
              <a:rPr lang="en-GB" sz="2400" dirty="0">
                <a:solidFill>
                  <a:schemeClr val="accent5">
                    <a:lumMod val="75000"/>
                  </a:schemeClr>
                </a:solidFill>
              </a:rPr>
              <a:t>have the opportunity to achieve recognition and accreditation for their arts </a:t>
            </a:r>
            <a:r>
              <a:rPr lang="en-GB" sz="2400" dirty="0" smtClean="0">
                <a:solidFill>
                  <a:schemeClr val="accent5">
                    <a:lumMod val="75000"/>
                  </a:schemeClr>
                </a:solidFill>
              </a:rPr>
              <a:t>participation</a:t>
            </a:r>
          </a:p>
          <a:p>
            <a:pPr lvl="0"/>
            <a:endParaRPr lang="en-GB" sz="1100" dirty="0">
              <a:solidFill>
                <a:schemeClr val="accent5">
                  <a:lumMod val="75000"/>
                </a:schemeClr>
              </a:solidFill>
            </a:endParaRPr>
          </a:p>
          <a:p>
            <a:pPr lvl="0"/>
            <a:r>
              <a:rPr lang="en-GB" sz="2400" dirty="0">
                <a:solidFill>
                  <a:schemeClr val="accent5">
                    <a:lumMod val="75000"/>
                  </a:schemeClr>
                </a:solidFill>
              </a:rPr>
              <a:t>All children and young people should be able to have a voice in cultural planning and provision in Birmingham</a:t>
            </a:r>
          </a:p>
          <a:p>
            <a:endParaRPr lang="en-GB" sz="1800" dirty="0"/>
          </a:p>
        </p:txBody>
      </p:sp>
      <p:pic>
        <p:nvPicPr>
          <p:cNvPr id="4098" name="Picture 2" descr="V:\Culture Commissioning\Next Generation\2 Creative Future Strategy\Creative Futures\Creative Future Archive\Creative Future\Marketing and Comms\CF Logo's\Creative Future circle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8175"/>
            <a:ext cx="2102463" cy="2097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5046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92696"/>
            <a:ext cx="7772400" cy="1470025"/>
          </a:xfrm>
        </p:spPr>
        <p:txBody>
          <a:bodyPr>
            <a:normAutofit/>
          </a:bodyPr>
          <a:lstStyle/>
          <a:p>
            <a:endParaRPr lang="en-GB" sz="6000" b="1" dirty="0">
              <a:solidFill>
                <a:schemeClr val="tx1">
                  <a:lumMod val="75000"/>
                  <a:lumOff val="25000"/>
                </a:schemeClr>
              </a:solidFill>
            </a:endParaRPr>
          </a:p>
        </p:txBody>
      </p:sp>
      <p:sp>
        <p:nvSpPr>
          <p:cNvPr id="3" name="Subtitle 2"/>
          <p:cNvSpPr>
            <a:spLocks noGrp="1"/>
          </p:cNvSpPr>
          <p:nvPr>
            <p:ph type="subTitle" idx="1"/>
          </p:nvPr>
        </p:nvSpPr>
        <p:spPr>
          <a:xfrm>
            <a:off x="600124" y="2924944"/>
            <a:ext cx="7788299" cy="3888432"/>
          </a:xfrm>
        </p:spPr>
        <p:txBody>
          <a:bodyPr>
            <a:noAutofit/>
          </a:bodyPr>
          <a:lstStyle/>
          <a:p>
            <a:r>
              <a:rPr lang="en-GB" sz="3200" b="1" dirty="0" smtClean="0">
                <a:solidFill>
                  <a:schemeClr val="accent5">
                    <a:lumMod val="75000"/>
                  </a:schemeClr>
                </a:solidFill>
              </a:rPr>
              <a:t>Developed in partnership with voluntary, third sector, arts and educational organisations, young people, parents and carers</a:t>
            </a:r>
            <a:endParaRPr lang="en-GB" sz="3200" b="1" dirty="0">
              <a:solidFill>
                <a:schemeClr val="accent5">
                  <a:lumMod val="75000"/>
                </a:schemeClr>
              </a:solidFill>
            </a:endParaRPr>
          </a:p>
        </p:txBody>
      </p:sp>
      <p:pic>
        <p:nvPicPr>
          <p:cNvPr id="1027" name="Picture 3" descr="V:\Culture Commissioning\Next Generation\2 Creative Future Strategy\Creative Futures\Creative Future Archive\Creative Future\Marketing and Comms\CF Logo's\Creative Future type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08720"/>
            <a:ext cx="7694247" cy="1077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7879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92696"/>
            <a:ext cx="7772400" cy="1470025"/>
          </a:xfrm>
        </p:spPr>
        <p:txBody>
          <a:bodyPr>
            <a:normAutofit/>
          </a:bodyPr>
          <a:lstStyle/>
          <a:p>
            <a:endParaRPr lang="en-GB" sz="6000" b="1" dirty="0">
              <a:solidFill>
                <a:schemeClr val="tx1">
                  <a:lumMod val="75000"/>
                  <a:lumOff val="25000"/>
                </a:schemeClr>
              </a:solidFill>
            </a:endParaRPr>
          </a:p>
        </p:txBody>
      </p:sp>
      <p:sp>
        <p:nvSpPr>
          <p:cNvPr id="3" name="Subtitle 2"/>
          <p:cNvSpPr>
            <a:spLocks noGrp="1"/>
          </p:cNvSpPr>
          <p:nvPr>
            <p:ph type="subTitle" idx="1"/>
          </p:nvPr>
        </p:nvSpPr>
        <p:spPr>
          <a:xfrm>
            <a:off x="600124" y="2420888"/>
            <a:ext cx="7788299" cy="3888432"/>
          </a:xfrm>
        </p:spPr>
        <p:txBody>
          <a:bodyPr>
            <a:noAutofit/>
          </a:bodyPr>
          <a:lstStyle/>
          <a:p>
            <a:r>
              <a:rPr lang="en-GB" b="1" dirty="0">
                <a:solidFill>
                  <a:schemeClr val="tx1">
                    <a:lumMod val="65000"/>
                    <a:lumOff val="35000"/>
                  </a:schemeClr>
                </a:solidFill>
              </a:rPr>
              <a:t>A Creative Future I: </a:t>
            </a:r>
            <a:r>
              <a:rPr lang="en-GB" dirty="0"/>
              <a:t>First developed in response to the introduction of the Children’s Act 2006, articulating the role that the city’s arts sector plays in supporting Every Child Matters outcomes for young people aged 0 – 19 years.</a:t>
            </a:r>
          </a:p>
          <a:p>
            <a:r>
              <a:rPr lang="en-GB" dirty="0"/>
              <a:t>Key objectives:</a:t>
            </a:r>
          </a:p>
          <a:p>
            <a:pPr marL="342900" indent="-342900">
              <a:buFont typeface="Arial" panose="020B0604020202020204" pitchFamily="34" charset="0"/>
              <a:buChar char="•"/>
            </a:pPr>
            <a:r>
              <a:rPr lang="en-GB" dirty="0"/>
              <a:t>increase children and young people’s access to the arts </a:t>
            </a:r>
          </a:p>
          <a:p>
            <a:pPr marL="342900" indent="-342900">
              <a:buFont typeface="Arial" panose="020B0604020202020204" pitchFamily="34" charset="0"/>
              <a:buChar char="•"/>
            </a:pPr>
            <a:r>
              <a:rPr lang="en-GB" dirty="0"/>
              <a:t>raise the quality of arts activities for children and young people</a:t>
            </a:r>
          </a:p>
          <a:p>
            <a:pPr marL="342900" indent="-342900">
              <a:buFont typeface="Arial" panose="020B0604020202020204" pitchFamily="34" charset="0"/>
              <a:buChar char="•"/>
            </a:pPr>
            <a:r>
              <a:rPr lang="en-GB" dirty="0"/>
              <a:t>Recognise the achievements of children and young people in the arts</a:t>
            </a:r>
          </a:p>
          <a:p>
            <a:pPr marL="342900" indent="-342900">
              <a:buFont typeface="Arial" panose="020B0604020202020204" pitchFamily="34" charset="0"/>
              <a:buChar char="•"/>
            </a:pPr>
            <a:r>
              <a:rPr lang="en-GB" dirty="0"/>
              <a:t>Enable children and young people to progress in their engagement with the arts, developing their skills and interest</a:t>
            </a:r>
          </a:p>
        </p:txBody>
      </p:sp>
      <p:pic>
        <p:nvPicPr>
          <p:cNvPr id="1027" name="Picture 3" descr="V:\Culture Commissioning\Next Generation\2 Creative Future Strategy\Creative Futures\Creative Future Archive\Creative Future\Marketing and Comms\CF Logo's\Creative Future type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08720"/>
            <a:ext cx="7694247" cy="1077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132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7704" y="332656"/>
            <a:ext cx="4464496" cy="6099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3338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2132856"/>
            <a:ext cx="7920879" cy="4248472"/>
          </a:xfrm>
        </p:spPr>
        <p:txBody>
          <a:bodyPr>
            <a:noAutofit/>
          </a:bodyPr>
          <a:lstStyle/>
          <a:p>
            <a:r>
              <a:rPr lang="en-GB" b="1" dirty="0" smtClean="0">
                <a:solidFill>
                  <a:schemeClr val="tx1">
                    <a:lumMod val="65000"/>
                    <a:lumOff val="35000"/>
                  </a:schemeClr>
                </a:solidFill>
              </a:rPr>
              <a:t>A Creative Future II: </a:t>
            </a:r>
            <a:r>
              <a:rPr lang="en-GB" dirty="0" smtClean="0"/>
              <a:t>Further developed in 2009 in response to the government’s introduction of a national model for cultural entitlement, extending the Creative Future model to the wider cultural sector. </a:t>
            </a:r>
          </a:p>
          <a:p>
            <a:r>
              <a:rPr lang="en-GB" dirty="0" smtClean="0"/>
              <a:t>Greater focus on:</a:t>
            </a:r>
          </a:p>
          <a:p>
            <a:pPr marL="342900" indent="-342900">
              <a:buFont typeface="Arial" panose="020B0604020202020204" pitchFamily="34" charset="0"/>
              <a:buChar char="•"/>
            </a:pPr>
            <a:r>
              <a:rPr lang="en-GB" dirty="0"/>
              <a:t>identifying and filling gaps in </a:t>
            </a:r>
            <a:r>
              <a:rPr lang="en-GB" dirty="0" smtClean="0"/>
              <a:t>cultural provision </a:t>
            </a:r>
            <a:r>
              <a:rPr lang="en-GB" dirty="0"/>
              <a:t>across Birmingham</a:t>
            </a:r>
          </a:p>
          <a:p>
            <a:pPr marL="342900" indent="-342900">
              <a:buFont typeface="Arial" panose="020B0604020202020204" pitchFamily="34" charset="0"/>
              <a:buChar char="•"/>
            </a:pPr>
            <a:r>
              <a:rPr lang="en-GB" dirty="0" smtClean="0">
                <a:solidFill>
                  <a:schemeClr val="bg2">
                    <a:lumMod val="50000"/>
                  </a:schemeClr>
                </a:solidFill>
              </a:rPr>
              <a:t>universal provision with targeted support for additional needs and identified talent</a:t>
            </a:r>
          </a:p>
          <a:p>
            <a:pPr marL="342900" indent="-342900">
              <a:buFont typeface="Arial" panose="020B0604020202020204" pitchFamily="34" charset="0"/>
              <a:buChar char="•"/>
            </a:pPr>
            <a:r>
              <a:rPr lang="en-GB" dirty="0" smtClean="0"/>
              <a:t>four key roles young people should have the opportunity to occupy in their engagement with the arts  - audience member, participant, creator and leader</a:t>
            </a:r>
          </a:p>
          <a:p>
            <a:pPr marL="342900" indent="-342900">
              <a:buFont typeface="Arial" panose="020B0604020202020204" pitchFamily="34" charset="0"/>
              <a:buChar char="•"/>
            </a:pPr>
            <a:r>
              <a:rPr lang="en-GB" dirty="0" smtClean="0"/>
              <a:t>a model for deepening  engagement and progression from first cultural experiences through to independent engagement</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endParaRPr lang="en-GB" b="1" i="1" dirty="0">
              <a:solidFill>
                <a:schemeClr val="tx1">
                  <a:lumMod val="75000"/>
                  <a:lumOff val="25000"/>
                </a:schemeClr>
              </a:solidFill>
            </a:endParaRPr>
          </a:p>
        </p:txBody>
      </p:sp>
      <p:pic>
        <p:nvPicPr>
          <p:cNvPr id="1027" name="Picture 3" descr="V:\Culture Commissioning\Next Generation\2 Creative Future Strategy\Creative Futures\Creative Future Archive\Creative Future\Marketing and Comms\CF Logo's\Creative Future type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692696"/>
            <a:ext cx="7694247" cy="1077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984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79246" y="313457"/>
            <a:ext cx="4375908" cy="6211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6402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7620000" cy="4800600"/>
          </a:xfrm>
        </p:spPr>
        <p:txBody>
          <a:bodyPr>
            <a:normAutofit/>
          </a:bodyPr>
          <a:lstStyle/>
          <a:p>
            <a:r>
              <a:rPr lang="en-GB" sz="2800" dirty="0" smtClean="0">
                <a:solidFill>
                  <a:schemeClr val="accent5">
                    <a:lumMod val="75000"/>
                  </a:schemeClr>
                </a:solidFill>
              </a:rPr>
              <a:t>A model embraced by the cultural sector and well established throughout the city</a:t>
            </a:r>
          </a:p>
          <a:p>
            <a:r>
              <a:rPr lang="en-GB" sz="2800" dirty="0" smtClean="0">
                <a:solidFill>
                  <a:schemeClr val="accent5">
                    <a:lumMod val="75000"/>
                  </a:schemeClr>
                </a:solidFill>
              </a:rPr>
              <a:t>Very effective </a:t>
            </a:r>
            <a:r>
              <a:rPr lang="en-GB" sz="2800" dirty="0">
                <a:solidFill>
                  <a:schemeClr val="accent5">
                    <a:lumMod val="75000"/>
                  </a:schemeClr>
                </a:solidFill>
              </a:rPr>
              <a:t>in improving the quality of arts activity for, with and by young people, </a:t>
            </a:r>
            <a:r>
              <a:rPr lang="en-GB" sz="2800" dirty="0" smtClean="0">
                <a:solidFill>
                  <a:schemeClr val="accent5">
                    <a:lumMod val="75000"/>
                  </a:schemeClr>
                </a:solidFill>
              </a:rPr>
              <a:t>city-wide</a:t>
            </a:r>
          </a:p>
          <a:p>
            <a:r>
              <a:rPr lang="en-GB" sz="2800" dirty="0" smtClean="0">
                <a:solidFill>
                  <a:schemeClr val="accent5">
                    <a:lumMod val="75000"/>
                  </a:schemeClr>
                </a:solidFill>
              </a:rPr>
              <a:t>Supported through arts organisations’ revenue funding agreements and Arts Activities Commissioning Next Generation scheme</a:t>
            </a:r>
          </a:p>
          <a:p>
            <a:pPr marL="114300" indent="0">
              <a:buNone/>
            </a:pPr>
            <a:endParaRPr lang="en-GB" dirty="0">
              <a:solidFill>
                <a:schemeClr val="tx1">
                  <a:lumMod val="65000"/>
                  <a:lumOff val="35000"/>
                </a:schemeClr>
              </a:solidFill>
            </a:endParaRPr>
          </a:p>
          <a:p>
            <a:endParaRPr lang="en-GB" dirty="0"/>
          </a:p>
        </p:txBody>
      </p:sp>
      <p:pic>
        <p:nvPicPr>
          <p:cNvPr id="4" name="Picture 3" descr="V:\Culture Commissioning\Next Generation\2 Creative Future Strategy\Creative Futures\Creative Future Archive\Creative Future\Marketing and Comms\CF Logo's\Creative Future type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63688"/>
            <a:ext cx="7694247" cy="1077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6329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7620000" cy="4800600"/>
          </a:xfrm>
        </p:spPr>
        <p:txBody>
          <a:bodyPr>
            <a:normAutofit/>
          </a:bodyPr>
          <a:lstStyle/>
          <a:p>
            <a:pPr marL="114300" indent="0">
              <a:buNone/>
            </a:pPr>
            <a:r>
              <a:rPr lang="en-GB" dirty="0" smtClean="0">
                <a:solidFill>
                  <a:schemeClr val="accent5">
                    <a:lumMod val="75000"/>
                  </a:schemeClr>
                </a:solidFill>
              </a:rPr>
              <a:t>Examples of Creative Future delivery programmes have included:</a:t>
            </a:r>
          </a:p>
          <a:p>
            <a:pPr marL="114300" indent="0">
              <a:buNone/>
            </a:pPr>
            <a:endParaRPr lang="en-GB" sz="1400" dirty="0" smtClean="0">
              <a:solidFill>
                <a:schemeClr val="accent5">
                  <a:lumMod val="75000"/>
                </a:schemeClr>
              </a:solidFill>
            </a:endParaRPr>
          </a:p>
          <a:p>
            <a:pPr>
              <a:buFont typeface="Wingdings" panose="05000000000000000000" pitchFamily="2" charset="2"/>
              <a:buChar char="v"/>
            </a:pPr>
            <a:r>
              <a:rPr lang="en-GB" sz="1600" dirty="0" smtClean="0">
                <a:solidFill>
                  <a:schemeClr val="accent5">
                    <a:lumMod val="75000"/>
                  </a:schemeClr>
                </a:solidFill>
              </a:rPr>
              <a:t>Filter.me.uk cultural portal for young people</a:t>
            </a:r>
          </a:p>
          <a:p>
            <a:pPr>
              <a:buFont typeface="Wingdings" panose="05000000000000000000" pitchFamily="2" charset="2"/>
              <a:buChar char="v"/>
            </a:pPr>
            <a:r>
              <a:rPr lang="en-GB" sz="1600" dirty="0" smtClean="0">
                <a:solidFill>
                  <a:schemeClr val="accent5">
                    <a:lumMod val="75000"/>
                  </a:schemeClr>
                </a:solidFill>
              </a:rPr>
              <a:t>Young people’s showcasing programmes – Verbalise </a:t>
            </a:r>
            <a:r>
              <a:rPr lang="en-GB" sz="1600" dirty="0">
                <a:solidFill>
                  <a:schemeClr val="accent5">
                    <a:lumMod val="75000"/>
                  </a:schemeClr>
                </a:solidFill>
              </a:rPr>
              <a:t>&amp;</a:t>
            </a:r>
            <a:r>
              <a:rPr lang="en-GB" sz="1600" dirty="0" smtClean="0">
                <a:solidFill>
                  <a:schemeClr val="accent5">
                    <a:lumMod val="75000"/>
                  </a:schemeClr>
                </a:solidFill>
              </a:rPr>
              <a:t> Visualise</a:t>
            </a:r>
          </a:p>
          <a:p>
            <a:pPr>
              <a:buFont typeface="Wingdings" panose="05000000000000000000" pitchFamily="2" charset="2"/>
              <a:buChar char="v"/>
            </a:pPr>
            <a:r>
              <a:rPr lang="en-GB" sz="1600" dirty="0" smtClean="0">
                <a:solidFill>
                  <a:schemeClr val="accent5">
                    <a:lumMod val="75000"/>
                  </a:schemeClr>
                </a:solidFill>
              </a:rPr>
              <a:t>Young People on Arts Boards training and placement scheme</a:t>
            </a:r>
          </a:p>
          <a:p>
            <a:pPr>
              <a:buFont typeface="Wingdings" panose="05000000000000000000" pitchFamily="2" charset="2"/>
              <a:buChar char="v"/>
            </a:pPr>
            <a:r>
              <a:rPr lang="en-GB" sz="1600" dirty="0" smtClean="0">
                <a:solidFill>
                  <a:schemeClr val="accent5">
                    <a:lumMod val="75000"/>
                  </a:schemeClr>
                </a:solidFill>
              </a:rPr>
              <a:t>Family Friendly kite-marking programme</a:t>
            </a:r>
          </a:p>
          <a:p>
            <a:pPr>
              <a:buFont typeface="Wingdings" panose="05000000000000000000" pitchFamily="2" charset="2"/>
              <a:buChar char="v"/>
            </a:pPr>
            <a:r>
              <a:rPr lang="en-GB" sz="1600" dirty="0" smtClean="0">
                <a:solidFill>
                  <a:schemeClr val="accent5">
                    <a:lumMod val="75000"/>
                  </a:schemeClr>
                </a:solidFill>
              </a:rPr>
              <a:t>Development of work experience toolkit</a:t>
            </a:r>
          </a:p>
          <a:p>
            <a:pPr>
              <a:buFont typeface="Wingdings" panose="05000000000000000000" pitchFamily="2" charset="2"/>
              <a:buChar char="v"/>
            </a:pPr>
            <a:r>
              <a:rPr lang="en-GB" sz="1600" dirty="0" smtClean="0">
                <a:solidFill>
                  <a:schemeClr val="accent5">
                    <a:lumMod val="75000"/>
                  </a:schemeClr>
                </a:solidFill>
              </a:rPr>
              <a:t>Music entitlement programme</a:t>
            </a:r>
          </a:p>
          <a:p>
            <a:pPr>
              <a:buFont typeface="Wingdings" panose="05000000000000000000" pitchFamily="2" charset="2"/>
              <a:buChar char="v"/>
            </a:pPr>
            <a:r>
              <a:rPr lang="en-GB" sz="1600" dirty="0" smtClean="0">
                <a:solidFill>
                  <a:schemeClr val="accent5">
                    <a:lumMod val="75000"/>
                  </a:schemeClr>
                </a:solidFill>
              </a:rPr>
              <a:t>Leading Edge professional development programme</a:t>
            </a:r>
          </a:p>
          <a:p>
            <a:pPr>
              <a:buFont typeface="Wingdings" panose="05000000000000000000" pitchFamily="2" charset="2"/>
              <a:buChar char="v"/>
            </a:pPr>
            <a:r>
              <a:rPr lang="en-GB" sz="1600" dirty="0" smtClean="0">
                <a:solidFill>
                  <a:schemeClr val="accent5">
                    <a:lumMod val="75000"/>
                  </a:schemeClr>
                </a:solidFill>
              </a:rPr>
              <a:t>Creative Future Awards</a:t>
            </a:r>
          </a:p>
          <a:p>
            <a:pPr>
              <a:buFont typeface="Wingdings" panose="05000000000000000000" pitchFamily="2" charset="2"/>
              <a:buChar char="v"/>
            </a:pPr>
            <a:r>
              <a:rPr lang="en-GB" sz="1600" dirty="0" smtClean="0">
                <a:solidFill>
                  <a:schemeClr val="accent5">
                    <a:lumMod val="75000"/>
                  </a:schemeClr>
                </a:solidFill>
              </a:rPr>
              <a:t>Gallery 37 summer school</a:t>
            </a:r>
          </a:p>
          <a:p>
            <a:pPr>
              <a:buFont typeface="Wingdings" panose="05000000000000000000" pitchFamily="2" charset="2"/>
              <a:buChar char="v"/>
            </a:pPr>
            <a:r>
              <a:rPr lang="en-GB" sz="1600" dirty="0" smtClean="0">
                <a:solidFill>
                  <a:schemeClr val="accent5">
                    <a:lumMod val="75000"/>
                  </a:schemeClr>
                </a:solidFill>
              </a:rPr>
              <a:t>Mapping Creative Future model to national curriculum</a:t>
            </a:r>
          </a:p>
          <a:p>
            <a:endParaRPr lang="en-GB" dirty="0" smtClean="0">
              <a:solidFill>
                <a:schemeClr val="tx1">
                  <a:lumMod val="65000"/>
                  <a:lumOff val="35000"/>
                </a:schemeClr>
              </a:solidFill>
            </a:endParaRPr>
          </a:p>
          <a:p>
            <a:pPr marL="114300" indent="0">
              <a:buNone/>
            </a:pPr>
            <a:endParaRPr lang="en-GB" dirty="0">
              <a:solidFill>
                <a:schemeClr val="tx1">
                  <a:lumMod val="65000"/>
                  <a:lumOff val="35000"/>
                </a:schemeClr>
              </a:solidFill>
            </a:endParaRPr>
          </a:p>
          <a:p>
            <a:endParaRPr lang="en-GB" dirty="0"/>
          </a:p>
        </p:txBody>
      </p:sp>
      <p:pic>
        <p:nvPicPr>
          <p:cNvPr id="4" name="Picture 3" descr="V:\Culture Commissioning\Next Generation\2 Creative Future Strategy\Creative Futures\Creative Future Archive\Creative Future\Marketing and Comms\CF Logo's\Creative Future type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63688"/>
            <a:ext cx="7694247" cy="1077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16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2816"/>
            <a:ext cx="7620000" cy="4800600"/>
          </a:xfrm>
        </p:spPr>
        <p:txBody>
          <a:bodyPr>
            <a:normAutofit fontScale="92500"/>
          </a:bodyPr>
          <a:lstStyle/>
          <a:p>
            <a:pPr marL="114300" indent="0">
              <a:buNone/>
            </a:pPr>
            <a:r>
              <a:rPr lang="en-GB" b="1" dirty="0">
                <a:solidFill>
                  <a:schemeClr val="tx1">
                    <a:lumMod val="65000"/>
                    <a:lumOff val="35000"/>
                  </a:schemeClr>
                </a:solidFill>
              </a:rPr>
              <a:t>A Creative Future III:</a:t>
            </a:r>
          </a:p>
          <a:p>
            <a:pPr indent="-342900"/>
            <a:r>
              <a:rPr lang="en-GB" dirty="0">
                <a:solidFill>
                  <a:schemeClr val="accent5">
                    <a:lumMod val="75000"/>
                  </a:schemeClr>
                </a:solidFill>
              </a:rPr>
              <a:t>Revisited in 2013 in response to questions raised at the Youth Arts Summit and in collaboration with a wide range of partners, agencies, and young people from across the city </a:t>
            </a:r>
          </a:p>
          <a:p>
            <a:pPr indent="-342900"/>
            <a:r>
              <a:rPr lang="en-GB" dirty="0">
                <a:solidFill>
                  <a:schemeClr val="accent5">
                    <a:lumMod val="75000"/>
                  </a:schemeClr>
                </a:solidFill>
              </a:rPr>
              <a:t>Through a steering and sub-group process, the strategy reflects a shared vision for what cultural provision for children and young people in our city can and should be </a:t>
            </a:r>
          </a:p>
          <a:p>
            <a:pPr indent="-342900"/>
            <a:r>
              <a:rPr lang="en-GB" dirty="0">
                <a:solidFill>
                  <a:schemeClr val="accent5">
                    <a:lumMod val="75000"/>
                  </a:schemeClr>
                </a:solidFill>
              </a:rPr>
              <a:t>An extended framework from 0 – 25 years reflecting an increased focus on training and employability</a:t>
            </a:r>
          </a:p>
          <a:p>
            <a:pPr lvl="0" indent="-342900"/>
            <a:r>
              <a:rPr lang="en-GB" dirty="0">
                <a:solidFill>
                  <a:schemeClr val="accent5">
                    <a:lumMod val="75000"/>
                  </a:schemeClr>
                </a:solidFill>
              </a:rPr>
              <a:t>Aims to establish robust networks to enable meaningful dialogue and partnership working between schools and arts providers </a:t>
            </a:r>
          </a:p>
          <a:p>
            <a:pPr indent="-342900"/>
            <a:r>
              <a:rPr lang="en-GB" dirty="0">
                <a:solidFill>
                  <a:schemeClr val="accent5">
                    <a:lumMod val="75000"/>
                  </a:schemeClr>
                </a:solidFill>
              </a:rPr>
              <a:t>Considers the needs of young people from all backgrounds and gives them a voice in the planning of Birmingham’s cultural provision</a:t>
            </a:r>
          </a:p>
          <a:p>
            <a:endParaRPr lang="en-GB" dirty="0" smtClean="0">
              <a:solidFill>
                <a:schemeClr val="tx1">
                  <a:lumMod val="65000"/>
                  <a:lumOff val="35000"/>
                </a:schemeClr>
              </a:solidFill>
            </a:endParaRPr>
          </a:p>
          <a:p>
            <a:pPr marL="114300" indent="0">
              <a:buNone/>
            </a:pPr>
            <a:endParaRPr lang="en-GB" dirty="0">
              <a:solidFill>
                <a:schemeClr val="tx1">
                  <a:lumMod val="65000"/>
                  <a:lumOff val="35000"/>
                </a:schemeClr>
              </a:solidFill>
            </a:endParaRPr>
          </a:p>
          <a:p>
            <a:endParaRPr lang="en-GB" dirty="0"/>
          </a:p>
        </p:txBody>
      </p:sp>
      <p:pic>
        <p:nvPicPr>
          <p:cNvPr id="4" name="Picture 3" descr="V:\Culture Commissioning\Next Generation\2 Creative Future Strategy\Creative Futures\Creative Future Archive\Creative Future\Marketing and Comms\CF Logo's\Creative Future type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63688"/>
            <a:ext cx="7694247" cy="1077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2624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1">
      <a:dk1>
        <a:sysClr val="windowText" lastClr="000000"/>
      </a:dk1>
      <a:lt1>
        <a:sysClr val="window" lastClr="FFFFFF"/>
      </a:lt1>
      <a:dk2>
        <a:srgbClr val="FFC42F"/>
      </a:dk2>
      <a:lt2>
        <a:srgbClr val="FFFFFF"/>
      </a:lt2>
      <a:accent1>
        <a:srgbClr val="F7E09E"/>
      </a:accent1>
      <a:accent2>
        <a:srgbClr val="F3CC5F"/>
      </a:accent2>
      <a:accent3>
        <a:srgbClr val="F2F2F2"/>
      </a:accent3>
      <a:accent4>
        <a:srgbClr val="D8D8D8"/>
      </a:accent4>
      <a:accent5>
        <a:srgbClr val="BFBFBF"/>
      </a:accent5>
      <a:accent6>
        <a:srgbClr val="7F7F7F"/>
      </a:accent6>
      <a:hlink>
        <a:srgbClr val="000000"/>
      </a:hlink>
      <a:folHlink>
        <a:srgbClr val="FFC42F"/>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1467</TotalTime>
  <Words>694</Words>
  <Application>Microsoft Office PowerPoint</Application>
  <PresentationFormat>On-screen Show (4:3)</PresentationFormat>
  <Paragraphs>55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Strategic Commitments: The Creative Future Pledge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Arts in Birmingham</dc:title>
  <dc:creator>OWNER</dc:creator>
  <cp:lastModifiedBy>Helen Tomkins</cp:lastModifiedBy>
  <cp:revision>87</cp:revision>
  <cp:lastPrinted>2014-10-07T14:43:26Z</cp:lastPrinted>
  <dcterms:created xsi:type="dcterms:W3CDTF">2014-03-09T11:41:31Z</dcterms:created>
  <dcterms:modified xsi:type="dcterms:W3CDTF">2014-10-07T15:46:22Z</dcterms:modified>
</cp:coreProperties>
</file>