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147471321" r:id="rId3"/>
    <p:sldId id="2147471322" r:id="rId4"/>
    <p:sldId id="2147471323" r:id="rId5"/>
    <p:sldId id="404" r:id="rId6"/>
    <p:sldId id="263" r:id="rId7"/>
    <p:sldId id="2147471325" r:id="rId8"/>
    <p:sldId id="2147471326" r:id="rId9"/>
    <p:sldId id="2147471327" r:id="rId10"/>
    <p:sldId id="214747132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0F7F5-DC25-483D-B1D1-0FF62EC91611}" v="310" dt="2024-01-26T14:23:12.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Brotherton" userId="1a76d21a-1379-4a47-bad6-c68fcfbbae96" providerId="ADAL" clId="{9980F7F5-DC25-483D-B1D1-0FF62EC91611}"/>
    <pc:docChg chg="custSel delSld modSld sldOrd">
      <pc:chgData name="Ben Brotherton" userId="1a76d21a-1379-4a47-bad6-c68fcfbbae96" providerId="ADAL" clId="{9980F7F5-DC25-483D-B1D1-0FF62EC91611}" dt="2024-01-26T14:23:03.141" v="325" actId="13926"/>
      <pc:docMkLst>
        <pc:docMk/>
      </pc:docMkLst>
      <pc:sldChg chg="modSp ord">
        <pc:chgData name="Ben Brotherton" userId="1a76d21a-1379-4a47-bad6-c68fcfbbae96" providerId="ADAL" clId="{9980F7F5-DC25-483D-B1D1-0FF62EC91611}" dt="2024-01-26T14:16:18.436" v="322" actId="20577"/>
        <pc:sldMkLst>
          <pc:docMk/>
          <pc:sldMk cId="1242847508" sldId="404"/>
        </pc:sldMkLst>
        <pc:graphicFrameChg chg="mod">
          <ac:chgData name="Ben Brotherton" userId="1a76d21a-1379-4a47-bad6-c68fcfbbae96" providerId="ADAL" clId="{9980F7F5-DC25-483D-B1D1-0FF62EC91611}" dt="2024-01-26T14:16:18.436" v="322" actId="20577"/>
          <ac:graphicFrameMkLst>
            <pc:docMk/>
            <pc:sldMk cId="1242847508" sldId="404"/>
            <ac:graphicFrameMk id="7" creationId="{B13A6BBB-27D1-212D-0ADE-BE83D543E156}"/>
          </ac:graphicFrameMkLst>
        </pc:graphicFrameChg>
      </pc:sldChg>
      <pc:sldChg chg="ord">
        <pc:chgData name="Ben Brotherton" userId="1a76d21a-1379-4a47-bad6-c68fcfbbae96" providerId="ADAL" clId="{9980F7F5-DC25-483D-B1D1-0FF62EC91611}" dt="2024-01-26T14:12:25.890" v="14"/>
        <pc:sldMkLst>
          <pc:docMk/>
          <pc:sldMk cId="3467896575" sldId="2147471323"/>
        </pc:sldMkLst>
      </pc:sldChg>
      <pc:sldChg chg="modSp mod">
        <pc:chgData name="Ben Brotherton" userId="1a76d21a-1379-4a47-bad6-c68fcfbbae96" providerId="ADAL" clId="{9980F7F5-DC25-483D-B1D1-0FF62EC91611}" dt="2024-01-26T14:22:45.187" v="324" actId="3626"/>
        <pc:sldMkLst>
          <pc:docMk/>
          <pc:sldMk cId="4072935121" sldId="2147471326"/>
        </pc:sldMkLst>
        <pc:spChg chg="mod">
          <ac:chgData name="Ben Brotherton" userId="1a76d21a-1379-4a47-bad6-c68fcfbbae96" providerId="ADAL" clId="{9980F7F5-DC25-483D-B1D1-0FF62EC91611}" dt="2024-01-26T14:22:45.187" v="324" actId="3626"/>
          <ac:spMkLst>
            <pc:docMk/>
            <pc:sldMk cId="4072935121" sldId="2147471326"/>
            <ac:spMk id="3" creationId="{7D3C2B45-32F3-A2AA-6E85-9741D1B116BF}"/>
          </ac:spMkLst>
        </pc:spChg>
      </pc:sldChg>
      <pc:sldChg chg="modSp mod">
        <pc:chgData name="Ben Brotherton" userId="1a76d21a-1379-4a47-bad6-c68fcfbbae96" providerId="ADAL" clId="{9980F7F5-DC25-483D-B1D1-0FF62EC91611}" dt="2024-01-26T14:23:03.141" v="325" actId="13926"/>
        <pc:sldMkLst>
          <pc:docMk/>
          <pc:sldMk cId="2429540866" sldId="2147471328"/>
        </pc:sldMkLst>
        <pc:spChg chg="mod">
          <ac:chgData name="Ben Brotherton" userId="1a76d21a-1379-4a47-bad6-c68fcfbbae96" providerId="ADAL" clId="{9980F7F5-DC25-483D-B1D1-0FF62EC91611}" dt="2024-01-26T14:23:03.141" v="325" actId="13926"/>
          <ac:spMkLst>
            <pc:docMk/>
            <pc:sldMk cId="2429540866" sldId="2147471328"/>
            <ac:spMk id="3" creationId="{B99264CD-4353-C430-8C08-7A2DEB8DFD68}"/>
          </ac:spMkLst>
        </pc:spChg>
      </pc:sldChg>
      <pc:sldChg chg="del">
        <pc:chgData name="Ben Brotherton" userId="1a76d21a-1379-4a47-bad6-c68fcfbbae96" providerId="ADAL" clId="{9980F7F5-DC25-483D-B1D1-0FF62EC91611}" dt="2024-01-26T10:46:19.755" v="0" actId="47"/>
        <pc:sldMkLst>
          <pc:docMk/>
          <pc:sldMk cId="2833933692" sldId="2147471329"/>
        </pc:sldMkLst>
      </pc:sldChg>
      <pc:sldChg chg="del">
        <pc:chgData name="Ben Brotherton" userId="1a76d21a-1379-4a47-bad6-c68fcfbbae96" providerId="ADAL" clId="{9980F7F5-DC25-483D-B1D1-0FF62EC91611}" dt="2024-01-26T10:46:21.250" v="1" actId="47"/>
        <pc:sldMkLst>
          <pc:docMk/>
          <pc:sldMk cId="2671728341" sldId="2147471330"/>
        </pc:sldMkLst>
      </pc:sldChg>
      <pc:sldChg chg="del">
        <pc:chgData name="Ben Brotherton" userId="1a76d21a-1379-4a47-bad6-c68fcfbbae96" providerId="ADAL" clId="{9980F7F5-DC25-483D-B1D1-0FF62EC91611}" dt="2024-01-26T10:46:23.077" v="2" actId="47"/>
        <pc:sldMkLst>
          <pc:docMk/>
          <pc:sldMk cId="1244157610" sldId="2147471332"/>
        </pc:sldMkLst>
      </pc:sldChg>
      <pc:sldChg chg="del">
        <pc:chgData name="Ben Brotherton" userId="1a76d21a-1379-4a47-bad6-c68fcfbbae96" providerId="ADAL" clId="{9980F7F5-DC25-483D-B1D1-0FF62EC91611}" dt="2024-01-26T10:46:25.350" v="3" actId="47"/>
        <pc:sldMkLst>
          <pc:docMk/>
          <pc:sldMk cId="3637422023" sldId="2147471333"/>
        </pc:sldMkLst>
      </pc:sldChg>
      <pc:sldChg chg="del">
        <pc:chgData name="Ben Brotherton" userId="1a76d21a-1379-4a47-bad6-c68fcfbbae96" providerId="ADAL" clId="{9980F7F5-DC25-483D-B1D1-0FF62EC91611}" dt="2024-01-26T10:46:32.021" v="4" actId="47"/>
        <pc:sldMkLst>
          <pc:docMk/>
          <pc:sldMk cId="3096492474" sldId="2147471334"/>
        </pc:sldMkLst>
      </pc:sldChg>
      <pc:sldChg chg="del">
        <pc:chgData name="Ben Brotherton" userId="1a76d21a-1379-4a47-bad6-c68fcfbbae96" providerId="ADAL" clId="{9980F7F5-DC25-483D-B1D1-0FF62EC91611}" dt="2024-01-26T10:46:48.767" v="5" actId="47"/>
        <pc:sldMkLst>
          <pc:docMk/>
          <pc:sldMk cId="470548976" sldId="2147471335"/>
        </pc:sldMkLst>
      </pc:sldChg>
      <pc:sldChg chg="del">
        <pc:chgData name="Ben Brotherton" userId="1a76d21a-1379-4a47-bad6-c68fcfbbae96" providerId="ADAL" clId="{9980F7F5-DC25-483D-B1D1-0FF62EC91611}" dt="2024-01-26T10:46:50.331" v="6" actId="47"/>
        <pc:sldMkLst>
          <pc:docMk/>
          <pc:sldMk cId="241039577" sldId="2147471336"/>
        </pc:sldMkLst>
      </pc:sldChg>
      <pc:sldChg chg="del">
        <pc:chgData name="Ben Brotherton" userId="1a76d21a-1379-4a47-bad6-c68fcfbbae96" providerId="ADAL" clId="{9980F7F5-DC25-483D-B1D1-0FF62EC91611}" dt="2024-01-26T10:46:51.449" v="7" actId="47"/>
        <pc:sldMkLst>
          <pc:docMk/>
          <pc:sldMk cId="2683255629" sldId="21474713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EC99B-0216-443E-8B6E-7EC56C0956B4}"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E3EEAF4F-A12F-4F3A-A82D-6AFA828AA7C4}">
      <dgm:prSet custT="1"/>
      <dgm:spPr/>
      <dgm:t>
        <a:bodyPr/>
        <a:lstStyle/>
        <a:p>
          <a:r>
            <a:rPr lang="en-GB" sz="2000" dirty="0">
              <a:latin typeface="Arial" panose="020B0604020202020204" pitchFamily="34" charset="0"/>
              <a:cs typeface="Arial" panose="020B0604020202020204" pitchFamily="34" charset="0"/>
            </a:rPr>
            <a:t> - Introduction</a:t>
          </a:r>
          <a:endParaRPr lang="en-US" sz="2000" dirty="0">
            <a:latin typeface="Arial" panose="020B0604020202020204" pitchFamily="34" charset="0"/>
            <a:cs typeface="Arial" panose="020B0604020202020204" pitchFamily="34" charset="0"/>
          </a:endParaRPr>
        </a:p>
      </dgm:t>
    </dgm:pt>
    <dgm:pt modelId="{0B106E9E-497D-41AA-9A89-173F8C69671C}" type="parTrans" cxnId="{455D82A4-5A02-4BB4-8BF2-9B38422A3B2A}">
      <dgm:prSet/>
      <dgm:spPr/>
      <dgm:t>
        <a:bodyPr/>
        <a:lstStyle/>
        <a:p>
          <a:endParaRPr lang="en-US"/>
        </a:p>
      </dgm:t>
    </dgm:pt>
    <dgm:pt modelId="{1674A050-8165-4E59-9CAB-A4A174FDED7D}" type="sibTrans" cxnId="{455D82A4-5A02-4BB4-8BF2-9B38422A3B2A}">
      <dgm:prSet/>
      <dgm:spPr/>
      <dgm:t>
        <a:bodyPr/>
        <a:lstStyle/>
        <a:p>
          <a:endParaRPr lang="en-US"/>
        </a:p>
      </dgm:t>
    </dgm:pt>
    <dgm:pt modelId="{A117C2FF-9073-4919-9B71-DADBC54668BB}">
      <dgm:prSet custT="1"/>
      <dgm:spPr/>
      <dgm:t>
        <a:bodyPr/>
        <a:lstStyle/>
        <a:p>
          <a:r>
            <a:rPr lang="en-GB" sz="2000" dirty="0">
              <a:latin typeface="Arial" panose="020B0604020202020204" pitchFamily="34" charset="0"/>
              <a:cs typeface="Arial" panose="020B0604020202020204" pitchFamily="34" charset="0"/>
            </a:rPr>
            <a:t>- Defining Homelessness</a:t>
          </a:r>
          <a:endParaRPr lang="en-US" sz="2100" dirty="0"/>
        </a:p>
      </dgm:t>
    </dgm:pt>
    <dgm:pt modelId="{5F246D1F-C3A7-4240-85E3-7E2A8FCF0E86}" type="parTrans" cxnId="{36C29277-573A-4BB5-9AF8-FC9DE6A60B43}">
      <dgm:prSet/>
      <dgm:spPr/>
      <dgm:t>
        <a:bodyPr/>
        <a:lstStyle/>
        <a:p>
          <a:endParaRPr lang="en-US"/>
        </a:p>
      </dgm:t>
    </dgm:pt>
    <dgm:pt modelId="{E08E8597-2205-4634-9A52-98297254990E}" type="sibTrans" cxnId="{36C29277-573A-4BB5-9AF8-FC9DE6A60B43}">
      <dgm:prSet/>
      <dgm:spPr/>
      <dgm:t>
        <a:bodyPr/>
        <a:lstStyle/>
        <a:p>
          <a:endParaRPr lang="en-US"/>
        </a:p>
      </dgm:t>
    </dgm:pt>
    <dgm:pt modelId="{E5251BA0-ACAD-406B-A701-ABDCCE982FFE}">
      <dgm:prSet custT="1"/>
      <dgm:spPr/>
      <dgm:t>
        <a:bodyPr/>
        <a:lstStyle/>
        <a:p>
          <a:r>
            <a:rPr lang="en-GB" sz="2000" dirty="0">
              <a:latin typeface="Arial" panose="020B0604020202020204" pitchFamily="34" charset="0"/>
              <a:cs typeface="Arial" panose="020B0604020202020204" pitchFamily="34" charset="0"/>
            </a:rPr>
            <a:t>- Vision</a:t>
          </a:r>
          <a:endParaRPr lang="en-US" sz="2000" dirty="0">
            <a:latin typeface="Arial" panose="020B0604020202020204" pitchFamily="34" charset="0"/>
            <a:cs typeface="Arial" panose="020B0604020202020204" pitchFamily="34" charset="0"/>
          </a:endParaRPr>
        </a:p>
      </dgm:t>
    </dgm:pt>
    <dgm:pt modelId="{0ECA7073-28D8-4042-88B8-C472CD02617C}" type="parTrans" cxnId="{E057617B-8F27-4F07-8C5C-8B5DE7109606}">
      <dgm:prSet/>
      <dgm:spPr/>
      <dgm:t>
        <a:bodyPr/>
        <a:lstStyle/>
        <a:p>
          <a:endParaRPr lang="en-US"/>
        </a:p>
      </dgm:t>
    </dgm:pt>
    <dgm:pt modelId="{89F5CE7F-DF91-4B0D-802F-7E51DEB715FE}" type="sibTrans" cxnId="{E057617B-8F27-4F07-8C5C-8B5DE7109606}">
      <dgm:prSet/>
      <dgm:spPr/>
      <dgm:t>
        <a:bodyPr/>
        <a:lstStyle/>
        <a:p>
          <a:endParaRPr lang="en-US"/>
        </a:p>
      </dgm:t>
    </dgm:pt>
    <dgm:pt modelId="{6E6E352E-DAEA-4140-AEE7-0554074E1B1D}">
      <dgm:prSet custT="1"/>
      <dgm:spPr/>
      <dgm:t>
        <a:bodyPr/>
        <a:lstStyle/>
        <a:p>
          <a:r>
            <a:rPr lang="en-GB" sz="2000" dirty="0">
              <a:latin typeface="Arial" panose="020B0604020202020204" pitchFamily="34" charset="0"/>
              <a:cs typeface="Arial" panose="020B0604020202020204" pitchFamily="34" charset="0"/>
            </a:rPr>
            <a:t>- National Context</a:t>
          </a:r>
          <a:endParaRPr lang="en-US" sz="2000" dirty="0">
            <a:latin typeface="Arial" panose="020B0604020202020204" pitchFamily="34" charset="0"/>
            <a:cs typeface="Arial" panose="020B0604020202020204" pitchFamily="34" charset="0"/>
          </a:endParaRPr>
        </a:p>
      </dgm:t>
    </dgm:pt>
    <dgm:pt modelId="{6B32A70C-81FE-47CB-9AD6-606A44446893}" type="parTrans" cxnId="{8CECBD82-FC07-4A7A-B2F5-B269B76ABE37}">
      <dgm:prSet/>
      <dgm:spPr/>
      <dgm:t>
        <a:bodyPr/>
        <a:lstStyle/>
        <a:p>
          <a:endParaRPr lang="en-US"/>
        </a:p>
      </dgm:t>
    </dgm:pt>
    <dgm:pt modelId="{DD9BB78E-E8FC-4385-B8A6-195F5F1C2119}" type="sibTrans" cxnId="{8CECBD82-FC07-4A7A-B2F5-B269B76ABE37}">
      <dgm:prSet/>
      <dgm:spPr/>
      <dgm:t>
        <a:bodyPr/>
        <a:lstStyle/>
        <a:p>
          <a:endParaRPr lang="en-US"/>
        </a:p>
      </dgm:t>
    </dgm:pt>
    <dgm:pt modelId="{9096C33C-556F-4DC2-901D-26205A5898AA}">
      <dgm:prSet custT="1"/>
      <dgm:spPr/>
      <dgm:t>
        <a:bodyPr/>
        <a:lstStyle/>
        <a:p>
          <a:r>
            <a:rPr lang="en-GB" sz="2000" dirty="0">
              <a:latin typeface="Arial" panose="020B0604020202020204" pitchFamily="34" charset="0"/>
              <a:cs typeface="Arial" panose="020B0604020202020204" pitchFamily="34" charset="0"/>
            </a:rPr>
            <a:t>- Local Context</a:t>
          </a:r>
          <a:endParaRPr lang="en-US" sz="2000" dirty="0">
            <a:latin typeface="Arial" panose="020B0604020202020204" pitchFamily="34" charset="0"/>
            <a:cs typeface="Arial" panose="020B0604020202020204" pitchFamily="34" charset="0"/>
          </a:endParaRPr>
        </a:p>
      </dgm:t>
    </dgm:pt>
    <dgm:pt modelId="{E1ECEDF6-F847-45D4-B8C9-76E565301F12}" type="parTrans" cxnId="{2D5FCC61-8375-42BA-BB1E-1631E23BE756}">
      <dgm:prSet/>
      <dgm:spPr/>
      <dgm:t>
        <a:bodyPr/>
        <a:lstStyle/>
        <a:p>
          <a:endParaRPr lang="en-US"/>
        </a:p>
      </dgm:t>
    </dgm:pt>
    <dgm:pt modelId="{7B1C240E-9843-4388-8FBD-A787C87B10C5}" type="sibTrans" cxnId="{2D5FCC61-8375-42BA-BB1E-1631E23BE756}">
      <dgm:prSet/>
      <dgm:spPr/>
      <dgm:t>
        <a:bodyPr/>
        <a:lstStyle/>
        <a:p>
          <a:endParaRPr lang="en-US"/>
        </a:p>
      </dgm:t>
    </dgm:pt>
    <dgm:pt modelId="{396594D9-3407-4CC5-AA79-A650281A8C89}">
      <dgm:prSet custT="1"/>
      <dgm:spPr/>
      <dgm:t>
        <a:bodyPr/>
        <a:lstStyle/>
        <a:p>
          <a:r>
            <a:rPr lang="en-GB" sz="2000" dirty="0">
              <a:latin typeface="Arial" panose="020B0604020202020204" pitchFamily="34" charset="0"/>
              <a:cs typeface="Arial" panose="020B0604020202020204" pitchFamily="34" charset="0"/>
            </a:rPr>
            <a:t>- Homelessness Prevention Pathways</a:t>
          </a:r>
          <a:endParaRPr lang="en-US" sz="2000" dirty="0">
            <a:latin typeface="Arial" panose="020B0604020202020204" pitchFamily="34" charset="0"/>
            <a:cs typeface="Arial" panose="020B0604020202020204" pitchFamily="34" charset="0"/>
          </a:endParaRPr>
        </a:p>
      </dgm:t>
    </dgm:pt>
    <dgm:pt modelId="{667A098C-B61D-4E88-8EA3-F13E57AE009E}" type="parTrans" cxnId="{F7E722F2-322A-4B09-9340-8E42ABE6A75D}">
      <dgm:prSet/>
      <dgm:spPr/>
      <dgm:t>
        <a:bodyPr/>
        <a:lstStyle/>
        <a:p>
          <a:endParaRPr lang="en-US"/>
        </a:p>
      </dgm:t>
    </dgm:pt>
    <dgm:pt modelId="{EAA599B0-0829-4740-8A7D-9FFA049594CE}" type="sibTrans" cxnId="{F7E722F2-322A-4B09-9340-8E42ABE6A75D}">
      <dgm:prSet/>
      <dgm:spPr/>
      <dgm:t>
        <a:bodyPr/>
        <a:lstStyle/>
        <a:p>
          <a:endParaRPr lang="en-US"/>
        </a:p>
      </dgm:t>
    </dgm:pt>
    <dgm:pt modelId="{743683FC-F9A4-4922-81B9-0CE2499ECEFA}">
      <dgm:prSet custT="1"/>
      <dgm:spPr/>
      <dgm:t>
        <a:bodyPr/>
        <a:lstStyle/>
        <a:p>
          <a:r>
            <a:rPr lang="en-GB" sz="2100" dirty="0"/>
            <a:t>- </a:t>
          </a:r>
          <a:r>
            <a:rPr lang="en-GB" sz="2000" dirty="0">
              <a:latin typeface="Arial" panose="020B0604020202020204" pitchFamily="34" charset="0"/>
              <a:cs typeface="Arial" panose="020B0604020202020204" pitchFamily="34" charset="0"/>
            </a:rPr>
            <a:t>Learning from Lived Experience</a:t>
          </a:r>
          <a:endParaRPr lang="en-US" sz="2100" dirty="0"/>
        </a:p>
      </dgm:t>
    </dgm:pt>
    <dgm:pt modelId="{E8F36556-0577-449B-B44E-452B98BBED18}" type="parTrans" cxnId="{3166DC62-7373-4B48-A946-110AB47EC4B8}">
      <dgm:prSet/>
      <dgm:spPr/>
      <dgm:t>
        <a:bodyPr/>
        <a:lstStyle/>
        <a:p>
          <a:endParaRPr lang="en-US"/>
        </a:p>
      </dgm:t>
    </dgm:pt>
    <dgm:pt modelId="{568D3532-6CBC-44B5-B0AB-27E0FAD8970B}" type="sibTrans" cxnId="{3166DC62-7373-4B48-A946-110AB47EC4B8}">
      <dgm:prSet/>
      <dgm:spPr/>
      <dgm:t>
        <a:bodyPr/>
        <a:lstStyle/>
        <a:p>
          <a:endParaRPr lang="en-US"/>
        </a:p>
      </dgm:t>
    </dgm:pt>
    <dgm:pt modelId="{C67F3946-3A0D-4D88-A9E8-B2516EB62EAC}">
      <dgm:prSet custT="1"/>
      <dgm:spPr/>
      <dgm:t>
        <a:bodyPr/>
        <a:lstStyle/>
        <a:p>
          <a:r>
            <a:rPr lang="en-GB" sz="2100" dirty="0"/>
            <a:t>- </a:t>
          </a:r>
          <a:r>
            <a:rPr lang="en-GB" sz="2000" dirty="0">
              <a:latin typeface="Arial" panose="020B0604020202020204" pitchFamily="34" charset="0"/>
              <a:cs typeface="Arial" panose="020B0604020202020204" pitchFamily="34" charset="0"/>
            </a:rPr>
            <a:t>Our Approach to Prevention</a:t>
          </a:r>
          <a:endParaRPr lang="en-US" sz="2000" dirty="0">
            <a:latin typeface="Arial" panose="020B0604020202020204" pitchFamily="34" charset="0"/>
            <a:cs typeface="Arial" panose="020B0604020202020204" pitchFamily="34" charset="0"/>
          </a:endParaRPr>
        </a:p>
      </dgm:t>
    </dgm:pt>
    <dgm:pt modelId="{5ACAF95B-16C0-4645-9F61-CA3477973F6F}" type="parTrans" cxnId="{1594D295-42B5-4344-8F5B-EF34D906108A}">
      <dgm:prSet/>
      <dgm:spPr/>
      <dgm:t>
        <a:bodyPr/>
        <a:lstStyle/>
        <a:p>
          <a:endParaRPr lang="en-US"/>
        </a:p>
      </dgm:t>
    </dgm:pt>
    <dgm:pt modelId="{A2757B08-29CE-46D9-84B6-5D3D4CCEA6D2}" type="sibTrans" cxnId="{1594D295-42B5-4344-8F5B-EF34D906108A}">
      <dgm:prSet/>
      <dgm:spPr/>
      <dgm:t>
        <a:bodyPr/>
        <a:lstStyle/>
        <a:p>
          <a:endParaRPr lang="en-US"/>
        </a:p>
      </dgm:t>
    </dgm:pt>
    <dgm:pt modelId="{E3B46079-7D80-4407-83B6-4E6A5BFEE370}">
      <dgm:prSet custT="1"/>
      <dgm:spPr/>
      <dgm:t>
        <a:bodyPr/>
        <a:lstStyle/>
        <a:p>
          <a:r>
            <a:rPr lang="en-GB" sz="2100" dirty="0"/>
            <a:t>- </a:t>
          </a:r>
          <a:r>
            <a:rPr lang="en-GB" sz="2000" dirty="0">
              <a:latin typeface="Arial" panose="020B0604020202020204" pitchFamily="34" charset="0"/>
              <a:cs typeface="Arial" panose="020B0604020202020204" pitchFamily="34" charset="0"/>
            </a:rPr>
            <a:t>Governance and accountability</a:t>
          </a:r>
          <a:endParaRPr lang="en-US" sz="2000" dirty="0">
            <a:latin typeface="Arial" panose="020B0604020202020204" pitchFamily="34" charset="0"/>
            <a:cs typeface="Arial" panose="020B0604020202020204" pitchFamily="34" charset="0"/>
          </a:endParaRPr>
        </a:p>
      </dgm:t>
    </dgm:pt>
    <dgm:pt modelId="{E506DD39-A189-4E1D-96A6-EDE0EBD27D5F}" type="parTrans" cxnId="{54D59574-092E-4F03-BFAC-2C221D58D4AD}">
      <dgm:prSet/>
      <dgm:spPr/>
      <dgm:t>
        <a:bodyPr/>
        <a:lstStyle/>
        <a:p>
          <a:endParaRPr lang="en-US"/>
        </a:p>
      </dgm:t>
    </dgm:pt>
    <dgm:pt modelId="{5267B1E8-0AEA-46F1-9B36-AEAB0129F257}" type="sibTrans" cxnId="{54D59574-092E-4F03-BFAC-2C221D58D4AD}">
      <dgm:prSet/>
      <dgm:spPr/>
      <dgm:t>
        <a:bodyPr/>
        <a:lstStyle/>
        <a:p>
          <a:endParaRPr lang="en-US"/>
        </a:p>
      </dgm:t>
    </dgm:pt>
    <dgm:pt modelId="{54417AAC-AF73-48E0-88E9-28EF93580F4A}">
      <dgm:prSet custT="1"/>
      <dgm:spPr/>
      <dgm:t>
        <a:bodyPr/>
        <a:lstStyle/>
        <a:p>
          <a:endParaRPr lang="en-US" sz="2000" dirty="0">
            <a:latin typeface="Arial" panose="020B0604020202020204" pitchFamily="34" charset="0"/>
            <a:cs typeface="Arial" panose="020B0604020202020204" pitchFamily="34" charset="0"/>
          </a:endParaRPr>
        </a:p>
      </dgm:t>
    </dgm:pt>
    <dgm:pt modelId="{59D45595-072A-45D1-AA37-544AB07BAFB9}" type="parTrans" cxnId="{ED966F41-5A8C-461B-89E8-5F53DAF923FB}">
      <dgm:prSet/>
      <dgm:spPr/>
      <dgm:t>
        <a:bodyPr/>
        <a:lstStyle/>
        <a:p>
          <a:endParaRPr lang="en-US"/>
        </a:p>
      </dgm:t>
    </dgm:pt>
    <dgm:pt modelId="{3FFB9B9C-203A-440D-9B44-F9B79B1CACED}" type="sibTrans" cxnId="{ED966F41-5A8C-461B-89E8-5F53DAF923FB}">
      <dgm:prSet/>
      <dgm:spPr/>
      <dgm:t>
        <a:bodyPr/>
        <a:lstStyle/>
        <a:p>
          <a:endParaRPr lang="en-US"/>
        </a:p>
      </dgm:t>
    </dgm:pt>
    <dgm:pt modelId="{F9243A41-EF4D-437D-B222-89EF8E2DF77F}" type="pres">
      <dgm:prSet presAssocID="{B9AEC99B-0216-443E-8B6E-7EC56C0956B4}" presName="vert0" presStyleCnt="0">
        <dgm:presLayoutVars>
          <dgm:dir/>
          <dgm:animOne val="branch"/>
          <dgm:animLvl val="lvl"/>
        </dgm:presLayoutVars>
      </dgm:prSet>
      <dgm:spPr/>
    </dgm:pt>
    <dgm:pt modelId="{2A38B2D6-63FA-4848-8D6A-D9C7F1FC2998}" type="pres">
      <dgm:prSet presAssocID="{E3EEAF4F-A12F-4F3A-A82D-6AFA828AA7C4}" presName="thickLine" presStyleLbl="alignNode1" presStyleIdx="0" presStyleCnt="10"/>
      <dgm:spPr/>
    </dgm:pt>
    <dgm:pt modelId="{729F6A11-CCBA-4E08-B773-A69A88FA7028}" type="pres">
      <dgm:prSet presAssocID="{E3EEAF4F-A12F-4F3A-A82D-6AFA828AA7C4}" presName="horz1" presStyleCnt="0"/>
      <dgm:spPr/>
    </dgm:pt>
    <dgm:pt modelId="{E81EC944-C72F-4B0C-84AC-E496137A730C}" type="pres">
      <dgm:prSet presAssocID="{E3EEAF4F-A12F-4F3A-A82D-6AFA828AA7C4}" presName="tx1" presStyleLbl="revTx" presStyleIdx="0" presStyleCnt="10"/>
      <dgm:spPr/>
    </dgm:pt>
    <dgm:pt modelId="{BFC74460-D867-489E-8D09-A12A232B2A5A}" type="pres">
      <dgm:prSet presAssocID="{E3EEAF4F-A12F-4F3A-A82D-6AFA828AA7C4}" presName="vert1" presStyleCnt="0"/>
      <dgm:spPr/>
    </dgm:pt>
    <dgm:pt modelId="{EA23D1BA-45DE-4331-B110-26D9809E09A5}" type="pres">
      <dgm:prSet presAssocID="{A117C2FF-9073-4919-9B71-DADBC54668BB}" presName="thickLine" presStyleLbl="alignNode1" presStyleIdx="1" presStyleCnt="10"/>
      <dgm:spPr/>
    </dgm:pt>
    <dgm:pt modelId="{98958FAE-8F04-4810-852F-3057F4FB38F7}" type="pres">
      <dgm:prSet presAssocID="{A117C2FF-9073-4919-9B71-DADBC54668BB}" presName="horz1" presStyleCnt="0"/>
      <dgm:spPr/>
    </dgm:pt>
    <dgm:pt modelId="{A7E39693-BBF3-4F53-807E-458AF1671756}" type="pres">
      <dgm:prSet presAssocID="{A117C2FF-9073-4919-9B71-DADBC54668BB}" presName="tx1" presStyleLbl="revTx" presStyleIdx="1" presStyleCnt="10"/>
      <dgm:spPr/>
    </dgm:pt>
    <dgm:pt modelId="{16BF47B0-F30C-4E33-86C0-FA74BAFC196C}" type="pres">
      <dgm:prSet presAssocID="{A117C2FF-9073-4919-9B71-DADBC54668BB}" presName="vert1" presStyleCnt="0"/>
      <dgm:spPr/>
    </dgm:pt>
    <dgm:pt modelId="{728D6B18-C6B4-49E9-95F7-204E9222418C}" type="pres">
      <dgm:prSet presAssocID="{E5251BA0-ACAD-406B-A701-ABDCCE982FFE}" presName="thickLine" presStyleLbl="alignNode1" presStyleIdx="2" presStyleCnt="10"/>
      <dgm:spPr/>
    </dgm:pt>
    <dgm:pt modelId="{AFE43505-2E3E-47E6-8692-120DF1D9377B}" type="pres">
      <dgm:prSet presAssocID="{E5251BA0-ACAD-406B-A701-ABDCCE982FFE}" presName="horz1" presStyleCnt="0"/>
      <dgm:spPr/>
    </dgm:pt>
    <dgm:pt modelId="{F09B4512-378F-4BA1-9905-8098F38EA651}" type="pres">
      <dgm:prSet presAssocID="{E5251BA0-ACAD-406B-A701-ABDCCE982FFE}" presName="tx1" presStyleLbl="revTx" presStyleIdx="2" presStyleCnt="10"/>
      <dgm:spPr/>
    </dgm:pt>
    <dgm:pt modelId="{1AD52A43-F051-4757-B4FA-BF775850CBFE}" type="pres">
      <dgm:prSet presAssocID="{E5251BA0-ACAD-406B-A701-ABDCCE982FFE}" presName="vert1" presStyleCnt="0"/>
      <dgm:spPr/>
    </dgm:pt>
    <dgm:pt modelId="{64456EFA-20A4-4895-99C8-716CE12C9E32}" type="pres">
      <dgm:prSet presAssocID="{6E6E352E-DAEA-4140-AEE7-0554074E1B1D}" presName="thickLine" presStyleLbl="alignNode1" presStyleIdx="3" presStyleCnt="10"/>
      <dgm:spPr/>
    </dgm:pt>
    <dgm:pt modelId="{9265497D-0120-4645-A0E4-375716C2DD1A}" type="pres">
      <dgm:prSet presAssocID="{6E6E352E-DAEA-4140-AEE7-0554074E1B1D}" presName="horz1" presStyleCnt="0"/>
      <dgm:spPr/>
    </dgm:pt>
    <dgm:pt modelId="{F2A90072-0FFA-4965-A2AC-7DED4FB66B74}" type="pres">
      <dgm:prSet presAssocID="{6E6E352E-DAEA-4140-AEE7-0554074E1B1D}" presName="tx1" presStyleLbl="revTx" presStyleIdx="3" presStyleCnt="10"/>
      <dgm:spPr/>
    </dgm:pt>
    <dgm:pt modelId="{D5F9033A-E793-4973-8726-1FE895205D19}" type="pres">
      <dgm:prSet presAssocID="{6E6E352E-DAEA-4140-AEE7-0554074E1B1D}" presName="vert1" presStyleCnt="0"/>
      <dgm:spPr/>
    </dgm:pt>
    <dgm:pt modelId="{16F17E85-6109-4C25-B8A9-2272C696FA0A}" type="pres">
      <dgm:prSet presAssocID="{9096C33C-556F-4DC2-901D-26205A5898AA}" presName="thickLine" presStyleLbl="alignNode1" presStyleIdx="4" presStyleCnt="10"/>
      <dgm:spPr/>
    </dgm:pt>
    <dgm:pt modelId="{0380B5BA-1A1A-485E-BD13-C65BB7646377}" type="pres">
      <dgm:prSet presAssocID="{9096C33C-556F-4DC2-901D-26205A5898AA}" presName="horz1" presStyleCnt="0"/>
      <dgm:spPr/>
    </dgm:pt>
    <dgm:pt modelId="{462572EC-C70F-426F-B7AE-F95708741B7C}" type="pres">
      <dgm:prSet presAssocID="{9096C33C-556F-4DC2-901D-26205A5898AA}" presName="tx1" presStyleLbl="revTx" presStyleIdx="4" presStyleCnt="10"/>
      <dgm:spPr/>
    </dgm:pt>
    <dgm:pt modelId="{22408152-8921-494A-9840-DDF3EAE1569D}" type="pres">
      <dgm:prSet presAssocID="{9096C33C-556F-4DC2-901D-26205A5898AA}" presName="vert1" presStyleCnt="0"/>
      <dgm:spPr/>
    </dgm:pt>
    <dgm:pt modelId="{A2AE41CB-F379-4D53-9A7A-C31B770AC1C7}" type="pres">
      <dgm:prSet presAssocID="{396594D9-3407-4CC5-AA79-A650281A8C89}" presName="thickLine" presStyleLbl="alignNode1" presStyleIdx="5" presStyleCnt="10"/>
      <dgm:spPr/>
    </dgm:pt>
    <dgm:pt modelId="{F77DB1AD-82D4-47F7-9872-8E25F4A84C1A}" type="pres">
      <dgm:prSet presAssocID="{396594D9-3407-4CC5-AA79-A650281A8C89}" presName="horz1" presStyleCnt="0"/>
      <dgm:spPr/>
    </dgm:pt>
    <dgm:pt modelId="{69977388-8D16-4F5A-B562-DFBF073449DA}" type="pres">
      <dgm:prSet presAssocID="{396594D9-3407-4CC5-AA79-A650281A8C89}" presName="tx1" presStyleLbl="revTx" presStyleIdx="5" presStyleCnt="10"/>
      <dgm:spPr/>
    </dgm:pt>
    <dgm:pt modelId="{683ECD0A-899E-4E4C-A774-DE524EB7F874}" type="pres">
      <dgm:prSet presAssocID="{396594D9-3407-4CC5-AA79-A650281A8C89}" presName="vert1" presStyleCnt="0"/>
      <dgm:spPr/>
    </dgm:pt>
    <dgm:pt modelId="{F53B3184-8E2F-4AB4-B21A-FEAFC444B16B}" type="pres">
      <dgm:prSet presAssocID="{743683FC-F9A4-4922-81B9-0CE2499ECEFA}" presName="thickLine" presStyleLbl="alignNode1" presStyleIdx="6" presStyleCnt="10"/>
      <dgm:spPr/>
    </dgm:pt>
    <dgm:pt modelId="{DCE3EA02-720D-4146-9318-E86B2F12C32C}" type="pres">
      <dgm:prSet presAssocID="{743683FC-F9A4-4922-81B9-0CE2499ECEFA}" presName="horz1" presStyleCnt="0"/>
      <dgm:spPr/>
    </dgm:pt>
    <dgm:pt modelId="{6825F527-F302-4061-9DD0-11726AA50349}" type="pres">
      <dgm:prSet presAssocID="{743683FC-F9A4-4922-81B9-0CE2499ECEFA}" presName="tx1" presStyleLbl="revTx" presStyleIdx="6" presStyleCnt="10"/>
      <dgm:spPr/>
    </dgm:pt>
    <dgm:pt modelId="{ED915248-840F-47E9-8F76-40A078F65F50}" type="pres">
      <dgm:prSet presAssocID="{743683FC-F9A4-4922-81B9-0CE2499ECEFA}" presName="vert1" presStyleCnt="0"/>
      <dgm:spPr/>
    </dgm:pt>
    <dgm:pt modelId="{3386E865-AA0B-4ABB-8E3F-7F0507A85C27}" type="pres">
      <dgm:prSet presAssocID="{C67F3946-3A0D-4D88-A9E8-B2516EB62EAC}" presName="thickLine" presStyleLbl="alignNode1" presStyleIdx="7" presStyleCnt="10"/>
      <dgm:spPr/>
    </dgm:pt>
    <dgm:pt modelId="{A926ADB0-C665-47A2-8CB4-1255B6084EA1}" type="pres">
      <dgm:prSet presAssocID="{C67F3946-3A0D-4D88-A9E8-B2516EB62EAC}" presName="horz1" presStyleCnt="0"/>
      <dgm:spPr/>
    </dgm:pt>
    <dgm:pt modelId="{761D1223-F300-42C7-911E-CEC18811DE69}" type="pres">
      <dgm:prSet presAssocID="{C67F3946-3A0D-4D88-A9E8-B2516EB62EAC}" presName="tx1" presStyleLbl="revTx" presStyleIdx="7" presStyleCnt="10"/>
      <dgm:spPr/>
    </dgm:pt>
    <dgm:pt modelId="{4B95352A-6BB6-4827-BBD8-91DC58F765D8}" type="pres">
      <dgm:prSet presAssocID="{C67F3946-3A0D-4D88-A9E8-B2516EB62EAC}" presName="vert1" presStyleCnt="0"/>
      <dgm:spPr/>
    </dgm:pt>
    <dgm:pt modelId="{F1583D5F-3863-446F-9BBF-A981F63F4ACC}" type="pres">
      <dgm:prSet presAssocID="{E3B46079-7D80-4407-83B6-4E6A5BFEE370}" presName="thickLine" presStyleLbl="alignNode1" presStyleIdx="8" presStyleCnt="10"/>
      <dgm:spPr/>
    </dgm:pt>
    <dgm:pt modelId="{9F8D034B-B772-4097-A164-7338B62C010A}" type="pres">
      <dgm:prSet presAssocID="{E3B46079-7D80-4407-83B6-4E6A5BFEE370}" presName="horz1" presStyleCnt="0"/>
      <dgm:spPr/>
    </dgm:pt>
    <dgm:pt modelId="{7A186639-963E-4C2E-8EE2-44BB6C53F953}" type="pres">
      <dgm:prSet presAssocID="{E3B46079-7D80-4407-83B6-4E6A5BFEE370}" presName="tx1" presStyleLbl="revTx" presStyleIdx="8" presStyleCnt="10"/>
      <dgm:spPr/>
    </dgm:pt>
    <dgm:pt modelId="{7DE967AB-1790-4980-BBB5-E6DA01362BFD}" type="pres">
      <dgm:prSet presAssocID="{E3B46079-7D80-4407-83B6-4E6A5BFEE370}" presName="vert1" presStyleCnt="0"/>
      <dgm:spPr/>
    </dgm:pt>
    <dgm:pt modelId="{F819EC0B-0B4D-4F9C-A9C2-216F35BDDD8F}" type="pres">
      <dgm:prSet presAssocID="{54417AAC-AF73-48E0-88E9-28EF93580F4A}" presName="thickLine" presStyleLbl="alignNode1" presStyleIdx="9" presStyleCnt="10"/>
      <dgm:spPr/>
    </dgm:pt>
    <dgm:pt modelId="{564AAE1E-C650-4158-90CF-7F8E9F050E0C}" type="pres">
      <dgm:prSet presAssocID="{54417AAC-AF73-48E0-88E9-28EF93580F4A}" presName="horz1" presStyleCnt="0"/>
      <dgm:spPr/>
    </dgm:pt>
    <dgm:pt modelId="{7C0DE487-2AE8-4705-AC14-38CEEFDF534B}" type="pres">
      <dgm:prSet presAssocID="{54417AAC-AF73-48E0-88E9-28EF93580F4A}" presName="tx1" presStyleLbl="revTx" presStyleIdx="9" presStyleCnt="10"/>
      <dgm:spPr/>
    </dgm:pt>
    <dgm:pt modelId="{2144AC91-877A-4F03-91AF-78FCE5117107}" type="pres">
      <dgm:prSet presAssocID="{54417AAC-AF73-48E0-88E9-28EF93580F4A}" presName="vert1" presStyleCnt="0"/>
      <dgm:spPr/>
    </dgm:pt>
  </dgm:ptLst>
  <dgm:cxnLst>
    <dgm:cxn modelId="{709BAF10-7F04-4459-8036-4858629193D4}" type="presOf" srcId="{6E6E352E-DAEA-4140-AEE7-0554074E1B1D}" destId="{F2A90072-0FFA-4965-A2AC-7DED4FB66B74}" srcOrd="0" destOrd="0" presId="urn:microsoft.com/office/officeart/2008/layout/LinedList"/>
    <dgm:cxn modelId="{ED966F41-5A8C-461B-89E8-5F53DAF923FB}" srcId="{B9AEC99B-0216-443E-8B6E-7EC56C0956B4}" destId="{54417AAC-AF73-48E0-88E9-28EF93580F4A}" srcOrd="9" destOrd="0" parTransId="{59D45595-072A-45D1-AA37-544AB07BAFB9}" sibTransId="{3FFB9B9C-203A-440D-9B44-F9B79B1CACED}"/>
    <dgm:cxn modelId="{2D5FCC61-8375-42BA-BB1E-1631E23BE756}" srcId="{B9AEC99B-0216-443E-8B6E-7EC56C0956B4}" destId="{9096C33C-556F-4DC2-901D-26205A5898AA}" srcOrd="4" destOrd="0" parTransId="{E1ECEDF6-F847-45D4-B8C9-76E565301F12}" sibTransId="{7B1C240E-9843-4388-8FBD-A787C87B10C5}"/>
    <dgm:cxn modelId="{3166DC62-7373-4B48-A946-110AB47EC4B8}" srcId="{B9AEC99B-0216-443E-8B6E-7EC56C0956B4}" destId="{743683FC-F9A4-4922-81B9-0CE2499ECEFA}" srcOrd="6" destOrd="0" parTransId="{E8F36556-0577-449B-B44E-452B98BBED18}" sibTransId="{568D3532-6CBC-44B5-B0AB-27E0FAD8970B}"/>
    <dgm:cxn modelId="{D916CE72-C8F0-48A1-A0EF-48DFD562AD12}" type="presOf" srcId="{B9AEC99B-0216-443E-8B6E-7EC56C0956B4}" destId="{F9243A41-EF4D-437D-B222-89EF8E2DF77F}" srcOrd="0" destOrd="0" presId="urn:microsoft.com/office/officeart/2008/layout/LinedList"/>
    <dgm:cxn modelId="{54D59574-092E-4F03-BFAC-2C221D58D4AD}" srcId="{B9AEC99B-0216-443E-8B6E-7EC56C0956B4}" destId="{E3B46079-7D80-4407-83B6-4E6A5BFEE370}" srcOrd="8" destOrd="0" parTransId="{E506DD39-A189-4E1D-96A6-EDE0EBD27D5F}" sibTransId="{5267B1E8-0AEA-46F1-9B36-AEAB0129F257}"/>
    <dgm:cxn modelId="{36C29277-573A-4BB5-9AF8-FC9DE6A60B43}" srcId="{B9AEC99B-0216-443E-8B6E-7EC56C0956B4}" destId="{A117C2FF-9073-4919-9B71-DADBC54668BB}" srcOrd="1" destOrd="0" parTransId="{5F246D1F-C3A7-4240-85E3-7E2A8FCF0E86}" sibTransId="{E08E8597-2205-4634-9A52-98297254990E}"/>
    <dgm:cxn modelId="{E057617B-8F27-4F07-8C5C-8B5DE7109606}" srcId="{B9AEC99B-0216-443E-8B6E-7EC56C0956B4}" destId="{E5251BA0-ACAD-406B-A701-ABDCCE982FFE}" srcOrd="2" destOrd="0" parTransId="{0ECA7073-28D8-4042-88B8-C472CD02617C}" sibTransId="{89F5CE7F-DF91-4B0D-802F-7E51DEB715FE}"/>
    <dgm:cxn modelId="{8CECBD82-FC07-4A7A-B2F5-B269B76ABE37}" srcId="{B9AEC99B-0216-443E-8B6E-7EC56C0956B4}" destId="{6E6E352E-DAEA-4140-AEE7-0554074E1B1D}" srcOrd="3" destOrd="0" parTransId="{6B32A70C-81FE-47CB-9AD6-606A44446893}" sibTransId="{DD9BB78E-E8FC-4385-B8A6-195F5F1C2119}"/>
    <dgm:cxn modelId="{1594D295-42B5-4344-8F5B-EF34D906108A}" srcId="{B9AEC99B-0216-443E-8B6E-7EC56C0956B4}" destId="{C67F3946-3A0D-4D88-A9E8-B2516EB62EAC}" srcOrd="7" destOrd="0" parTransId="{5ACAF95B-16C0-4645-9F61-CA3477973F6F}" sibTransId="{A2757B08-29CE-46D9-84B6-5D3D4CCEA6D2}"/>
    <dgm:cxn modelId="{FD9E999A-C1B9-4FCF-AD85-9C9E5D133AF9}" type="presOf" srcId="{E5251BA0-ACAD-406B-A701-ABDCCE982FFE}" destId="{F09B4512-378F-4BA1-9905-8098F38EA651}" srcOrd="0" destOrd="0" presId="urn:microsoft.com/office/officeart/2008/layout/LinedList"/>
    <dgm:cxn modelId="{8A2D1BA1-6643-4659-96C2-80698A775138}" type="presOf" srcId="{9096C33C-556F-4DC2-901D-26205A5898AA}" destId="{462572EC-C70F-426F-B7AE-F95708741B7C}" srcOrd="0" destOrd="0" presId="urn:microsoft.com/office/officeart/2008/layout/LinedList"/>
    <dgm:cxn modelId="{E37C00A2-0572-4B29-97BF-25965B3E38B7}" type="presOf" srcId="{396594D9-3407-4CC5-AA79-A650281A8C89}" destId="{69977388-8D16-4F5A-B562-DFBF073449DA}" srcOrd="0" destOrd="0" presId="urn:microsoft.com/office/officeart/2008/layout/LinedList"/>
    <dgm:cxn modelId="{455D82A4-5A02-4BB4-8BF2-9B38422A3B2A}" srcId="{B9AEC99B-0216-443E-8B6E-7EC56C0956B4}" destId="{E3EEAF4F-A12F-4F3A-A82D-6AFA828AA7C4}" srcOrd="0" destOrd="0" parTransId="{0B106E9E-497D-41AA-9A89-173F8C69671C}" sibTransId="{1674A050-8165-4E59-9CAB-A4A174FDED7D}"/>
    <dgm:cxn modelId="{20E610AC-62A6-4744-A7F5-329A27C16C92}" type="presOf" srcId="{C67F3946-3A0D-4D88-A9E8-B2516EB62EAC}" destId="{761D1223-F300-42C7-911E-CEC18811DE69}" srcOrd="0" destOrd="0" presId="urn:microsoft.com/office/officeart/2008/layout/LinedList"/>
    <dgm:cxn modelId="{D20456AD-0CAE-41D1-91C3-7962E9DB9F67}" type="presOf" srcId="{E3EEAF4F-A12F-4F3A-A82D-6AFA828AA7C4}" destId="{E81EC944-C72F-4B0C-84AC-E496137A730C}" srcOrd="0" destOrd="0" presId="urn:microsoft.com/office/officeart/2008/layout/LinedList"/>
    <dgm:cxn modelId="{F84E92BA-BE2E-477A-9BB3-B20695DF8AE0}" type="presOf" srcId="{54417AAC-AF73-48E0-88E9-28EF93580F4A}" destId="{7C0DE487-2AE8-4705-AC14-38CEEFDF534B}" srcOrd="0" destOrd="0" presId="urn:microsoft.com/office/officeart/2008/layout/LinedList"/>
    <dgm:cxn modelId="{43A28EBC-D0A1-4801-AB19-EF04887D3881}" type="presOf" srcId="{743683FC-F9A4-4922-81B9-0CE2499ECEFA}" destId="{6825F527-F302-4061-9DD0-11726AA50349}" srcOrd="0" destOrd="0" presId="urn:microsoft.com/office/officeart/2008/layout/LinedList"/>
    <dgm:cxn modelId="{BCC444C9-3ED2-44BA-ABE9-D102B82BF9B8}" type="presOf" srcId="{A117C2FF-9073-4919-9B71-DADBC54668BB}" destId="{A7E39693-BBF3-4F53-807E-458AF1671756}" srcOrd="0" destOrd="0" presId="urn:microsoft.com/office/officeart/2008/layout/LinedList"/>
    <dgm:cxn modelId="{F7E722F2-322A-4B09-9340-8E42ABE6A75D}" srcId="{B9AEC99B-0216-443E-8B6E-7EC56C0956B4}" destId="{396594D9-3407-4CC5-AA79-A650281A8C89}" srcOrd="5" destOrd="0" parTransId="{667A098C-B61D-4E88-8EA3-F13E57AE009E}" sibTransId="{EAA599B0-0829-4740-8A7D-9FFA049594CE}"/>
    <dgm:cxn modelId="{D941D0F8-74EA-4B51-90B7-6E8F71D6DBB2}" type="presOf" srcId="{E3B46079-7D80-4407-83B6-4E6A5BFEE370}" destId="{7A186639-963E-4C2E-8EE2-44BB6C53F953}" srcOrd="0" destOrd="0" presId="urn:microsoft.com/office/officeart/2008/layout/LinedList"/>
    <dgm:cxn modelId="{33BDC9E5-FB0F-48D3-AA30-A5646C902E28}" type="presParOf" srcId="{F9243A41-EF4D-437D-B222-89EF8E2DF77F}" destId="{2A38B2D6-63FA-4848-8D6A-D9C7F1FC2998}" srcOrd="0" destOrd="0" presId="urn:microsoft.com/office/officeart/2008/layout/LinedList"/>
    <dgm:cxn modelId="{C26BD761-810F-4BBB-87CF-F39D55ECCFC8}" type="presParOf" srcId="{F9243A41-EF4D-437D-B222-89EF8E2DF77F}" destId="{729F6A11-CCBA-4E08-B773-A69A88FA7028}" srcOrd="1" destOrd="0" presId="urn:microsoft.com/office/officeart/2008/layout/LinedList"/>
    <dgm:cxn modelId="{FE58C815-1016-41E7-BD95-45747C976685}" type="presParOf" srcId="{729F6A11-CCBA-4E08-B773-A69A88FA7028}" destId="{E81EC944-C72F-4B0C-84AC-E496137A730C}" srcOrd="0" destOrd="0" presId="urn:microsoft.com/office/officeart/2008/layout/LinedList"/>
    <dgm:cxn modelId="{E922B038-DDF6-492C-90AF-23B7B4F24041}" type="presParOf" srcId="{729F6A11-CCBA-4E08-B773-A69A88FA7028}" destId="{BFC74460-D867-489E-8D09-A12A232B2A5A}" srcOrd="1" destOrd="0" presId="urn:microsoft.com/office/officeart/2008/layout/LinedList"/>
    <dgm:cxn modelId="{5E53738A-7D87-462A-88DD-361F7DB519CF}" type="presParOf" srcId="{F9243A41-EF4D-437D-B222-89EF8E2DF77F}" destId="{EA23D1BA-45DE-4331-B110-26D9809E09A5}" srcOrd="2" destOrd="0" presId="urn:microsoft.com/office/officeart/2008/layout/LinedList"/>
    <dgm:cxn modelId="{18BCB772-A20C-4623-BD64-BF4A305C93D6}" type="presParOf" srcId="{F9243A41-EF4D-437D-B222-89EF8E2DF77F}" destId="{98958FAE-8F04-4810-852F-3057F4FB38F7}" srcOrd="3" destOrd="0" presId="urn:microsoft.com/office/officeart/2008/layout/LinedList"/>
    <dgm:cxn modelId="{FB3D01F3-A481-4C8E-AC45-8135C14DBEEA}" type="presParOf" srcId="{98958FAE-8F04-4810-852F-3057F4FB38F7}" destId="{A7E39693-BBF3-4F53-807E-458AF1671756}" srcOrd="0" destOrd="0" presId="urn:microsoft.com/office/officeart/2008/layout/LinedList"/>
    <dgm:cxn modelId="{76A41D66-7D51-4A38-8B9C-B36DB5EA040F}" type="presParOf" srcId="{98958FAE-8F04-4810-852F-3057F4FB38F7}" destId="{16BF47B0-F30C-4E33-86C0-FA74BAFC196C}" srcOrd="1" destOrd="0" presId="urn:microsoft.com/office/officeart/2008/layout/LinedList"/>
    <dgm:cxn modelId="{5F2138D7-D3D1-4FAB-913D-5C52372FA72E}" type="presParOf" srcId="{F9243A41-EF4D-437D-B222-89EF8E2DF77F}" destId="{728D6B18-C6B4-49E9-95F7-204E9222418C}" srcOrd="4" destOrd="0" presId="urn:microsoft.com/office/officeart/2008/layout/LinedList"/>
    <dgm:cxn modelId="{C0F2C2FC-4F3D-4B69-9EC8-59512F00DBD0}" type="presParOf" srcId="{F9243A41-EF4D-437D-B222-89EF8E2DF77F}" destId="{AFE43505-2E3E-47E6-8692-120DF1D9377B}" srcOrd="5" destOrd="0" presId="urn:microsoft.com/office/officeart/2008/layout/LinedList"/>
    <dgm:cxn modelId="{D1683036-53AC-46D8-A2DC-F2C69DBB15A7}" type="presParOf" srcId="{AFE43505-2E3E-47E6-8692-120DF1D9377B}" destId="{F09B4512-378F-4BA1-9905-8098F38EA651}" srcOrd="0" destOrd="0" presId="urn:microsoft.com/office/officeart/2008/layout/LinedList"/>
    <dgm:cxn modelId="{A0AA95D1-2920-483F-90C1-0223BB97E99E}" type="presParOf" srcId="{AFE43505-2E3E-47E6-8692-120DF1D9377B}" destId="{1AD52A43-F051-4757-B4FA-BF775850CBFE}" srcOrd="1" destOrd="0" presId="urn:microsoft.com/office/officeart/2008/layout/LinedList"/>
    <dgm:cxn modelId="{607C23CF-58C9-43C8-8FAB-8B9A78FF73A5}" type="presParOf" srcId="{F9243A41-EF4D-437D-B222-89EF8E2DF77F}" destId="{64456EFA-20A4-4895-99C8-716CE12C9E32}" srcOrd="6" destOrd="0" presId="urn:microsoft.com/office/officeart/2008/layout/LinedList"/>
    <dgm:cxn modelId="{3D92CFC7-2FA8-4AAC-A230-BE9BDFF26A2C}" type="presParOf" srcId="{F9243A41-EF4D-437D-B222-89EF8E2DF77F}" destId="{9265497D-0120-4645-A0E4-375716C2DD1A}" srcOrd="7" destOrd="0" presId="urn:microsoft.com/office/officeart/2008/layout/LinedList"/>
    <dgm:cxn modelId="{BD9592A6-2545-4C9A-B3DA-4FAB1A518E55}" type="presParOf" srcId="{9265497D-0120-4645-A0E4-375716C2DD1A}" destId="{F2A90072-0FFA-4965-A2AC-7DED4FB66B74}" srcOrd="0" destOrd="0" presId="urn:microsoft.com/office/officeart/2008/layout/LinedList"/>
    <dgm:cxn modelId="{1CB80DC9-E6BC-4E5C-B0EF-5F5E2C6B2B8F}" type="presParOf" srcId="{9265497D-0120-4645-A0E4-375716C2DD1A}" destId="{D5F9033A-E793-4973-8726-1FE895205D19}" srcOrd="1" destOrd="0" presId="urn:microsoft.com/office/officeart/2008/layout/LinedList"/>
    <dgm:cxn modelId="{FDB98DCE-CE53-41CE-9FDA-20561006B656}" type="presParOf" srcId="{F9243A41-EF4D-437D-B222-89EF8E2DF77F}" destId="{16F17E85-6109-4C25-B8A9-2272C696FA0A}" srcOrd="8" destOrd="0" presId="urn:microsoft.com/office/officeart/2008/layout/LinedList"/>
    <dgm:cxn modelId="{AE3D438A-7A14-42C3-8E6E-40C90F741DD7}" type="presParOf" srcId="{F9243A41-EF4D-437D-B222-89EF8E2DF77F}" destId="{0380B5BA-1A1A-485E-BD13-C65BB7646377}" srcOrd="9" destOrd="0" presId="urn:microsoft.com/office/officeart/2008/layout/LinedList"/>
    <dgm:cxn modelId="{4F583A7E-684A-4CEC-A7D0-D4E0086DE2F7}" type="presParOf" srcId="{0380B5BA-1A1A-485E-BD13-C65BB7646377}" destId="{462572EC-C70F-426F-B7AE-F95708741B7C}" srcOrd="0" destOrd="0" presId="urn:microsoft.com/office/officeart/2008/layout/LinedList"/>
    <dgm:cxn modelId="{A5939ADE-870D-4E59-AF44-01724913D4B5}" type="presParOf" srcId="{0380B5BA-1A1A-485E-BD13-C65BB7646377}" destId="{22408152-8921-494A-9840-DDF3EAE1569D}" srcOrd="1" destOrd="0" presId="urn:microsoft.com/office/officeart/2008/layout/LinedList"/>
    <dgm:cxn modelId="{6282862A-9700-4B32-8C6F-3C7A67D20FA7}" type="presParOf" srcId="{F9243A41-EF4D-437D-B222-89EF8E2DF77F}" destId="{A2AE41CB-F379-4D53-9A7A-C31B770AC1C7}" srcOrd="10" destOrd="0" presId="urn:microsoft.com/office/officeart/2008/layout/LinedList"/>
    <dgm:cxn modelId="{3E39DAD0-FC0E-4119-BB5C-DD97C25243EA}" type="presParOf" srcId="{F9243A41-EF4D-437D-B222-89EF8E2DF77F}" destId="{F77DB1AD-82D4-47F7-9872-8E25F4A84C1A}" srcOrd="11" destOrd="0" presId="urn:microsoft.com/office/officeart/2008/layout/LinedList"/>
    <dgm:cxn modelId="{0A5BDB24-164B-49E8-B70E-6724C688AECD}" type="presParOf" srcId="{F77DB1AD-82D4-47F7-9872-8E25F4A84C1A}" destId="{69977388-8D16-4F5A-B562-DFBF073449DA}" srcOrd="0" destOrd="0" presId="urn:microsoft.com/office/officeart/2008/layout/LinedList"/>
    <dgm:cxn modelId="{A7759ACD-A43B-4E79-BA69-293CCD4A93DF}" type="presParOf" srcId="{F77DB1AD-82D4-47F7-9872-8E25F4A84C1A}" destId="{683ECD0A-899E-4E4C-A774-DE524EB7F874}" srcOrd="1" destOrd="0" presId="urn:microsoft.com/office/officeart/2008/layout/LinedList"/>
    <dgm:cxn modelId="{F6D97353-6520-4A3F-9ED0-C4A6EC5675CC}" type="presParOf" srcId="{F9243A41-EF4D-437D-B222-89EF8E2DF77F}" destId="{F53B3184-8E2F-4AB4-B21A-FEAFC444B16B}" srcOrd="12" destOrd="0" presId="urn:microsoft.com/office/officeart/2008/layout/LinedList"/>
    <dgm:cxn modelId="{23313085-ECFF-4B22-8EC2-1E4F76A6011F}" type="presParOf" srcId="{F9243A41-EF4D-437D-B222-89EF8E2DF77F}" destId="{DCE3EA02-720D-4146-9318-E86B2F12C32C}" srcOrd="13" destOrd="0" presId="urn:microsoft.com/office/officeart/2008/layout/LinedList"/>
    <dgm:cxn modelId="{196A0CE3-87CF-4242-83F0-B5EBD6950BDC}" type="presParOf" srcId="{DCE3EA02-720D-4146-9318-E86B2F12C32C}" destId="{6825F527-F302-4061-9DD0-11726AA50349}" srcOrd="0" destOrd="0" presId="urn:microsoft.com/office/officeart/2008/layout/LinedList"/>
    <dgm:cxn modelId="{58020DE5-DE46-4AA3-A859-5728DFE52905}" type="presParOf" srcId="{DCE3EA02-720D-4146-9318-E86B2F12C32C}" destId="{ED915248-840F-47E9-8F76-40A078F65F50}" srcOrd="1" destOrd="0" presId="urn:microsoft.com/office/officeart/2008/layout/LinedList"/>
    <dgm:cxn modelId="{3263BB43-AEE9-47A3-886D-B5AABD986B24}" type="presParOf" srcId="{F9243A41-EF4D-437D-B222-89EF8E2DF77F}" destId="{3386E865-AA0B-4ABB-8E3F-7F0507A85C27}" srcOrd="14" destOrd="0" presId="urn:microsoft.com/office/officeart/2008/layout/LinedList"/>
    <dgm:cxn modelId="{E9F7817D-BEF9-462B-BB19-D7493CED6C2F}" type="presParOf" srcId="{F9243A41-EF4D-437D-B222-89EF8E2DF77F}" destId="{A926ADB0-C665-47A2-8CB4-1255B6084EA1}" srcOrd="15" destOrd="0" presId="urn:microsoft.com/office/officeart/2008/layout/LinedList"/>
    <dgm:cxn modelId="{E4909CE7-E9D7-4E5E-84F2-3A89874073B3}" type="presParOf" srcId="{A926ADB0-C665-47A2-8CB4-1255B6084EA1}" destId="{761D1223-F300-42C7-911E-CEC18811DE69}" srcOrd="0" destOrd="0" presId="urn:microsoft.com/office/officeart/2008/layout/LinedList"/>
    <dgm:cxn modelId="{C2E5037A-BE0A-4A7A-870C-C0E2D438CA52}" type="presParOf" srcId="{A926ADB0-C665-47A2-8CB4-1255B6084EA1}" destId="{4B95352A-6BB6-4827-BBD8-91DC58F765D8}" srcOrd="1" destOrd="0" presId="urn:microsoft.com/office/officeart/2008/layout/LinedList"/>
    <dgm:cxn modelId="{47A3EA9C-3262-4D70-94E6-61F78996F847}" type="presParOf" srcId="{F9243A41-EF4D-437D-B222-89EF8E2DF77F}" destId="{F1583D5F-3863-446F-9BBF-A981F63F4ACC}" srcOrd="16" destOrd="0" presId="urn:microsoft.com/office/officeart/2008/layout/LinedList"/>
    <dgm:cxn modelId="{F75EB839-AF62-4D63-89FD-413033EB7DF1}" type="presParOf" srcId="{F9243A41-EF4D-437D-B222-89EF8E2DF77F}" destId="{9F8D034B-B772-4097-A164-7338B62C010A}" srcOrd="17" destOrd="0" presId="urn:microsoft.com/office/officeart/2008/layout/LinedList"/>
    <dgm:cxn modelId="{6E8CCECC-92B7-4019-8A6E-694A4AE41D9E}" type="presParOf" srcId="{9F8D034B-B772-4097-A164-7338B62C010A}" destId="{7A186639-963E-4C2E-8EE2-44BB6C53F953}" srcOrd="0" destOrd="0" presId="urn:microsoft.com/office/officeart/2008/layout/LinedList"/>
    <dgm:cxn modelId="{87C4A604-EBD2-423B-865E-8B303CBD9E43}" type="presParOf" srcId="{9F8D034B-B772-4097-A164-7338B62C010A}" destId="{7DE967AB-1790-4980-BBB5-E6DA01362BFD}" srcOrd="1" destOrd="0" presId="urn:microsoft.com/office/officeart/2008/layout/LinedList"/>
    <dgm:cxn modelId="{5A8922EC-D5C8-4D16-B901-9CFE64306A0B}" type="presParOf" srcId="{F9243A41-EF4D-437D-B222-89EF8E2DF77F}" destId="{F819EC0B-0B4D-4F9C-A9C2-216F35BDDD8F}" srcOrd="18" destOrd="0" presId="urn:microsoft.com/office/officeart/2008/layout/LinedList"/>
    <dgm:cxn modelId="{0635D4DC-8908-4340-AF61-DE299148C662}" type="presParOf" srcId="{F9243A41-EF4D-437D-B222-89EF8E2DF77F}" destId="{564AAE1E-C650-4158-90CF-7F8E9F050E0C}" srcOrd="19" destOrd="0" presId="urn:microsoft.com/office/officeart/2008/layout/LinedList"/>
    <dgm:cxn modelId="{DB7983D6-2B51-4153-8231-7F96590F6651}" type="presParOf" srcId="{564AAE1E-C650-4158-90CF-7F8E9F050E0C}" destId="{7C0DE487-2AE8-4705-AC14-38CEEFDF534B}" srcOrd="0" destOrd="0" presId="urn:microsoft.com/office/officeart/2008/layout/LinedList"/>
    <dgm:cxn modelId="{03B0FBCF-8DFB-48DE-A32F-79C0B99CA05F}" type="presParOf" srcId="{564AAE1E-C650-4158-90CF-7F8E9F050E0C}" destId="{2144AC91-877A-4F03-91AF-78FCE51171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8B2D6-63FA-4848-8D6A-D9C7F1FC2998}">
      <dsp:nvSpPr>
        <dsp:cNvPr id="0" name=""/>
        <dsp:cNvSpPr/>
      </dsp:nvSpPr>
      <dsp:spPr>
        <a:xfrm>
          <a:off x="0" y="625"/>
          <a:ext cx="1151392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81EC944-C72F-4B0C-84AC-E496137A730C}">
      <dsp:nvSpPr>
        <dsp:cNvPr id="0" name=""/>
        <dsp:cNvSpPr/>
      </dsp:nvSpPr>
      <dsp:spPr>
        <a:xfrm>
          <a:off x="0" y="625"/>
          <a:ext cx="11513923" cy="51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 - Introduction</a:t>
          </a:r>
          <a:endParaRPr lang="en-US" sz="2000" kern="1200" dirty="0">
            <a:latin typeface="Arial" panose="020B0604020202020204" pitchFamily="34" charset="0"/>
            <a:cs typeface="Arial" panose="020B0604020202020204" pitchFamily="34" charset="0"/>
          </a:endParaRPr>
        </a:p>
      </dsp:txBody>
      <dsp:txXfrm>
        <a:off x="0" y="625"/>
        <a:ext cx="11513923" cy="511938"/>
      </dsp:txXfrm>
    </dsp:sp>
    <dsp:sp modelId="{EA23D1BA-45DE-4331-B110-26D9809E09A5}">
      <dsp:nvSpPr>
        <dsp:cNvPr id="0" name=""/>
        <dsp:cNvSpPr/>
      </dsp:nvSpPr>
      <dsp:spPr>
        <a:xfrm>
          <a:off x="0" y="512564"/>
          <a:ext cx="1151392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7E39693-BBF3-4F53-807E-458AF1671756}">
      <dsp:nvSpPr>
        <dsp:cNvPr id="0" name=""/>
        <dsp:cNvSpPr/>
      </dsp:nvSpPr>
      <dsp:spPr>
        <a:xfrm>
          <a:off x="0" y="512564"/>
          <a:ext cx="11513923" cy="51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 Defining Homelessness</a:t>
          </a:r>
          <a:endParaRPr lang="en-US" sz="2100" kern="1200" dirty="0"/>
        </a:p>
      </dsp:txBody>
      <dsp:txXfrm>
        <a:off x="0" y="512564"/>
        <a:ext cx="11513923" cy="511938"/>
      </dsp:txXfrm>
    </dsp:sp>
    <dsp:sp modelId="{728D6B18-C6B4-49E9-95F7-204E9222418C}">
      <dsp:nvSpPr>
        <dsp:cNvPr id="0" name=""/>
        <dsp:cNvSpPr/>
      </dsp:nvSpPr>
      <dsp:spPr>
        <a:xfrm>
          <a:off x="0" y="1024503"/>
          <a:ext cx="1151392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09B4512-378F-4BA1-9905-8098F38EA651}">
      <dsp:nvSpPr>
        <dsp:cNvPr id="0" name=""/>
        <dsp:cNvSpPr/>
      </dsp:nvSpPr>
      <dsp:spPr>
        <a:xfrm>
          <a:off x="0" y="1024503"/>
          <a:ext cx="11513923" cy="51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 Vision</a:t>
          </a:r>
          <a:endParaRPr lang="en-US" sz="2000" kern="1200" dirty="0">
            <a:latin typeface="Arial" panose="020B0604020202020204" pitchFamily="34" charset="0"/>
            <a:cs typeface="Arial" panose="020B0604020202020204" pitchFamily="34" charset="0"/>
          </a:endParaRPr>
        </a:p>
      </dsp:txBody>
      <dsp:txXfrm>
        <a:off x="0" y="1024503"/>
        <a:ext cx="11513923" cy="511938"/>
      </dsp:txXfrm>
    </dsp:sp>
    <dsp:sp modelId="{64456EFA-20A4-4895-99C8-716CE12C9E32}">
      <dsp:nvSpPr>
        <dsp:cNvPr id="0" name=""/>
        <dsp:cNvSpPr/>
      </dsp:nvSpPr>
      <dsp:spPr>
        <a:xfrm>
          <a:off x="0" y="1536442"/>
          <a:ext cx="1151392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2A90072-0FFA-4965-A2AC-7DED4FB66B74}">
      <dsp:nvSpPr>
        <dsp:cNvPr id="0" name=""/>
        <dsp:cNvSpPr/>
      </dsp:nvSpPr>
      <dsp:spPr>
        <a:xfrm>
          <a:off x="0" y="1536442"/>
          <a:ext cx="11513923" cy="51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 National Context</a:t>
          </a:r>
          <a:endParaRPr lang="en-US" sz="2000" kern="1200" dirty="0">
            <a:latin typeface="Arial" panose="020B0604020202020204" pitchFamily="34" charset="0"/>
            <a:cs typeface="Arial" panose="020B0604020202020204" pitchFamily="34" charset="0"/>
          </a:endParaRPr>
        </a:p>
      </dsp:txBody>
      <dsp:txXfrm>
        <a:off x="0" y="1536442"/>
        <a:ext cx="11513923" cy="511938"/>
      </dsp:txXfrm>
    </dsp:sp>
    <dsp:sp modelId="{16F17E85-6109-4C25-B8A9-2272C696FA0A}">
      <dsp:nvSpPr>
        <dsp:cNvPr id="0" name=""/>
        <dsp:cNvSpPr/>
      </dsp:nvSpPr>
      <dsp:spPr>
        <a:xfrm>
          <a:off x="0" y="2048381"/>
          <a:ext cx="1151392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62572EC-C70F-426F-B7AE-F95708741B7C}">
      <dsp:nvSpPr>
        <dsp:cNvPr id="0" name=""/>
        <dsp:cNvSpPr/>
      </dsp:nvSpPr>
      <dsp:spPr>
        <a:xfrm>
          <a:off x="0" y="2048381"/>
          <a:ext cx="11513923" cy="51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 Local Context</a:t>
          </a:r>
          <a:endParaRPr lang="en-US" sz="2000" kern="1200" dirty="0">
            <a:latin typeface="Arial" panose="020B0604020202020204" pitchFamily="34" charset="0"/>
            <a:cs typeface="Arial" panose="020B0604020202020204" pitchFamily="34" charset="0"/>
          </a:endParaRPr>
        </a:p>
      </dsp:txBody>
      <dsp:txXfrm>
        <a:off x="0" y="2048381"/>
        <a:ext cx="11513923" cy="511938"/>
      </dsp:txXfrm>
    </dsp:sp>
    <dsp:sp modelId="{A2AE41CB-F379-4D53-9A7A-C31B770AC1C7}">
      <dsp:nvSpPr>
        <dsp:cNvPr id="0" name=""/>
        <dsp:cNvSpPr/>
      </dsp:nvSpPr>
      <dsp:spPr>
        <a:xfrm>
          <a:off x="0" y="2560319"/>
          <a:ext cx="1151392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9977388-8D16-4F5A-B562-DFBF073449DA}">
      <dsp:nvSpPr>
        <dsp:cNvPr id="0" name=""/>
        <dsp:cNvSpPr/>
      </dsp:nvSpPr>
      <dsp:spPr>
        <a:xfrm>
          <a:off x="0" y="2560319"/>
          <a:ext cx="11513923" cy="51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 Homelessness Prevention Pathways</a:t>
          </a:r>
          <a:endParaRPr lang="en-US" sz="2000" kern="1200" dirty="0">
            <a:latin typeface="Arial" panose="020B0604020202020204" pitchFamily="34" charset="0"/>
            <a:cs typeface="Arial" panose="020B0604020202020204" pitchFamily="34" charset="0"/>
          </a:endParaRPr>
        </a:p>
      </dsp:txBody>
      <dsp:txXfrm>
        <a:off x="0" y="2560319"/>
        <a:ext cx="11513923" cy="511938"/>
      </dsp:txXfrm>
    </dsp:sp>
    <dsp:sp modelId="{F53B3184-8E2F-4AB4-B21A-FEAFC444B16B}">
      <dsp:nvSpPr>
        <dsp:cNvPr id="0" name=""/>
        <dsp:cNvSpPr/>
      </dsp:nvSpPr>
      <dsp:spPr>
        <a:xfrm>
          <a:off x="0" y="3072258"/>
          <a:ext cx="1151392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825F527-F302-4061-9DD0-11726AA50349}">
      <dsp:nvSpPr>
        <dsp:cNvPr id="0" name=""/>
        <dsp:cNvSpPr/>
      </dsp:nvSpPr>
      <dsp:spPr>
        <a:xfrm>
          <a:off x="0" y="3072258"/>
          <a:ext cx="11513923" cy="51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 </a:t>
          </a:r>
          <a:r>
            <a:rPr lang="en-GB" sz="2000" kern="1200" dirty="0">
              <a:latin typeface="Arial" panose="020B0604020202020204" pitchFamily="34" charset="0"/>
              <a:cs typeface="Arial" panose="020B0604020202020204" pitchFamily="34" charset="0"/>
            </a:rPr>
            <a:t>Learning from Lived Experience</a:t>
          </a:r>
          <a:endParaRPr lang="en-US" sz="2100" kern="1200" dirty="0"/>
        </a:p>
      </dsp:txBody>
      <dsp:txXfrm>
        <a:off x="0" y="3072258"/>
        <a:ext cx="11513923" cy="511938"/>
      </dsp:txXfrm>
    </dsp:sp>
    <dsp:sp modelId="{3386E865-AA0B-4ABB-8E3F-7F0507A85C27}">
      <dsp:nvSpPr>
        <dsp:cNvPr id="0" name=""/>
        <dsp:cNvSpPr/>
      </dsp:nvSpPr>
      <dsp:spPr>
        <a:xfrm>
          <a:off x="0" y="3584197"/>
          <a:ext cx="1151392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61D1223-F300-42C7-911E-CEC18811DE69}">
      <dsp:nvSpPr>
        <dsp:cNvPr id="0" name=""/>
        <dsp:cNvSpPr/>
      </dsp:nvSpPr>
      <dsp:spPr>
        <a:xfrm>
          <a:off x="0" y="3584197"/>
          <a:ext cx="11513923" cy="51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 </a:t>
          </a:r>
          <a:r>
            <a:rPr lang="en-GB" sz="2000" kern="1200" dirty="0">
              <a:latin typeface="Arial" panose="020B0604020202020204" pitchFamily="34" charset="0"/>
              <a:cs typeface="Arial" panose="020B0604020202020204" pitchFamily="34" charset="0"/>
            </a:rPr>
            <a:t>Our Approach to Prevention</a:t>
          </a:r>
          <a:endParaRPr lang="en-US" sz="2000" kern="1200" dirty="0">
            <a:latin typeface="Arial" panose="020B0604020202020204" pitchFamily="34" charset="0"/>
            <a:cs typeface="Arial" panose="020B0604020202020204" pitchFamily="34" charset="0"/>
          </a:endParaRPr>
        </a:p>
      </dsp:txBody>
      <dsp:txXfrm>
        <a:off x="0" y="3584197"/>
        <a:ext cx="11513923" cy="511938"/>
      </dsp:txXfrm>
    </dsp:sp>
    <dsp:sp modelId="{F1583D5F-3863-446F-9BBF-A981F63F4ACC}">
      <dsp:nvSpPr>
        <dsp:cNvPr id="0" name=""/>
        <dsp:cNvSpPr/>
      </dsp:nvSpPr>
      <dsp:spPr>
        <a:xfrm>
          <a:off x="0" y="4096136"/>
          <a:ext cx="1151392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A186639-963E-4C2E-8EE2-44BB6C53F953}">
      <dsp:nvSpPr>
        <dsp:cNvPr id="0" name=""/>
        <dsp:cNvSpPr/>
      </dsp:nvSpPr>
      <dsp:spPr>
        <a:xfrm>
          <a:off x="0" y="4096136"/>
          <a:ext cx="11513923" cy="51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 </a:t>
          </a:r>
          <a:r>
            <a:rPr lang="en-GB" sz="2000" kern="1200" dirty="0">
              <a:latin typeface="Arial" panose="020B0604020202020204" pitchFamily="34" charset="0"/>
              <a:cs typeface="Arial" panose="020B0604020202020204" pitchFamily="34" charset="0"/>
            </a:rPr>
            <a:t>Governance and accountability</a:t>
          </a:r>
          <a:endParaRPr lang="en-US" sz="2000" kern="1200" dirty="0">
            <a:latin typeface="Arial" panose="020B0604020202020204" pitchFamily="34" charset="0"/>
            <a:cs typeface="Arial" panose="020B0604020202020204" pitchFamily="34" charset="0"/>
          </a:endParaRPr>
        </a:p>
      </dsp:txBody>
      <dsp:txXfrm>
        <a:off x="0" y="4096136"/>
        <a:ext cx="11513923" cy="511938"/>
      </dsp:txXfrm>
    </dsp:sp>
    <dsp:sp modelId="{F819EC0B-0B4D-4F9C-A9C2-216F35BDDD8F}">
      <dsp:nvSpPr>
        <dsp:cNvPr id="0" name=""/>
        <dsp:cNvSpPr/>
      </dsp:nvSpPr>
      <dsp:spPr>
        <a:xfrm>
          <a:off x="0" y="4608075"/>
          <a:ext cx="1151392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C0DE487-2AE8-4705-AC14-38CEEFDF534B}">
      <dsp:nvSpPr>
        <dsp:cNvPr id="0" name=""/>
        <dsp:cNvSpPr/>
      </dsp:nvSpPr>
      <dsp:spPr>
        <a:xfrm>
          <a:off x="0" y="4608075"/>
          <a:ext cx="11513923" cy="51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latin typeface="Arial" panose="020B0604020202020204" pitchFamily="34" charset="0"/>
            <a:cs typeface="Arial" panose="020B0604020202020204" pitchFamily="34" charset="0"/>
          </a:endParaRPr>
        </a:p>
      </dsp:txBody>
      <dsp:txXfrm>
        <a:off x="0" y="4608075"/>
        <a:ext cx="11513923" cy="5119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F9200-905E-4CF5-A751-A5DF0A53BE04}"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06414-6AD8-4993-A94C-1B706188DB2A}" type="slidenum">
              <a:rPr lang="en-GB" smtClean="0"/>
              <a:t>‹#›</a:t>
            </a:fld>
            <a:endParaRPr lang="en-GB"/>
          </a:p>
        </p:txBody>
      </p:sp>
    </p:spTree>
    <p:extLst>
      <p:ext uri="{BB962C8B-B14F-4D97-AF65-F5344CB8AC3E}">
        <p14:creationId xmlns:p14="http://schemas.microsoft.com/office/powerpoint/2010/main" val="177434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779252" rtl="0" eaLnBrk="1" fontAlgn="auto" latinLnBrk="0" hangingPunct="1">
              <a:lnSpc>
                <a:spcPct val="100000"/>
              </a:lnSpc>
              <a:spcBef>
                <a:spcPts val="0"/>
              </a:spcBef>
              <a:spcAft>
                <a:spcPts val="0"/>
              </a:spcAft>
              <a:buClrTx/>
              <a:buSzTx/>
              <a:buFontTx/>
              <a:buNone/>
              <a:tabLst/>
              <a:defRPr/>
            </a:pPr>
            <a:fld id="{606BD850-0564-4E4B-BE85-B7205CE7C8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79252"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59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5D07E-5206-46C1-B452-5E472B667E9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73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5D07E-5206-46C1-B452-5E472B667E9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3467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63031EDC-A21F-493C-BAE1-06B14D609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26162" y="1748409"/>
            <a:ext cx="6995441" cy="1470025"/>
          </a:xfrm>
        </p:spPr>
        <p:txBody>
          <a:bodyPr>
            <a:normAutofit/>
          </a:bodyPr>
          <a:lstStyle>
            <a:lvl1pPr algn="l">
              <a:defRPr sz="36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tx1">
                    <a:tint val="75000"/>
                  </a:schemeClr>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a:t>Click to edit Master subtitle style</a:t>
            </a:r>
            <a:endParaRPr lang="en-GB" dirty="0"/>
          </a:p>
        </p:txBody>
      </p:sp>
      <p:sp>
        <p:nvSpPr>
          <p:cNvPr id="4" name="Rectangle 3">
            <a:extLst>
              <a:ext uri="{FF2B5EF4-FFF2-40B4-BE49-F238E27FC236}">
                <a16:creationId xmlns:a16="http://schemas.microsoft.com/office/drawing/2014/main" id="{FE4B6B84-A2AA-E76C-9702-B0362DA95027}"/>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207209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F3F065D-3009-4E32-AB02-B302B8D520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3049"/>
            <a:ext cx="4011084" cy="1162051"/>
          </a:xfrm>
        </p:spPr>
        <p:txBody>
          <a:bodyPr anchor="t"/>
          <a:lstStyle>
            <a:lvl1pPr algn="l">
              <a:defRPr sz="2267" b="1"/>
            </a:lvl1pPr>
          </a:lstStyle>
          <a:p>
            <a:r>
              <a:rPr lang="en-US"/>
              <a:t>Click to edit Master title style</a:t>
            </a:r>
            <a:endParaRPr lang="en-GB" dirty="0"/>
          </a:p>
        </p:txBody>
      </p:sp>
      <p:sp>
        <p:nvSpPr>
          <p:cNvPr id="3" name="Content Placeholder 2"/>
          <p:cNvSpPr>
            <a:spLocks noGrp="1"/>
          </p:cNvSpPr>
          <p:nvPr>
            <p:ph idx="1"/>
          </p:nvPr>
        </p:nvSpPr>
        <p:spPr>
          <a:xfrm>
            <a:off x="4766735" y="273052"/>
            <a:ext cx="6815667" cy="5606963"/>
          </a:xfrm>
        </p:spPr>
        <p:txBody>
          <a:bodyPr>
            <a:normAutofit/>
          </a:bodyPr>
          <a:lstStyle>
            <a:lvl1pPr>
              <a:defRPr sz="2667"/>
            </a:lvl1pPr>
            <a:lvl2pPr>
              <a:defRPr sz="2267"/>
            </a:lvl2pPr>
            <a:lvl3pPr>
              <a:defRPr sz="2000"/>
            </a:lvl3pPr>
            <a:lvl4pPr>
              <a:defRPr sz="1867"/>
            </a:lvl4pPr>
            <a:lvl5pPr>
              <a:defRPr sz="18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2"/>
            <a:ext cx="4011084" cy="4493783"/>
          </a:xfrm>
        </p:spPr>
        <p:txBody>
          <a:bodyPr/>
          <a:lstStyle>
            <a:lvl1pPr marL="0" indent="0">
              <a:buNone/>
              <a:defRPr sz="1600"/>
            </a:lvl1pPr>
            <a:lvl2pPr marL="519488" indent="0">
              <a:buNone/>
              <a:defRPr sz="1333"/>
            </a:lvl2pPr>
            <a:lvl3pPr marL="1038977" indent="0">
              <a:buNone/>
              <a:defRPr sz="1200"/>
            </a:lvl3pPr>
            <a:lvl4pPr marL="1558465" indent="0">
              <a:buNone/>
              <a:defRPr sz="1067"/>
            </a:lvl4pPr>
            <a:lvl5pPr marL="2077952" indent="0">
              <a:buNone/>
              <a:defRPr sz="1067"/>
            </a:lvl5pPr>
            <a:lvl6pPr marL="2597440" indent="0">
              <a:buNone/>
              <a:defRPr sz="1067"/>
            </a:lvl6pPr>
            <a:lvl7pPr marL="3116929" indent="0">
              <a:buNone/>
              <a:defRPr sz="1067"/>
            </a:lvl7pPr>
            <a:lvl8pPr marL="3636417" indent="0">
              <a:buNone/>
              <a:defRPr sz="1067"/>
            </a:lvl8pPr>
            <a:lvl9pPr marL="4155905" indent="0">
              <a:buNone/>
              <a:defRPr sz="1067"/>
            </a:lvl9pPr>
          </a:lstStyle>
          <a:p>
            <a:pPr lvl="0"/>
            <a:r>
              <a:rPr lang="en-US"/>
              <a:t>Click to edit Master text styles</a:t>
            </a:r>
          </a:p>
        </p:txBody>
      </p:sp>
      <p:sp>
        <p:nvSpPr>
          <p:cNvPr id="10"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5" name="Rectangle 4">
            <a:extLst>
              <a:ext uri="{FF2B5EF4-FFF2-40B4-BE49-F238E27FC236}">
                <a16:creationId xmlns:a16="http://schemas.microsoft.com/office/drawing/2014/main" id="{B03546BA-17BB-39E0-B230-7EA4D138394D}"/>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262430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326B4678-B200-03F3-BD67-500106AFAB2A}"/>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63322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ingle line header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87" y="1380875"/>
            <a:ext cx="5582195"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59395" y="1380875"/>
            <a:ext cx="5406819"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10" name="Rectangle 9"/>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hasCustomPrompt="1"/>
          </p:nvPr>
        </p:nvSpPr>
        <p:spPr>
          <a:xfrm>
            <a:off x="391888" y="365127"/>
            <a:ext cx="10961913" cy="827949"/>
          </a:xfrm>
          <a:prstGeom prst="rect">
            <a:avLst/>
          </a:prstGeom>
        </p:spPr>
        <p:txBody>
          <a:bodyPr>
            <a:norm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2" name="Rectangle 1">
            <a:extLst>
              <a:ext uri="{FF2B5EF4-FFF2-40B4-BE49-F238E27FC236}">
                <a16:creationId xmlns:a16="http://schemas.microsoft.com/office/drawing/2014/main" id="{60219800-C3D2-420E-BBAC-F56848254A0B}"/>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
        <p:nvSpPr>
          <p:cNvPr id="8" name="Rectangle 7">
            <a:extLst>
              <a:ext uri="{FF2B5EF4-FFF2-40B4-BE49-F238E27FC236}">
                <a16:creationId xmlns:a16="http://schemas.microsoft.com/office/drawing/2014/main" id="{B803469F-C49F-4FF2-A028-DD2A8E3DDA59}"/>
              </a:ext>
            </a:extLst>
          </p:cNvPr>
          <p:cNvSpPr/>
          <p:nvPr userDrawn="1"/>
        </p:nvSpPr>
        <p:spPr>
          <a:xfrm>
            <a:off x="9816878" y="264406"/>
            <a:ext cx="2264391" cy="11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9" name="Picture 8" descr="Graphical user interface, application&#10;&#10;Description automatically generated">
            <a:extLst>
              <a:ext uri="{FF2B5EF4-FFF2-40B4-BE49-F238E27FC236}">
                <a16:creationId xmlns:a16="http://schemas.microsoft.com/office/drawing/2014/main" id="{670C758A-C29F-45CD-9A96-F23BDB10CF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8760"/>
            <a:ext cx="12229448" cy="5589240"/>
          </a:xfrm>
          <a:prstGeom prst="rect">
            <a:avLst/>
          </a:prstGeom>
        </p:spPr>
      </p:pic>
    </p:spTree>
    <p:extLst>
      <p:ext uri="{BB962C8B-B14F-4D97-AF65-F5344CB8AC3E}">
        <p14:creationId xmlns:p14="http://schemas.microsoft.com/office/powerpoint/2010/main" val="94608458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B1B4CC0C-06BC-4A63-8B6F-3CB9B8024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4" name="Rectangle 3">
            <a:extLst>
              <a:ext uri="{FF2B5EF4-FFF2-40B4-BE49-F238E27FC236}">
                <a16:creationId xmlns:a16="http://schemas.microsoft.com/office/drawing/2014/main" id="{9138C9CC-DDE3-3AEC-8B20-C6CF7EFC99FD}"/>
              </a:ext>
            </a:extLst>
          </p:cNvPr>
          <p:cNvSpPr/>
          <p:nvPr userDrawn="1"/>
        </p:nvSpPr>
        <p:spPr>
          <a:xfrm>
            <a:off x="9072331" y="5938163"/>
            <a:ext cx="1536171" cy="919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3137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BD81D60D-E084-4DB7-953A-539BC6C9B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dirty="0"/>
          </a:p>
        </p:txBody>
      </p:sp>
      <p:sp>
        <p:nvSpPr>
          <p:cNvPr id="10"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455081" y="6412627"/>
            <a:ext cx="2844800" cy="365125"/>
          </a:xfrm>
          <a:prstGeom prst="rect">
            <a:avLst/>
          </a:prstGeom>
        </p:spPr>
        <p:txBody>
          <a:bodyPr vert="horz" lIns="103900" tIns="51951" rIns="103900" bIns="51951"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33" dirty="0">
                <a:solidFill>
                  <a:schemeClr val="bg1"/>
                </a:solidFill>
              </a:rPr>
              <a:t>PAGE </a:t>
            </a:r>
            <a:fld id="{45A89BE1-5792-4ACB-BF4C-7FAB88C6C5B7}" type="slidenum">
              <a:rPr lang="en-GB" sz="1333" smtClean="0">
                <a:solidFill>
                  <a:schemeClr val="bg1"/>
                </a:solidFill>
              </a:rPr>
              <a:pPr/>
              <a:t>‹#›</a:t>
            </a:fld>
            <a:endParaRPr lang="en-GB" sz="1333" dirty="0">
              <a:solidFill>
                <a:schemeClr val="bg1"/>
              </a:solidFill>
            </a:endParaRPr>
          </a:p>
        </p:txBody>
      </p:sp>
      <p:sp>
        <p:nvSpPr>
          <p:cNvPr id="7"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8A141043-4338-61E3-4E1E-A327FE58AEC2}"/>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341630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bg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pic>
        <p:nvPicPr>
          <p:cNvPr id="5" name="Picture 4" descr="Chart, histogram&#10;&#10;Description automatically generated">
            <a:extLst>
              <a:ext uri="{FF2B5EF4-FFF2-40B4-BE49-F238E27FC236}">
                <a16:creationId xmlns:a16="http://schemas.microsoft.com/office/drawing/2014/main" id="{3315BB91-4C74-4842-BE78-76C6AA3DD1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99E5E02-6A8B-EDEE-A17F-EF53FB3EC350}"/>
              </a:ext>
            </a:extLst>
          </p:cNvPr>
          <p:cNvSpPr/>
          <p:nvPr userDrawn="1"/>
        </p:nvSpPr>
        <p:spPr>
          <a:xfrm>
            <a:off x="9072331" y="5829267"/>
            <a:ext cx="1536171" cy="1028733"/>
          </a:xfrm>
          <a:prstGeom prst="rect">
            <a:avLst/>
          </a:prstGeom>
          <a:solidFill>
            <a:srgbClr val="E121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142607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E0DD54F-F482-473C-82D5-E26BDF617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tx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F7C5E5F1-D6AF-EF7D-00EA-1DF0210C757E}"/>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260787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683BB7A2-28D4-47D7-BD75-1F71B1847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
        <p:nvSpPr>
          <p:cNvPr id="11"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8EB5C9F9-533F-8516-AA13-F2A3EA323E69}"/>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155799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5DC7DFAD-BFDA-41E0-89BF-B8A47A224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
        <p:nvSpPr>
          <p:cNvPr id="13" name="Slide Number Placeholder 5"/>
          <p:cNvSpPr>
            <a:spLocks noGrp="1"/>
          </p:cNvSpPr>
          <p:nvPr>
            <p:ph type="sldNum" sz="quarter" idx="10"/>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219586B8-2E6F-BEB8-3698-6EAAC6D1439B}"/>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61983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A684366-9C21-4323-AAB8-D6287DA6F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
        <p:nvSpPr>
          <p:cNvPr id="9"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0C14C13F-DE62-6C54-12D1-2AA4389A2763}"/>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186186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5914978-3201-4182-B05F-D30AF0D3E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D1002304-2C54-1346-E025-59CA76A235D9}"/>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27411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498928" y="6246504"/>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dirty="0"/>
          </a:p>
        </p:txBody>
      </p:sp>
      <p:sp>
        <p:nvSpPr>
          <p:cNvPr id="5" name="TextBox 4">
            <a:extLst>
              <a:ext uri="{FF2B5EF4-FFF2-40B4-BE49-F238E27FC236}">
                <a16:creationId xmlns:a16="http://schemas.microsoft.com/office/drawing/2014/main" id="{3A051DA9-13AF-2DE4-9594-08009E11D1EE}"/>
              </a:ext>
            </a:extLst>
          </p:cNvPr>
          <p:cNvSpPr txBox="1"/>
          <p:nvPr userDrawn="1">
            <p:extLst>
              <p:ext uri="{1162E1C5-73C7-4A58-AE30-91384D911F3F}">
                <p184:classification xmlns:p184="http://schemas.microsoft.com/office/powerpoint/2018/4/main" val="ftr"/>
              </p:ext>
            </p:extLst>
          </p:nvPr>
        </p:nvSpPr>
        <p:spPr>
          <a:xfrm>
            <a:off x="5789084" y="6654801"/>
            <a:ext cx="651933" cy="205121"/>
          </a:xfrm>
          <a:prstGeom prst="rect">
            <a:avLst/>
          </a:prstGeom>
        </p:spPr>
        <p:txBody>
          <a:bodyPr horzOverflow="overflow" lIns="0" tIns="0" rIns="0" bIns="0">
            <a:spAutoFit/>
          </a:bodyPr>
          <a:lstStyle/>
          <a:p>
            <a:pPr algn="l"/>
            <a:r>
              <a:rPr lang="en-GB" sz="1333">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915480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p:titleStyle>
    <p:body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rminghambeheard.org.uk/economy/homelessness-rough-sleeping-prevention-strategy-20" TargetMode="External"/><Relationship Id="rId2" Type="http://schemas.openxmlformats.org/officeDocument/2006/relationships/hyperlink" Target="mailto:HomelessnessPreventionStrategyConsultation@birmingham.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irmingham.gov.uk/info/20207/homelessness/1191/homelessness_services" TargetMode="External"/><Relationship Id="rId7" Type="http://schemas.openxmlformats.org/officeDocument/2006/relationships/hyperlink" Target="https://www.birmingham.gov.uk/dhp" TargetMode="External"/><Relationship Id="rId2" Type="http://schemas.openxmlformats.org/officeDocument/2006/relationships/hyperlink" Target="https://www.birmingham.gov.uk/info/50099/housing_applications_and_assessments/2682/request_a_housing_needs_assessment" TargetMode="External"/><Relationship Id="rId1" Type="http://schemas.openxmlformats.org/officeDocument/2006/relationships/slideLayout" Target="../slideLayouts/slideLayout12.xml"/><Relationship Id="rId6" Type="http://schemas.openxmlformats.org/officeDocument/2006/relationships/hyperlink" Target="mailto:AFT@Birmingham.gov.uk" TargetMode="External"/><Relationship Id="rId5" Type="http://schemas.openxmlformats.org/officeDocument/2006/relationships/hyperlink" Target="https://www.birmingham.gov.uk/directory_record/6511/northfield_customer_service_centre" TargetMode="External"/><Relationship Id="rId4" Type="http://schemas.openxmlformats.org/officeDocument/2006/relationships/hyperlink" Target="https://www.birmingham.gov.uk/directory_record/6512/erdington_customer_service_cent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rminghambeheard.org.uk/economy/homelessness-rough-sleeping-prevention-strategy-2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445" y="1453134"/>
            <a:ext cx="6995441" cy="1470025"/>
          </a:xfrm>
        </p:spPr>
        <p:txBody>
          <a:bodyPr>
            <a:normAutofit fontScale="90000"/>
          </a:bodyPr>
          <a:lstStyle/>
          <a:p>
            <a:r>
              <a:rPr lang="en-GB" dirty="0"/>
              <a:t>Draft Homelessness Prevention Strategy 2024-2029 Consultation</a:t>
            </a:r>
          </a:p>
        </p:txBody>
      </p:sp>
      <p:sp>
        <p:nvSpPr>
          <p:cNvPr id="5" name="Subtitle 4">
            <a:extLst>
              <a:ext uri="{FF2B5EF4-FFF2-40B4-BE49-F238E27FC236}">
                <a16:creationId xmlns:a16="http://schemas.microsoft.com/office/drawing/2014/main" id="{2474B470-A7A2-C49F-806F-A86766AFF03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984C-68D6-5BF4-D4EB-6A6860F394DA}"/>
              </a:ext>
            </a:extLst>
          </p:cNvPr>
          <p:cNvSpPr>
            <a:spLocks noGrp="1"/>
          </p:cNvSpPr>
          <p:nvPr>
            <p:ph type="title"/>
          </p:nvPr>
        </p:nvSpPr>
        <p:spPr/>
        <p:txBody>
          <a:bodyPr/>
          <a:lstStyle/>
          <a:p>
            <a:r>
              <a:rPr lang="en-GB" dirty="0"/>
              <a:t>If you would like to feed back further</a:t>
            </a:r>
          </a:p>
        </p:txBody>
      </p:sp>
      <p:sp>
        <p:nvSpPr>
          <p:cNvPr id="3" name="Content Placeholder 2">
            <a:extLst>
              <a:ext uri="{FF2B5EF4-FFF2-40B4-BE49-F238E27FC236}">
                <a16:creationId xmlns:a16="http://schemas.microsoft.com/office/drawing/2014/main" id="{B99264CD-4353-C430-8C08-7A2DEB8DFD68}"/>
              </a:ext>
            </a:extLst>
          </p:cNvPr>
          <p:cNvSpPr>
            <a:spLocks noGrp="1"/>
          </p:cNvSpPr>
          <p:nvPr>
            <p:ph idx="1"/>
          </p:nvPr>
        </p:nvSpPr>
        <p:spPr/>
        <p:txBody>
          <a:bodyPr/>
          <a:lstStyle/>
          <a:p>
            <a:r>
              <a:rPr lang="en-GB" dirty="0"/>
              <a:t>Email: </a:t>
            </a:r>
            <a:r>
              <a:rPr lang="en-GB" b="0" i="0" u="sng" dirty="0">
                <a:solidFill>
                  <a:srgbClr val="0563C1"/>
                </a:solidFill>
                <a:effectLst/>
                <a:latin typeface="Calibri" panose="020F0502020204030204" pitchFamily="34" charset="0"/>
                <a:hlinkClick r:id="rId2"/>
              </a:rPr>
              <a:t>HomelessnessPreventionStrategyConsultation@birmingham.gov.uk</a:t>
            </a:r>
            <a:endParaRPr lang="en-GB" b="0" i="0" u="sng" dirty="0">
              <a:solidFill>
                <a:srgbClr val="0563C1"/>
              </a:solidFill>
              <a:effectLst/>
              <a:latin typeface="Calibri" panose="020F0502020204030204" pitchFamily="34" charset="0"/>
            </a:endParaRPr>
          </a:p>
          <a:p>
            <a:r>
              <a:rPr lang="en-GB" dirty="0">
                <a:hlinkClick r:id="rId3"/>
              </a:rPr>
              <a:t>Link to Be Heard</a:t>
            </a:r>
            <a:endParaRPr lang="en-GB" dirty="0"/>
          </a:p>
        </p:txBody>
      </p:sp>
    </p:spTree>
    <p:extLst>
      <p:ext uri="{BB962C8B-B14F-4D97-AF65-F5344CB8AC3E}">
        <p14:creationId xmlns:p14="http://schemas.microsoft.com/office/powerpoint/2010/main" val="242954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7D93AA-D5FE-0821-0D45-624C45955D8B}"/>
              </a:ext>
            </a:extLst>
          </p:cNvPr>
          <p:cNvSpPr txBox="1"/>
          <p:nvPr/>
        </p:nvSpPr>
        <p:spPr>
          <a:xfrm>
            <a:off x="166687" y="1000298"/>
            <a:ext cx="11858625" cy="4636782"/>
          </a:xfrm>
          <a:prstGeom prst="rect">
            <a:avLst/>
          </a:prstGeom>
          <a:noFill/>
        </p:spPr>
        <p:txBody>
          <a:bodyPr wrap="square">
            <a:spAutoFit/>
          </a:bodyPr>
          <a:lstStyle/>
          <a:p>
            <a:r>
              <a:rPr lang="en-GB" sz="1400" dirty="0"/>
              <a:t>If you believe you are threatened with homelessness or are homeless you can contact our customer centre on 0121 303 7410 option 3. If you are not homeless today but believe you might be threatened with homelessness within 56 days you can also </a:t>
            </a:r>
            <a:r>
              <a:rPr lang="en-GB" sz="1400" dirty="0">
                <a:hlinkClick r:id="rId2"/>
              </a:rPr>
              <a:t>Request a housing needs assessment online</a:t>
            </a:r>
            <a:r>
              <a:rPr lang="en-GB" sz="1400" dirty="0"/>
              <a:t>. </a:t>
            </a:r>
          </a:p>
          <a:p>
            <a:endParaRPr lang="en-GB" sz="1400" dirty="0"/>
          </a:p>
          <a:p>
            <a:r>
              <a:rPr lang="en-GB" sz="1400" dirty="0"/>
              <a:t>For information about other services, such as out of hours support, or youth homelessness provision, details can be found here: </a:t>
            </a:r>
            <a:r>
              <a:rPr lang="en-GB" sz="1400" dirty="0">
                <a:hlinkClick r:id="rId3"/>
              </a:rPr>
              <a:t>Homelessness services | Homelessness services | Birmingham City Council</a:t>
            </a:r>
            <a:endParaRPr lang="en-GB" sz="1400" dirty="0"/>
          </a:p>
          <a:p>
            <a:pPr>
              <a:lnSpc>
                <a:spcPct val="107000"/>
              </a:lnSpc>
              <a:spcAft>
                <a:spcPts val="800"/>
              </a:spcAft>
            </a:pPr>
            <a:endParaRPr lang="en-GB" sz="1400" dirty="0">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1400" dirty="0">
                <a:effectLst/>
                <a:latin typeface="+mj-lt"/>
                <a:ea typeface="Calibri" panose="020F0502020204030204" pitchFamily="34" charset="0"/>
                <a:cs typeface="Arial" panose="020B0604020202020204" pitchFamily="34" charset="0"/>
              </a:rPr>
              <a:t>We also have two Customer Services Centres. These centres offer a </a:t>
            </a:r>
            <a:r>
              <a:rPr lang="en-GB" sz="1400" b="1" dirty="0">
                <a:effectLst/>
                <a:latin typeface="+mj-lt"/>
                <a:ea typeface="Calibri" panose="020F0502020204030204" pitchFamily="34" charset="0"/>
                <a:cs typeface="Arial" panose="020B0604020202020204" pitchFamily="34" charset="0"/>
              </a:rPr>
              <a:t>walk-in advice</a:t>
            </a:r>
            <a:r>
              <a:rPr lang="en-GB" sz="1400" dirty="0">
                <a:effectLst/>
                <a:latin typeface="+mj-lt"/>
                <a:ea typeface="Calibri" panose="020F0502020204030204" pitchFamily="34" charset="0"/>
                <a:cs typeface="Arial" panose="020B0604020202020204" pitchFamily="34" charset="0"/>
              </a:rPr>
              <a:t> service during their opening hours and can be contacted by the phone.</a:t>
            </a:r>
          </a:p>
          <a:p>
            <a:pPr marL="342900" lvl="0" indent="-342900">
              <a:lnSpc>
                <a:spcPct val="107000"/>
              </a:lnSpc>
              <a:spcAft>
                <a:spcPts val="800"/>
              </a:spcAft>
              <a:buSzPts val="1000"/>
              <a:buFont typeface="Wingdings" panose="05000000000000000000" pitchFamily="2" charset="2"/>
              <a:buChar char=""/>
              <a:tabLst>
                <a:tab pos="457200" algn="l"/>
              </a:tabLst>
            </a:pPr>
            <a:r>
              <a:rPr lang="en-GB" sz="1400" u="sng" dirty="0">
                <a:solidFill>
                  <a:srgbClr val="0000FF"/>
                </a:solidFill>
                <a:effectLst/>
                <a:latin typeface="+mj-lt"/>
                <a:ea typeface="Times New Roman" panose="02020603050405020304" pitchFamily="18" charset="0"/>
                <a:cs typeface="Arial" panose="020B0604020202020204" pitchFamily="34" charset="0"/>
                <a:hlinkClick r:id="rId4"/>
              </a:rPr>
              <a:t>Erdington Customer Service Centre</a:t>
            </a:r>
            <a:r>
              <a:rPr lang="en-GB" sz="1400" dirty="0">
                <a:effectLst/>
                <a:latin typeface="+mj-lt"/>
                <a:ea typeface="Times New Roman" panose="02020603050405020304" pitchFamily="18" charset="0"/>
                <a:cs typeface="Arial" panose="020B0604020202020204" pitchFamily="34" charset="0"/>
              </a:rPr>
              <a:t>, 67 Sutton New Road, Erdington, Birmingham, B23 6QT - 0121 216 3030</a:t>
            </a:r>
            <a:endParaRPr lang="en-GB" sz="1400" dirty="0">
              <a:effectLst/>
              <a:latin typeface="+mj-lt"/>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Wingdings" panose="05000000000000000000" pitchFamily="2" charset="2"/>
              <a:buChar char=""/>
              <a:tabLst>
                <a:tab pos="457200" algn="l"/>
              </a:tabLst>
            </a:pPr>
            <a:r>
              <a:rPr lang="en-GB" sz="1400" u="sng" dirty="0">
                <a:solidFill>
                  <a:srgbClr val="0000FF"/>
                </a:solidFill>
                <a:effectLst/>
                <a:latin typeface="+mj-lt"/>
                <a:ea typeface="Times New Roman" panose="02020603050405020304" pitchFamily="18" charset="0"/>
                <a:cs typeface="Arial" panose="020B0604020202020204" pitchFamily="34" charset="0"/>
                <a:hlinkClick r:id="rId5"/>
              </a:rPr>
              <a:t>Northfield Customer Service Centre</a:t>
            </a:r>
            <a:r>
              <a:rPr lang="en-GB" sz="1400" dirty="0">
                <a:effectLst/>
                <a:latin typeface="+mj-lt"/>
                <a:ea typeface="Times New Roman" panose="02020603050405020304" pitchFamily="18" charset="0"/>
                <a:cs typeface="Arial" panose="020B0604020202020204" pitchFamily="34" charset="0"/>
              </a:rPr>
              <a:t>, 1a Vineyard Road, Northfield, Birmingham, B31 1PG - 0121 216 3030</a:t>
            </a:r>
            <a:endParaRPr lang="en-GB" sz="1400" dirty="0">
              <a:effectLst/>
              <a:latin typeface="+mj-lt"/>
              <a:ea typeface="Calibri" panose="020F0502020204030204" pitchFamily="34" charset="0"/>
              <a:cs typeface="Arial" panose="020B0604020202020204" pitchFamily="34" charset="0"/>
            </a:endParaRPr>
          </a:p>
          <a:p>
            <a:pPr>
              <a:lnSpc>
                <a:spcPct val="107000"/>
              </a:lnSpc>
              <a:spcAft>
                <a:spcPts val="800"/>
              </a:spcAft>
            </a:pPr>
            <a:endParaRPr lang="en-GB" sz="1400" dirty="0">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1400" dirty="0">
                <a:effectLst/>
                <a:latin typeface="+mj-lt"/>
                <a:ea typeface="Calibri" panose="020F0502020204030204" pitchFamily="34" charset="0"/>
                <a:cs typeface="Arial" panose="020B0604020202020204" pitchFamily="34" charset="0"/>
              </a:rPr>
              <a:t>We also have a new service Accommodation Finding Service which works with landlords to secure properties in the private sector. The team secures accommodation with the help of various incentives for an initial 24 month tenancies to those on the Council's homeless and housing register. If you would like more information about the service offered please email </a:t>
            </a:r>
            <a:r>
              <a:rPr lang="en-GB" sz="1400" u="sng" dirty="0">
                <a:solidFill>
                  <a:srgbClr val="0000FF"/>
                </a:solidFill>
                <a:effectLst/>
                <a:latin typeface="+mj-lt"/>
                <a:ea typeface="Calibri" panose="020F0502020204030204" pitchFamily="34" charset="0"/>
                <a:cs typeface="Arial" panose="020B0604020202020204" pitchFamily="34" charset="0"/>
                <a:hlinkClick r:id="rId6"/>
              </a:rPr>
              <a:t>AFT@Birmingham.gov.uk</a:t>
            </a:r>
            <a:r>
              <a:rPr lang="en-GB" sz="1400" dirty="0">
                <a:effectLst/>
                <a:latin typeface="+mj-lt"/>
                <a:ea typeface="Calibri" panose="020F0502020204030204" pitchFamily="34" charset="0"/>
                <a:cs typeface="Arial" panose="020B0604020202020204" pitchFamily="34" charset="0"/>
              </a:rPr>
              <a:t>.</a:t>
            </a:r>
          </a:p>
          <a:p>
            <a:pPr>
              <a:lnSpc>
                <a:spcPct val="107000"/>
              </a:lnSpc>
              <a:spcAft>
                <a:spcPts val="800"/>
              </a:spcAft>
            </a:pPr>
            <a:r>
              <a:rPr lang="en-GB" sz="1400" dirty="0">
                <a:effectLst/>
                <a:latin typeface="+mj-lt"/>
                <a:ea typeface="Calibri" panose="020F0502020204030204" pitchFamily="34" charset="0"/>
                <a:cs typeface="Arial" panose="020B0604020202020204" pitchFamily="34" charset="0"/>
              </a:rPr>
              <a:t>Rent advance or deposit via DHP Discretionary Housing Payment: More information via our Benefit Service 0121 464 7000 or visit </a:t>
            </a:r>
            <a:r>
              <a:rPr lang="en-GB" sz="1400" u="sng" dirty="0">
                <a:solidFill>
                  <a:srgbClr val="0000FF"/>
                </a:solidFill>
                <a:effectLst/>
                <a:latin typeface="+mj-lt"/>
                <a:ea typeface="Calibri" panose="020F0502020204030204" pitchFamily="34" charset="0"/>
                <a:cs typeface="Arial" panose="020B0604020202020204" pitchFamily="34" charset="0"/>
                <a:hlinkClick r:id="rId7"/>
              </a:rPr>
              <a:t>https://www.birmingham.gov.uk/dhp</a:t>
            </a:r>
            <a:r>
              <a:rPr lang="en-GB" sz="1400" dirty="0">
                <a:effectLst/>
                <a:latin typeface="+mj-lt"/>
                <a:ea typeface="Calibri" panose="020F0502020204030204" pitchFamily="34" charset="0"/>
                <a:cs typeface="Arial" panose="020B0604020202020204" pitchFamily="34" charset="0"/>
              </a:rPr>
              <a:t>. </a:t>
            </a:r>
            <a:endParaRPr lang="en-GB" sz="1400" dirty="0">
              <a:latin typeface="+mj-lt"/>
              <a:ea typeface="Calibri" panose="020F0502020204030204" pitchFamily="34" charset="0"/>
              <a:cs typeface="Arial" panose="020B0604020202020204" pitchFamily="34" charset="0"/>
            </a:endParaRPr>
          </a:p>
          <a:p>
            <a:pPr>
              <a:lnSpc>
                <a:spcPct val="107000"/>
              </a:lnSpc>
              <a:spcAft>
                <a:spcPts val="800"/>
              </a:spcAft>
            </a:pPr>
            <a:endParaRPr lang="en-GB" sz="1400" dirty="0">
              <a:effectLst/>
              <a:latin typeface="+mj-lt"/>
              <a:ea typeface="Calibri" panose="020F0502020204030204" pitchFamily="34" charset="0"/>
              <a:cs typeface="Arial" panose="020B0604020202020204" pitchFamily="34" charset="0"/>
            </a:endParaRPr>
          </a:p>
        </p:txBody>
      </p:sp>
      <p:sp>
        <p:nvSpPr>
          <p:cNvPr id="7" name="Title 3">
            <a:extLst>
              <a:ext uri="{FF2B5EF4-FFF2-40B4-BE49-F238E27FC236}">
                <a16:creationId xmlns:a16="http://schemas.microsoft.com/office/drawing/2014/main" id="{24A4A6AC-AD1B-0D70-5971-71B29BFC4B2C}"/>
              </a:ext>
            </a:extLst>
          </p:cNvPr>
          <p:cNvSpPr>
            <a:spLocks noGrp="1"/>
          </p:cNvSpPr>
          <p:nvPr>
            <p:ph type="title"/>
          </p:nvPr>
        </p:nvSpPr>
        <p:spPr>
          <a:xfrm>
            <a:off x="1" y="1"/>
            <a:ext cx="10595515" cy="638347"/>
          </a:xfrm>
        </p:spPr>
        <p:txBody>
          <a:bodyPr>
            <a:normAutofit/>
          </a:bodyPr>
          <a:lstStyle/>
          <a:p>
            <a:r>
              <a:rPr lang="en-GB" sz="2400" dirty="0"/>
              <a:t>If you need support</a:t>
            </a:r>
            <a:endParaRPr lang="en-US" sz="2400" dirty="0"/>
          </a:p>
        </p:txBody>
      </p:sp>
    </p:spTree>
    <p:extLst>
      <p:ext uri="{BB962C8B-B14F-4D97-AF65-F5344CB8AC3E}">
        <p14:creationId xmlns:p14="http://schemas.microsoft.com/office/powerpoint/2010/main" val="92035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1066-BB65-26BD-C7B0-33337C645957}"/>
              </a:ext>
            </a:extLst>
          </p:cNvPr>
          <p:cNvSpPr txBox="1">
            <a:spLocks/>
          </p:cNvSpPr>
          <p:nvPr/>
        </p:nvSpPr>
        <p:spPr>
          <a:xfrm>
            <a:off x="101570" y="110109"/>
            <a:ext cx="9585355" cy="575691"/>
          </a:xfrm>
          <a:prstGeom prst="rect">
            <a:avLst/>
          </a:prstGeom>
        </p:spPr>
        <p:txBody>
          <a:bodyPr vert="horz" lIns="77925" tIns="38963" rIns="77925" bIns="38963" rtlCol="0" anchor="ctr">
            <a:normAutofit fontScale="97500"/>
          </a:bodyPr>
          <a:lstStyle>
            <a:lvl1pPr algn="l" defTabSz="1038977" rtl="0" eaLnBrk="1" latinLnBrk="0" hangingPunct="1">
              <a:spcBef>
                <a:spcPct val="0"/>
              </a:spcBef>
              <a:buNone/>
              <a:defRPr sz="2925" b="1" kern="1200">
                <a:solidFill>
                  <a:schemeClr val="tx1"/>
                </a:solidFill>
                <a:latin typeface="Arial" panose="020B0604020202020204" pitchFamily="34" charset="0"/>
                <a:ea typeface="+mj-ea"/>
                <a:cs typeface="Arial" panose="020B0604020202020204" pitchFamily="34" charset="0"/>
              </a:defRPr>
            </a:lvl1pPr>
          </a:lstStyle>
          <a:p>
            <a:r>
              <a:rPr lang="en-GB" sz="2500" dirty="0"/>
              <a:t>Draft Homelessness Prevention Strategy 2024-2029 Consultation</a:t>
            </a:r>
          </a:p>
        </p:txBody>
      </p:sp>
      <p:sp>
        <p:nvSpPr>
          <p:cNvPr id="2" name="TextBox 1">
            <a:extLst>
              <a:ext uri="{FF2B5EF4-FFF2-40B4-BE49-F238E27FC236}">
                <a16:creationId xmlns:a16="http://schemas.microsoft.com/office/drawing/2014/main" id="{954BCA2C-CFFD-7502-9722-3F9C4CA72CD7}"/>
              </a:ext>
            </a:extLst>
          </p:cNvPr>
          <p:cNvSpPr txBox="1"/>
          <p:nvPr/>
        </p:nvSpPr>
        <p:spPr>
          <a:xfrm>
            <a:off x="175405" y="685800"/>
            <a:ext cx="11841189" cy="5509200"/>
          </a:xfrm>
          <a:prstGeom prst="rect">
            <a:avLst/>
          </a:prstGeom>
          <a:noFill/>
        </p:spPr>
        <p:txBody>
          <a:bodyPr wrap="square">
            <a:spAutoFit/>
          </a:bodyPr>
          <a:lstStyle/>
          <a:p>
            <a:pPr marL="0" indent="0">
              <a:buNone/>
            </a:pPr>
            <a:r>
              <a:rPr lang="en-GB" sz="1600" b="1" dirty="0">
                <a:effectLst/>
                <a:ea typeface="Times New Roman" panose="02020603050405020304" pitchFamily="18" charset="0"/>
              </a:rPr>
              <a:t>Context: </a:t>
            </a:r>
            <a:r>
              <a:rPr lang="en-GB" sz="1600" b="1" dirty="0">
                <a:ea typeface="Times New Roman" panose="02020603050405020304" pitchFamily="18" charset="0"/>
              </a:rPr>
              <a:t> </a:t>
            </a:r>
            <a:r>
              <a:rPr lang="en-GB" sz="1600" b="0" i="0" dirty="0">
                <a:solidFill>
                  <a:srgbClr val="333333"/>
                </a:solidFill>
                <a:effectLst/>
                <a:latin typeface="+mj-lt"/>
              </a:rPr>
              <a:t>A person is threatened with homelessness if either:</a:t>
            </a:r>
          </a:p>
          <a:p>
            <a:pPr marL="285750" indent="-285750" algn="l">
              <a:buFont typeface="Arial" panose="020B0604020202020204" pitchFamily="34" charset="0"/>
              <a:buChar char="•"/>
            </a:pPr>
            <a:r>
              <a:rPr lang="en-GB" sz="1600" dirty="0">
                <a:solidFill>
                  <a:srgbClr val="333333"/>
                </a:solidFill>
                <a:latin typeface="+mj-lt"/>
              </a:rPr>
              <a:t>I</a:t>
            </a:r>
            <a:r>
              <a:rPr lang="en-GB" sz="1600" b="0" i="0" dirty="0">
                <a:solidFill>
                  <a:srgbClr val="333333"/>
                </a:solidFill>
                <a:effectLst/>
                <a:latin typeface="+mj-lt"/>
              </a:rPr>
              <a:t>t is likely that they will become homeless within 56 days</a:t>
            </a:r>
          </a:p>
          <a:p>
            <a:pPr marL="285750" indent="-285750" algn="l">
              <a:buFont typeface="Arial" panose="020B0604020202020204" pitchFamily="34" charset="0"/>
              <a:buChar char="•"/>
            </a:pPr>
            <a:r>
              <a:rPr lang="en-GB" sz="1600" dirty="0">
                <a:solidFill>
                  <a:srgbClr val="333333"/>
                </a:solidFill>
                <a:latin typeface="+mj-lt"/>
              </a:rPr>
              <a:t>T</a:t>
            </a:r>
            <a:r>
              <a:rPr lang="en-GB" sz="1600" b="0" i="0" dirty="0">
                <a:solidFill>
                  <a:srgbClr val="333333"/>
                </a:solidFill>
                <a:effectLst/>
                <a:latin typeface="+mj-lt"/>
              </a:rPr>
              <a:t>hey have been given a valid section 21 notice in respect of their only accommodation, and the notice expires within 56 days</a:t>
            </a:r>
          </a:p>
          <a:p>
            <a:pPr marL="285750" indent="-285750" algn="l">
              <a:buFont typeface="Arial" panose="020B0604020202020204" pitchFamily="34" charset="0"/>
              <a:buChar char="•"/>
            </a:pPr>
            <a:r>
              <a:rPr lang="en-GB" sz="1600" b="0" i="0" dirty="0">
                <a:solidFill>
                  <a:srgbClr val="333333"/>
                </a:solidFill>
                <a:effectLst/>
                <a:latin typeface="+mj-lt"/>
              </a:rPr>
              <a:t>If it is </a:t>
            </a:r>
            <a:r>
              <a:rPr lang="en-GB" sz="1600" b="0" i="0" dirty="0">
                <a:effectLst/>
                <a:latin typeface="+mj-lt"/>
              </a:rPr>
              <a:t>unreasonable to expect them to continue to occupy </a:t>
            </a:r>
            <a:r>
              <a:rPr lang="en-GB" sz="1600" b="0" i="0" dirty="0">
                <a:solidFill>
                  <a:srgbClr val="333333"/>
                </a:solidFill>
                <a:effectLst/>
                <a:latin typeface="+mj-lt"/>
              </a:rPr>
              <a:t>their accommodation for other reasons. For example, if they are experiencing domestic abuse.</a:t>
            </a:r>
          </a:p>
          <a:p>
            <a:pPr marL="0" indent="0">
              <a:buNone/>
            </a:pPr>
            <a:endParaRPr lang="en-GB" sz="1600" b="1" dirty="0">
              <a:effectLst/>
              <a:ea typeface="Times New Roman" panose="02020603050405020304" pitchFamily="18" charset="0"/>
            </a:endParaRPr>
          </a:p>
          <a:p>
            <a:pPr marL="0" indent="0">
              <a:buNone/>
            </a:pPr>
            <a:r>
              <a:rPr lang="en-GB" sz="1600" b="1" dirty="0">
                <a:effectLst/>
                <a:ea typeface="Times New Roman" panose="02020603050405020304" pitchFamily="18" charset="0"/>
              </a:rPr>
              <a:t>Nationally:   </a:t>
            </a:r>
          </a:p>
          <a:p>
            <a:pPr marL="0" indent="0">
              <a:buNone/>
            </a:pPr>
            <a:endParaRPr lang="en-GB" sz="1600" b="1" dirty="0">
              <a:ea typeface="Times New Roman" panose="02020603050405020304" pitchFamily="18" charset="0"/>
            </a:endParaRPr>
          </a:p>
          <a:p>
            <a:pPr marL="285750" indent="-285750">
              <a:buFont typeface="Arial" panose="020B0604020202020204" pitchFamily="34" charset="0"/>
              <a:buChar char="•"/>
            </a:pPr>
            <a:r>
              <a:rPr lang="en-GB" sz="1600" dirty="0">
                <a:effectLst/>
                <a:ea typeface="Times New Roman" panose="02020603050405020304" pitchFamily="18" charset="0"/>
              </a:rPr>
              <a:t>2022/23</a:t>
            </a:r>
            <a:r>
              <a:rPr lang="en-GB" sz="1600" b="1" dirty="0">
                <a:effectLst/>
                <a:ea typeface="Times New Roman" panose="02020603050405020304" pitchFamily="18" charset="0"/>
              </a:rPr>
              <a:t> – 298,430 </a:t>
            </a:r>
            <a:r>
              <a:rPr lang="en-GB" sz="1600" dirty="0">
                <a:effectLst/>
                <a:ea typeface="Times New Roman" panose="02020603050405020304" pitchFamily="18" charset="0"/>
              </a:rPr>
              <a:t>households across the UK have been assessed as being eith</a:t>
            </a:r>
            <a:r>
              <a:rPr lang="en-GB" sz="1600" dirty="0">
                <a:ea typeface="Times New Roman" panose="02020603050405020304" pitchFamily="18" charset="0"/>
              </a:rPr>
              <a:t>er </a:t>
            </a:r>
            <a:r>
              <a:rPr lang="en-GB" sz="1600" dirty="0">
                <a:effectLst/>
                <a:ea typeface="Times New Roman" panose="02020603050405020304" pitchFamily="18" charset="0"/>
              </a:rPr>
              <a:t>homel</a:t>
            </a:r>
            <a:r>
              <a:rPr lang="en-GB" sz="1600" dirty="0">
                <a:ea typeface="Times New Roman" panose="02020603050405020304" pitchFamily="18" charset="0"/>
              </a:rPr>
              <a:t>ess or threatened with homelessness.</a:t>
            </a:r>
          </a:p>
          <a:p>
            <a:pPr marL="285750" indent="-285750">
              <a:buFont typeface="Arial" panose="020B0604020202020204" pitchFamily="34" charset="0"/>
              <a:buChar char="•"/>
            </a:pPr>
            <a:r>
              <a:rPr lang="en-GB" sz="1600" dirty="0">
                <a:effectLst/>
                <a:ea typeface="Times New Roman" panose="02020603050405020304" pitchFamily="18" charset="0"/>
              </a:rPr>
              <a:t>Marc</a:t>
            </a:r>
            <a:r>
              <a:rPr lang="en-GB" sz="1600" dirty="0">
                <a:ea typeface="Times New Roman" panose="02020603050405020304" pitchFamily="18" charset="0"/>
              </a:rPr>
              <a:t>h 2023 – </a:t>
            </a:r>
            <a:r>
              <a:rPr lang="en-GB" sz="1600" b="1" dirty="0">
                <a:ea typeface="Times New Roman" panose="02020603050405020304" pitchFamily="18" charset="0"/>
              </a:rPr>
              <a:t>104,510 </a:t>
            </a:r>
            <a:r>
              <a:rPr lang="en-GB" sz="1600" dirty="0">
                <a:ea typeface="Times New Roman" panose="02020603050405020304" pitchFamily="18" charset="0"/>
              </a:rPr>
              <a:t>households in temporary accommodation</a:t>
            </a:r>
          </a:p>
          <a:p>
            <a:pPr marL="285750" indent="-285750">
              <a:buFont typeface="Arial" panose="020B0604020202020204" pitchFamily="34" charset="0"/>
              <a:buChar char="•"/>
            </a:pPr>
            <a:r>
              <a:rPr lang="en-GB" sz="1600" dirty="0">
                <a:ea typeface="Times New Roman" panose="02020603050405020304" pitchFamily="18" charset="0"/>
              </a:rPr>
              <a:t>2021-2022</a:t>
            </a:r>
            <a:r>
              <a:rPr lang="en-GB" sz="1600" b="1" dirty="0">
                <a:ea typeface="Times New Roman" panose="02020603050405020304" pitchFamily="18" charset="0"/>
              </a:rPr>
              <a:t> - £1.45billion </a:t>
            </a:r>
            <a:r>
              <a:rPr lang="en-GB" sz="1600" dirty="0">
                <a:ea typeface="Times New Roman" panose="02020603050405020304" pitchFamily="18" charset="0"/>
              </a:rPr>
              <a:t>spent by local authorities on temporary accommodation provisions.</a:t>
            </a:r>
          </a:p>
          <a:p>
            <a:pPr marL="285750" indent="-285750">
              <a:buFont typeface="Arial" panose="020B0604020202020204" pitchFamily="34" charset="0"/>
              <a:buChar char="•"/>
            </a:pPr>
            <a:endParaRPr lang="en-GB" sz="1600" dirty="0">
              <a:effectLst/>
              <a:ea typeface="Times New Roman" panose="02020603050405020304" pitchFamily="18" charset="0"/>
            </a:endParaRPr>
          </a:p>
          <a:p>
            <a:r>
              <a:rPr lang="en-GB" sz="1600" b="1" dirty="0">
                <a:ea typeface="Times New Roman" panose="02020603050405020304" pitchFamily="18" charset="0"/>
              </a:rPr>
              <a:t>Locally:</a:t>
            </a:r>
          </a:p>
          <a:p>
            <a:endParaRPr lang="en-GB" sz="1600" b="1" dirty="0">
              <a:ea typeface="Times New Roman" panose="02020603050405020304" pitchFamily="18" charset="0"/>
            </a:endParaRPr>
          </a:p>
          <a:p>
            <a:pPr marL="285750" indent="-285750">
              <a:buFont typeface="Arial" panose="020B0604020202020204" pitchFamily="34" charset="0"/>
              <a:buChar char="•"/>
            </a:pPr>
            <a:r>
              <a:rPr lang="en-GB" sz="1600" b="1" dirty="0">
                <a:ea typeface="Times New Roman" panose="02020603050405020304" pitchFamily="18" charset="0"/>
              </a:rPr>
              <a:t>23,054 </a:t>
            </a:r>
            <a:r>
              <a:rPr lang="en-GB" sz="1600" dirty="0">
                <a:ea typeface="Times New Roman" panose="02020603050405020304" pitchFamily="18" charset="0"/>
              </a:rPr>
              <a:t>households currently on the housing register in need of a home</a:t>
            </a:r>
          </a:p>
          <a:p>
            <a:pPr marL="285750" indent="-285750">
              <a:buFont typeface="Arial" panose="020B0604020202020204" pitchFamily="34" charset="0"/>
              <a:buChar char="•"/>
            </a:pPr>
            <a:r>
              <a:rPr lang="en-GB" sz="1600" b="1" dirty="0">
                <a:ea typeface="Times New Roman" panose="02020603050405020304" pitchFamily="18" charset="0"/>
              </a:rPr>
              <a:t>4991 </a:t>
            </a:r>
            <a:r>
              <a:rPr lang="en-GB" sz="1600" dirty="0">
                <a:ea typeface="Times New Roman" panose="02020603050405020304" pitchFamily="18" charset="0"/>
              </a:rPr>
              <a:t>Households currently in temporary accommodation</a:t>
            </a:r>
          </a:p>
          <a:p>
            <a:pPr marL="285750" indent="-285750">
              <a:buFont typeface="Arial" panose="020B0604020202020204" pitchFamily="34" charset="0"/>
              <a:buChar char="•"/>
            </a:pPr>
            <a:r>
              <a:rPr lang="en-GB" sz="1600" b="1" dirty="0">
                <a:ea typeface="Times New Roman" panose="02020603050405020304" pitchFamily="18" charset="0"/>
              </a:rPr>
              <a:t>24%</a:t>
            </a:r>
            <a:r>
              <a:rPr lang="en-GB" sz="1600" dirty="0">
                <a:ea typeface="Times New Roman" panose="02020603050405020304" pitchFamily="18" charset="0"/>
              </a:rPr>
              <a:t> of all households in Birmingham rely on affordable housing products</a:t>
            </a:r>
          </a:p>
          <a:p>
            <a:pPr marL="285750" indent="-285750">
              <a:buFont typeface="Arial" panose="020B0604020202020204" pitchFamily="34" charset="0"/>
              <a:buChar char="•"/>
            </a:pPr>
            <a:r>
              <a:rPr lang="en-GB" sz="1600" dirty="0">
                <a:ea typeface="Times New Roman" panose="02020603050405020304" pitchFamily="18" charset="0"/>
              </a:rPr>
              <a:t>Homelessness is predicted to increase by </a:t>
            </a:r>
            <a:r>
              <a:rPr lang="en-GB" sz="1600" b="1" dirty="0">
                <a:ea typeface="Times New Roman" panose="02020603050405020304" pitchFamily="18" charset="0"/>
              </a:rPr>
              <a:t>37%</a:t>
            </a:r>
            <a:r>
              <a:rPr lang="en-GB" sz="1600" dirty="0">
                <a:ea typeface="Times New Roman" panose="02020603050405020304" pitchFamily="18" charset="0"/>
              </a:rPr>
              <a:t> between now and 2041</a:t>
            </a:r>
          </a:p>
          <a:p>
            <a:endParaRPr lang="en-GB" sz="1600" b="1" dirty="0">
              <a:effectLst/>
              <a:ea typeface="Times New Roman" panose="02020603050405020304" pitchFamily="18" charset="0"/>
            </a:endParaRPr>
          </a:p>
          <a:p>
            <a:pPr algn="ctr"/>
            <a:r>
              <a:rPr lang="en-GB" sz="1600" b="1" dirty="0">
                <a:solidFill>
                  <a:srgbClr val="00B0F0"/>
                </a:solidFill>
              </a:rPr>
              <a:t>This data is the tip of the iceberg – as many people who are homeless do not realise that they are, and many others are not interacted with by services.</a:t>
            </a:r>
            <a:endParaRPr lang="en-GB" sz="1600" b="1" dirty="0"/>
          </a:p>
          <a:p>
            <a:pPr algn="ctr"/>
            <a:endParaRPr lang="en-GB" sz="1600" b="1" dirty="0">
              <a:effectLst/>
              <a:ea typeface="Times New Roman" panose="02020603050405020304" pitchFamily="18" charset="0"/>
            </a:endParaRPr>
          </a:p>
        </p:txBody>
      </p:sp>
    </p:spTree>
    <p:extLst>
      <p:ext uri="{BB962C8B-B14F-4D97-AF65-F5344CB8AC3E}">
        <p14:creationId xmlns:p14="http://schemas.microsoft.com/office/powerpoint/2010/main" val="239778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C047740-0BDD-6374-B68A-BAED53C2F031}"/>
              </a:ext>
            </a:extLst>
          </p:cNvPr>
          <p:cNvSpPr>
            <a:spLocks noGrp="1"/>
          </p:cNvSpPr>
          <p:nvPr>
            <p:ph idx="1"/>
          </p:nvPr>
        </p:nvSpPr>
        <p:spPr>
          <a:xfrm>
            <a:off x="152401" y="914400"/>
            <a:ext cx="9953624" cy="4795482"/>
          </a:xfrm>
        </p:spPr>
        <p:txBody>
          <a:bodyPr>
            <a:normAutofit fontScale="92500"/>
          </a:bodyPr>
          <a:lstStyle/>
          <a:p>
            <a:r>
              <a:rPr lang="en-GB" sz="1800" dirty="0"/>
              <a:t>A strategy working group, made up of key partners, was set up to draft the new strategy, building on the previous Homelessness Prevention Strategy”.</a:t>
            </a:r>
          </a:p>
          <a:p>
            <a:endParaRPr lang="en-US" sz="1800" dirty="0"/>
          </a:p>
          <a:p>
            <a:r>
              <a:rPr lang="en-GB" sz="1800" dirty="0"/>
              <a:t>Key values and principles adopted include:</a:t>
            </a:r>
          </a:p>
          <a:p>
            <a:pPr lvl="1"/>
            <a:r>
              <a:rPr lang="en-GB" sz="1800" dirty="0"/>
              <a:t>importance of a trauma informed and trained workforce, the need for a whole system response, the need for greater data sharing, better strategic alignment, and finally  properly embedding prevention and early identification, including prevention of escalation of risk.</a:t>
            </a:r>
          </a:p>
          <a:p>
            <a:pPr lvl="1"/>
            <a:endParaRPr lang="en-GB" sz="1800" dirty="0"/>
          </a:p>
          <a:p>
            <a:pPr marL="185734" marR="0" lvl="0" indent="-185734" algn="l" defTabSz="742932" rtl="0" eaLnBrk="1" fontAlgn="auto" latinLnBrk="0" hangingPunct="1">
              <a:lnSpc>
                <a:spcPct val="90000"/>
              </a:lnSpc>
              <a:spcBef>
                <a:spcPts val="813"/>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rPr>
              <a:t>The group reached out to get views from citizens with lived experience of homelessness, asking them what they saw as the biggest issues facing households who currently don’t have a home of their own. They did this with the help of specialist providers, carrying out engagement sessions designed to give citizens the opportunity to raise their opinions. This wider consultation then aims to sense check these findings, as well as bring in the views of other experts, such as professionals in the field.</a:t>
            </a:r>
          </a:p>
          <a:p>
            <a:pPr marL="185734" marR="0" lvl="0" indent="-185734" algn="l" defTabSz="742932" rtl="0" eaLnBrk="1" fontAlgn="auto" latinLnBrk="0" hangingPunct="1">
              <a:lnSpc>
                <a:spcPct val="90000"/>
              </a:lnSpc>
              <a:spcBef>
                <a:spcPts val="813"/>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endParaRPr>
          </a:p>
          <a:p>
            <a:pPr marL="185734" marR="0" lvl="0" indent="-185734" algn="l" defTabSz="742932" rtl="0" eaLnBrk="1" fontAlgn="auto" latinLnBrk="0" hangingPunct="1">
              <a:lnSpc>
                <a:spcPct val="90000"/>
              </a:lnSpc>
              <a:spcBef>
                <a:spcPts val="813"/>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rPr>
              <a:t>Workshops and meetings have also been taking place with key agencies, to create the vision, values, and priorities for the strategy.</a:t>
            </a:r>
          </a:p>
          <a:p>
            <a:endParaRPr lang="en-GB" sz="2000" dirty="0"/>
          </a:p>
          <a:p>
            <a:endParaRPr lang="en-GB" sz="2000" dirty="0"/>
          </a:p>
          <a:p>
            <a:pPr marL="0" indent="0">
              <a:buNone/>
            </a:pPr>
            <a:endParaRPr lang="en-GB" sz="2000" dirty="0"/>
          </a:p>
          <a:p>
            <a:pPr lvl="1"/>
            <a:endParaRPr lang="en-GB" sz="1800" dirty="0"/>
          </a:p>
          <a:p>
            <a:endParaRPr lang="en-GB" sz="2000" dirty="0"/>
          </a:p>
          <a:p>
            <a:endParaRPr lang="en-GB" sz="2000" dirty="0"/>
          </a:p>
        </p:txBody>
      </p:sp>
      <p:sp>
        <p:nvSpPr>
          <p:cNvPr id="3" name="Title 1">
            <a:extLst>
              <a:ext uri="{FF2B5EF4-FFF2-40B4-BE49-F238E27FC236}">
                <a16:creationId xmlns:a16="http://schemas.microsoft.com/office/drawing/2014/main" id="{B172C92E-43A9-E867-2C8E-9BF8DE6493AD}"/>
              </a:ext>
            </a:extLst>
          </p:cNvPr>
          <p:cNvSpPr>
            <a:spLocks noGrp="1"/>
          </p:cNvSpPr>
          <p:nvPr>
            <p:ph type="title"/>
          </p:nvPr>
        </p:nvSpPr>
        <p:spPr>
          <a:xfrm>
            <a:off x="152401" y="114300"/>
            <a:ext cx="6096000" cy="628650"/>
          </a:xfrm>
        </p:spPr>
        <p:txBody>
          <a:bodyPr>
            <a:normAutofit/>
          </a:bodyPr>
          <a:lstStyle/>
          <a:p>
            <a:r>
              <a:rPr lang="en-GB" sz="2500" dirty="0"/>
              <a:t>Strategy working group : work to date</a:t>
            </a:r>
          </a:p>
        </p:txBody>
      </p:sp>
      <p:pic>
        <p:nvPicPr>
          <p:cNvPr id="4" name="Content Placeholder 2" descr="Health &amp; Safety Risk Assessments &amp; Documentation | HSE Risl">
            <a:extLst>
              <a:ext uri="{FF2B5EF4-FFF2-40B4-BE49-F238E27FC236}">
                <a16:creationId xmlns:a16="http://schemas.microsoft.com/office/drawing/2014/main" id="{AA87FFF9-4395-6195-7FF7-66057F0544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10774" y="2108339"/>
            <a:ext cx="1736033" cy="1977886"/>
          </a:xfrm>
          <a:prstGeom prst="rect">
            <a:avLst/>
          </a:prstGeom>
          <a:noFill/>
        </p:spPr>
      </p:pic>
    </p:spTree>
    <p:extLst>
      <p:ext uri="{BB962C8B-B14F-4D97-AF65-F5344CB8AC3E}">
        <p14:creationId xmlns:p14="http://schemas.microsoft.com/office/powerpoint/2010/main" val="346789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47F0-8A03-05C5-AC4C-4CDFAC925387}"/>
              </a:ext>
            </a:extLst>
          </p:cNvPr>
          <p:cNvSpPr>
            <a:spLocks noGrp="1"/>
          </p:cNvSpPr>
          <p:nvPr>
            <p:ph type="title"/>
          </p:nvPr>
        </p:nvSpPr>
        <p:spPr>
          <a:xfrm>
            <a:off x="391888" y="365128"/>
            <a:ext cx="10961913" cy="457833"/>
          </a:xfrm>
        </p:spPr>
        <p:txBody>
          <a:bodyPr>
            <a:normAutofit fontScale="90000"/>
          </a:bodyPr>
          <a:lstStyle/>
          <a:p>
            <a:r>
              <a:rPr lang="en-GB" b="1" dirty="0"/>
              <a:t>What the strategy looks like</a:t>
            </a:r>
          </a:p>
        </p:txBody>
      </p:sp>
      <p:graphicFrame>
        <p:nvGraphicFramePr>
          <p:cNvPr id="7" name="Content Placeholder 2" descr="Outline of strategy content.">
            <a:extLst>
              <a:ext uri="{FF2B5EF4-FFF2-40B4-BE49-F238E27FC236}">
                <a16:creationId xmlns:a16="http://schemas.microsoft.com/office/drawing/2014/main" id="{B13A6BBB-27D1-212D-0ADE-BE83D543E156}"/>
              </a:ext>
            </a:extLst>
          </p:cNvPr>
          <p:cNvGraphicFramePr>
            <a:graphicFrameLocks noGrp="1"/>
          </p:cNvGraphicFramePr>
          <p:nvPr>
            <p:ph idx="1"/>
            <p:extLst>
              <p:ext uri="{D42A27DB-BD31-4B8C-83A1-F6EECF244321}">
                <p14:modId xmlns:p14="http://schemas.microsoft.com/office/powerpoint/2010/main" val="873654004"/>
              </p:ext>
            </p:extLst>
          </p:nvPr>
        </p:nvGraphicFramePr>
        <p:xfrm>
          <a:off x="391887" y="995681"/>
          <a:ext cx="11513923"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284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l" defTabSz="10389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1200" b="1" i="0" u="none" strike="noStrike" kern="1200" cap="none" spc="0" normalizeH="0" baseline="0" noProof="0">
                <a:ln>
                  <a:noFill/>
                </a:ln>
                <a:solidFill>
                  <a:prstClr val="black">
                    <a:tint val="75000"/>
                  </a:prstClr>
                </a:solidFill>
                <a:effectLst/>
                <a:uLnTx/>
                <a:uFillTx/>
                <a:latin typeface="Arial Nova" pitchFamily="34" charset="0"/>
                <a:ea typeface="+mn-ea"/>
                <a:cs typeface="+mn-cs"/>
              </a:rPr>
              <a:pPr marL="0" marR="0" lvl="0" indent="0" algn="l" defTabSz="1038977"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
        <p:nvSpPr>
          <p:cNvPr id="10" name="TextBox 9">
            <a:extLst>
              <a:ext uri="{FF2B5EF4-FFF2-40B4-BE49-F238E27FC236}">
                <a16:creationId xmlns:a16="http://schemas.microsoft.com/office/drawing/2014/main" id="{34DBAB0F-96CE-3B61-E7BB-C088CFB18F58}"/>
              </a:ext>
            </a:extLst>
          </p:cNvPr>
          <p:cNvSpPr txBox="1"/>
          <p:nvPr/>
        </p:nvSpPr>
        <p:spPr>
          <a:xfrm>
            <a:off x="4267347" y="-61654"/>
            <a:ext cx="71723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Nova"/>
                <a:ea typeface="+mn-ea"/>
                <a:cs typeface="+mn-cs"/>
              </a:rPr>
              <a:t>Context &amp; General Aims</a:t>
            </a:r>
          </a:p>
        </p:txBody>
      </p:sp>
      <p:sp>
        <p:nvSpPr>
          <p:cNvPr id="3" name="TextBox 2">
            <a:extLst>
              <a:ext uri="{FF2B5EF4-FFF2-40B4-BE49-F238E27FC236}">
                <a16:creationId xmlns:a16="http://schemas.microsoft.com/office/drawing/2014/main" id="{4CADF78B-7B63-2148-5D97-5F5716FE8D80}"/>
              </a:ext>
            </a:extLst>
          </p:cNvPr>
          <p:cNvSpPr txBox="1"/>
          <p:nvPr/>
        </p:nvSpPr>
        <p:spPr>
          <a:xfrm>
            <a:off x="0" y="613276"/>
            <a:ext cx="4831600" cy="2261709"/>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q"/>
            </a:pPr>
            <a:r>
              <a:rPr lang="en-GB" sz="1400" dirty="0">
                <a:effectLst/>
                <a:latin typeface="Aptos" panose="020B0004020202020204" pitchFamily="34" charset="0"/>
                <a:ea typeface="Calibri" panose="020F0502020204030204" pitchFamily="34" charset="0"/>
                <a:cs typeface="Times New Roman" panose="02020603050405020304" pitchFamily="18" charset="0"/>
              </a:rPr>
              <a:t>This strategy is underpinned by the overarching principle that homelessness is a debilitating and traumatic experience for many people, and as a city, the ideal would be to completely eradicate it whenever possible.</a:t>
            </a:r>
          </a:p>
          <a:p>
            <a:pPr marL="285750" indent="-285750">
              <a:lnSpc>
                <a:spcPct val="107000"/>
              </a:lnSpc>
              <a:spcAft>
                <a:spcPts val="800"/>
              </a:spcAft>
              <a:buFont typeface="Wingdings" panose="05000000000000000000" pitchFamily="2" charset="2"/>
              <a:buChar char="q"/>
            </a:pPr>
            <a:r>
              <a:rPr lang="en-GB" sz="1400" dirty="0">
                <a:latin typeface="Aptos" panose="020B0004020202020204" pitchFamily="34" charset="0"/>
                <a:ea typeface="Calibri" panose="020F0502020204030204" pitchFamily="34" charset="0"/>
                <a:cs typeface="Times New Roman" panose="02020603050405020304" pitchFamily="18" charset="0"/>
              </a:rPr>
              <a:t>As such, the strategy aims to build upon the successes of the 2017 Homelessness Prevention Strategy, </a:t>
            </a:r>
            <a:r>
              <a:rPr lang="en-GB" sz="1400" dirty="0">
                <a:effectLst/>
                <a:latin typeface="Aptos" panose="020B0004020202020204" pitchFamily="34" charset="0"/>
                <a:ea typeface="Calibri" panose="020F0502020204030204" pitchFamily="34" charset="0"/>
                <a:cs typeface="Times New Roman" panose="02020603050405020304" pitchFamily="18" charset="0"/>
              </a:rPr>
              <a:t>whilst responding to the changing landscape both nationally and locally – specifically contributing to and building upon the WMCA’s aim of </a:t>
            </a:r>
            <a:r>
              <a:rPr lang="en-GB" sz="1400" b="1" dirty="0">
                <a:effectLst/>
                <a:latin typeface="Aptos" panose="020B0004020202020204" pitchFamily="34" charset="0"/>
                <a:ea typeface="Calibri" panose="020F0502020204030204" pitchFamily="34" charset="0"/>
                <a:cs typeface="Times New Roman" panose="02020603050405020304" pitchFamily="18" charset="0"/>
              </a:rPr>
              <a:t>‘Designing out Homelessness’</a:t>
            </a:r>
          </a:p>
        </p:txBody>
      </p:sp>
      <p:sp>
        <p:nvSpPr>
          <p:cNvPr id="5" name="Arrow: Right 4">
            <a:extLst>
              <a:ext uri="{FF2B5EF4-FFF2-40B4-BE49-F238E27FC236}">
                <a16:creationId xmlns:a16="http://schemas.microsoft.com/office/drawing/2014/main" id="{4CE35768-C18E-EB8D-F8B3-119092267406}"/>
              </a:ext>
            </a:extLst>
          </p:cNvPr>
          <p:cNvSpPr/>
          <p:nvPr/>
        </p:nvSpPr>
        <p:spPr>
          <a:xfrm>
            <a:off x="4639574" y="1965003"/>
            <a:ext cx="733425" cy="58477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aphicFrame>
        <p:nvGraphicFramePr>
          <p:cNvPr id="6" name="Object 5">
            <a:extLst>
              <a:ext uri="{FF2B5EF4-FFF2-40B4-BE49-F238E27FC236}">
                <a16:creationId xmlns:a16="http://schemas.microsoft.com/office/drawing/2014/main" id="{B85D1884-5E97-64E2-83B4-F4C94D618698}"/>
              </a:ext>
            </a:extLst>
          </p:cNvPr>
          <p:cNvGraphicFramePr>
            <a:graphicFrameLocks noChangeAspect="1"/>
          </p:cNvGraphicFramePr>
          <p:nvPr>
            <p:extLst>
              <p:ext uri="{D42A27DB-BD31-4B8C-83A1-F6EECF244321}">
                <p14:modId xmlns:p14="http://schemas.microsoft.com/office/powerpoint/2010/main" val="852338366"/>
              </p:ext>
            </p:extLst>
          </p:nvPr>
        </p:nvGraphicFramePr>
        <p:xfrm>
          <a:off x="93827" y="3003021"/>
          <a:ext cx="5254654" cy="2610403"/>
        </p:xfrm>
        <a:graphic>
          <a:graphicData uri="http://schemas.openxmlformats.org/presentationml/2006/ole">
            <mc:AlternateContent xmlns:mc="http://schemas.openxmlformats.org/markup-compatibility/2006">
              <mc:Choice xmlns:v="urn:schemas-microsoft-com:vml" Requires="v">
                <p:oleObj name="Bitmap Image" r:id="rId2" imgW="4629388" imgH="3441877" progId="Paint.Picture">
                  <p:embed/>
                </p:oleObj>
              </mc:Choice>
              <mc:Fallback>
                <p:oleObj name="Bitmap Image" r:id="rId2" imgW="4629388" imgH="3441877" progId="Paint.Picture">
                  <p:embed/>
                  <p:pic>
                    <p:nvPicPr>
                      <p:cNvPr id="6" name="Object 5">
                        <a:extLst>
                          <a:ext uri="{FF2B5EF4-FFF2-40B4-BE49-F238E27FC236}">
                            <a16:creationId xmlns:a16="http://schemas.microsoft.com/office/drawing/2014/main" id="{B85D1884-5E97-64E2-83B4-F4C94D618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7" y="3003021"/>
                        <a:ext cx="5254654" cy="2610403"/>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7C106443-E11A-9FEE-DA2B-3F928A914F51}"/>
              </a:ext>
            </a:extLst>
          </p:cNvPr>
          <p:cNvSpPr txBox="1"/>
          <p:nvPr/>
        </p:nvSpPr>
        <p:spPr>
          <a:xfrm>
            <a:off x="5073626" y="896855"/>
            <a:ext cx="4472623" cy="2389116"/>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q"/>
            </a:pPr>
            <a:r>
              <a:rPr lang="en-GB" sz="1400" dirty="0">
                <a:effectLst/>
                <a:latin typeface="Aptos" panose="020B0004020202020204" pitchFamily="34" charset="0"/>
                <a:ea typeface="Calibri" panose="020F0502020204030204" pitchFamily="34" charset="0"/>
                <a:cs typeface="Times New Roman" panose="02020603050405020304" pitchFamily="18" charset="0"/>
              </a:rPr>
              <a:t>Homelessness is not just a housing issue and is </a:t>
            </a:r>
            <a:r>
              <a:rPr lang="en-GB" sz="1400" b="1" dirty="0">
                <a:effectLst/>
                <a:latin typeface="Aptos" panose="020B0004020202020204" pitchFamily="34" charset="0"/>
                <a:ea typeface="Calibri" panose="020F0502020204030204" pitchFamily="34" charset="0"/>
                <a:cs typeface="Times New Roman" panose="02020603050405020304" pitchFamily="18" charset="0"/>
              </a:rPr>
              <a:t>everyone’s business</a:t>
            </a:r>
            <a:r>
              <a:rPr lang="en-GB" sz="1400" dirty="0">
                <a:effectLst/>
                <a:latin typeface="Aptos" panose="020B0004020202020204" pitchFamily="34" charset="0"/>
                <a:ea typeface="Calibri" panose="020F0502020204030204" pitchFamily="34" charset="0"/>
                <a:cs typeface="Times New Roman" panose="02020603050405020304" pitchFamily="18" charset="0"/>
              </a:rPr>
              <a:t>. A collaborative, multi-disciplinary approach where all services ‘buy in’ to their role is the only way people can truly keep the four table legs on the ground. We recognise that the pressures amongst both statutory and voluntary sector services can make this approach challenging so this strategy promotes opportunities for innovation across multiple disciplines and sends a clear message that everyone has their part to play.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EFE8B1A3-E596-1A4F-F171-7C7FA6E85EA0}"/>
              </a:ext>
            </a:extLst>
          </p:cNvPr>
          <p:cNvGrpSpPr/>
          <p:nvPr/>
        </p:nvGrpSpPr>
        <p:grpSpPr>
          <a:xfrm>
            <a:off x="5466571" y="3382505"/>
            <a:ext cx="4055189" cy="2233020"/>
            <a:chOff x="4340860" y="2256790"/>
            <a:chExt cx="3662680" cy="2028825"/>
          </a:xfrm>
        </p:grpSpPr>
        <p:pic>
          <p:nvPicPr>
            <p:cNvPr id="11" name="Picture 10" descr="Pierre Chapo Round Side or Coffee Table on Four Legs, France, 1960s For ...">
              <a:extLst>
                <a:ext uri="{FF2B5EF4-FFF2-40B4-BE49-F238E27FC236}">
                  <a16:creationId xmlns:a16="http://schemas.microsoft.com/office/drawing/2014/main" id="{8E6E2C84-57FB-1346-FD6A-9AE58CBD012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9385" y="2572385"/>
              <a:ext cx="1713230" cy="1713230"/>
            </a:xfrm>
            <a:prstGeom prst="rect">
              <a:avLst/>
            </a:prstGeom>
            <a:noFill/>
            <a:ln>
              <a:noFill/>
            </a:ln>
          </p:spPr>
        </p:pic>
        <p:sp>
          <p:nvSpPr>
            <p:cNvPr id="12" name="Text Box 1">
              <a:extLst>
                <a:ext uri="{FF2B5EF4-FFF2-40B4-BE49-F238E27FC236}">
                  <a16:creationId xmlns:a16="http://schemas.microsoft.com/office/drawing/2014/main" id="{1BEEE96D-A602-7AB2-BE89-426D43724FA9}"/>
                </a:ext>
              </a:extLst>
            </p:cNvPr>
            <p:cNvSpPr txBox="1">
              <a:spLocks noChangeArrowheads="1"/>
            </p:cNvSpPr>
            <p:nvPr/>
          </p:nvSpPr>
          <p:spPr bwMode="auto">
            <a:xfrm>
              <a:off x="6484620" y="3638550"/>
              <a:ext cx="1518920" cy="5847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000" b="1" dirty="0">
                  <a:effectLst/>
                  <a:latin typeface="Aptos" panose="020B0004020202020204" pitchFamily="34" charset="0"/>
                  <a:ea typeface="Calibri" panose="020F0502020204030204" pitchFamily="34" charset="0"/>
                  <a:cs typeface="Times New Roman" panose="02020603050405020304" pitchFamily="18" charset="0"/>
                </a:rPr>
                <a:t>Stable economic status- enough money</a:t>
              </a:r>
              <a:r>
                <a:rPr lang="en-GB" sz="1000" dirty="0">
                  <a:effectLst/>
                  <a:latin typeface="Aptos" panose="020B0004020202020204" pitchFamily="34" charset="0"/>
                  <a:ea typeface="Calibri" panose="020F0502020204030204" pitchFamily="34" charset="0"/>
                  <a:cs typeface="Times New Roman" panose="02020603050405020304" pitchFamily="18" charset="0"/>
                </a:rPr>
                <a:t> </a:t>
              </a:r>
              <a:r>
                <a:rPr lang="en-GB" sz="1000" b="1" dirty="0">
                  <a:effectLst/>
                  <a:latin typeface="Aptos" panose="020B0004020202020204" pitchFamily="34" charset="0"/>
                  <a:ea typeface="Calibri" panose="020F0502020204030204" pitchFamily="34" charset="0"/>
                  <a:cs typeface="Times New Roman" panose="02020603050405020304" pitchFamily="18" charset="0"/>
                </a:rPr>
                <a:t>to live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17">
              <a:extLst>
                <a:ext uri="{FF2B5EF4-FFF2-40B4-BE49-F238E27FC236}">
                  <a16:creationId xmlns:a16="http://schemas.microsoft.com/office/drawing/2014/main" id="{02199BE7-2BB2-8030-00D6-71D9A5032307}"/>
                </a:ext>
              </a:extLst>
            </p:cNvPr>
            <p:cNvSpPr txBox="1">
              <a:spLocks noChangeArrowheads="1"/>
            </p:cNvSpPr>
            <p:nvPr/>
          </p:nvSpPr>
          <p:spPr bwMode="auto">
            <a:xfrm>
              <a:off x="5725160" y="2256790"/>
              <a:ext cx="1518920" cy="4140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000" b="1">
                  <a:effectLst/>
                  <a:latin typeface="Aptos" panose="020B0004020202020204" pitchFamily="34" charset="0"/>
                  <a:ea typeface="Calibri" panose="020F0502020204030204" pitchFamily="34" charset="0"/>
                  <a:cs typeface="Times New Roman" panose="02020603050405020304" pitchFamily="18" charset="0"/>
                </a:rPr>
                <a:t>Good mental and physical health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3">
              <a:extLst>
                <a:ext uri="{FF2B5EF4-FFF2-40B4-BE49-F238E27FC236}">
                  <a16:creationId xmlns:a16="http://schemas.microsoft.com/office/drawing/2014/main" id="{C2CC5298-1B87-E231-33DC-74956D4C088D}"/>
                </a:ext>
              </a:extLst>
            </p:cNvPr>
            <p:cNvSpPr txBox="1">
              <a:spLocks noChangeArrowheads="1"/>
            </p:cNvSpPr>
            <p:nvPr/>
          </p:nvSpPr>
          <p:spPr bwMode="auto">
            <a:xfrm>
              <a:off x="4340860" y="3064192"/>
              <a:ext cx="1518920" cy="4140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000" b="1">
                  <a:effectLst/>
                  <a:latin typeface="Aptos" panose="020B0004020202020204" pitchFamily="34" charset="0"/>
                  <a:ea typeface="Calibri" panose="020F0502020204030204" pitchFamily="34" charset="0"/>
                  <a:cs typeface="Times New Roman" panose="02020603050405020304" pitchFamily="18" charset="0"/>
                </a:rPr>
                <a:t>A stable home environment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4">
              <a:extLst>
                <a:ext uri="{FF2B5EF4-FFF2-40B4-BE49-F238E27FC236}">
                  <a16:creationId xmlns:a16="http://schemas.microsoft.com/office/drawing/2014/main" id="{16BBF32A-73CD-EC69-22EA-2D7697934CD1}"/>
                </a:ext>
              </a:extLst>
            </p:cNvPr>
            <p:cNvSpPr txBox="1">
              <a:spLocks noChangeArrowheads="1"/>
            </p:cNvSpPr>
            <p:nvPr/>
          </p:nvSpPr>
          <p:spPr bwMode="auto">
            <a:xfrm>
              <a:off x="4461828" y="3871595"/>
              <a:ext cx="1757680" cy="4140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000" b="1">
                  <a:effectLst/>
                  <a:latin typeface="Aptos" panose="020B0004020202020204" pitchFamily="34" charset="0"/>
                  <a:ea typeface="Calibri" panose="020F0502020204030204" pitchFamily="34" charset="0"/>
                  <a:cs typeface="Times New Roman" panose="02020603050405020304" pitchFamily="18" charset="0"/>
                </a:rPr>
                <a:t>A good support network that can be relied upon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TextBox 16">
            <a:extLst>
              <a:ext uri="{FF2B5EF4-FFF2-40B4-BE49-F238E27FC236}">
                <a16:creationId xmlns:a16="http://schemas.microsoft.com/office/drawing/2014/main" id="{BA02BF8C-A60F-6ADD-D29D-C17649CE2910}"/>
              </a:ext>
            </a:extLst>
          </p:cNvPr>
          <p:cNvSpPr txBox="1"/>
          <p:nvPr/>
        </p:nvSpPr>
        <p:spPr>
          <a:xfrm>
            <a:off x="9554890" y="1167852"/>
            <a:ext cx="2351774" cy="4336315"/>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q"/>
            </a:pPr>
            <a:r>
              <a:rPr lang="en-GB" sz="1400" dirty="0">
                <a:effectLst/>
                <a:latin typeface="Aptos" panose="020B0004020202020204" pitchFamily="34" charset="0"/>
                <a:ea typeface="Calibri" panose="020F0502020204030204" pitchFamily="34" charset="0"/>
                <a:cs typeface="Times New Roman" panose="02020603050405020304" pitchFamily="18" charset="0"/>
              </a:rPr>
              <a:t>Aim to ‘design out’ homelessness by providing a robust safety net around communities, reducing the need for households to approach statutory services in crisis.</a:t>
            </a:r>
          </a:p>
          <a:p>
            <a:pPr marL="285750" indent="-285750">
              <a:lnSpc>
                <a:spcPct val="107000"/>
              </a:lnSpc>
              <a:spcAft>
                <a:spcPts val="800"/>
              </a:spcAft>
              <a:buFont typeface="Wingdings" panose="05000000000000000000" pitchFamily="2" charset="2"/>
              <a:buChar char="q"/>
            </a:pPr>
            <a:r>
              <a:rPr lang="en-GB" sz="1400" dirty="0">
                <a:effectLst/>
                <a:latin typeface="Aptos" panose="020B0004020202020204" pitchFamily="34" charset="0"/>
                <a:ea typeface="Calibri" panose="020F0502020204030204" pitchFamily="34" charset="0"/>
                <a:cs typeface="Times New Roman" panose="02020603050405020304" pitchFamily="18" charset="0"/>
              </a:rPr>
              <a:t> However,  also realising that both local and national pressures mean that homelessness is something that many of our citizens have to go through and is a very live issue that cannot be ignored.</a:t>
            </a:r>
          </a:p>
        </p:txBody>
      </p:sp>
      <p:sp>
        <p:nvSpPr>
          <p:cNvPr id="18" name="TextBox 17">
            <a:extLst>
              <a:ext uri="{FF2B5EF4-FFF2-40B4-BE49-F238E27FC236}">
                <a16:creationId xmlns:a16="http://schemas.microsoft.com/office/drawing/2014/main" id="{0568D224-FEBF-4C86-9B7B-1A7E7A7C2F70}"/>
              </a:ext>
            </a:extLst>
          </p:cNvPr>
          <p:cNvSpPr txBox="1"/>
          <p:nvPr/>
        </p:nvSpPr>
        <p:spPr>
          <a:xfrm>
            <a:off x="1664236" y="199185"/>
            <a:ext cx="1056918" cy="338554"/>
          </a:xfrm>
          <a:prstGeom prst="rect">
            <a:avLst/>
          </a:prstGeom>
          <a:noFill/>
          <a:ln w="19050">
            <a:solidFill>
              <a:schemeClr val="accent1"/>
            </a:solidFill>
          </a:ln>
        </p:spPr>
        <p:txBody>
          <a:bodyPr wrap="square" rtlCol="0">
            <a:spAutoFit/>
          </a:bodyPr>
          <a:lstStyle/>
          <a:p>
            <a:pPr algn="ctr"/>
            <a:r>
              <a:rPr lang="en-GB" sz="1600" b="1" dirty="0">
                <a:solidFill>
                  <a:srgbClr val="FF0000"/>
                </a:solidFill>
              </a:rPr>
              <a:t>Build On</a:t>
            </a:r>
          </a:p>
        </p:txBody>
      </p:sp>
      <p:sp>
        <p:nvSpPr>
          <p:cNvPr id="19" name="TextBox 18">
            <a:extLst>
              <a:ext uri="{FF2B5EF4-FFF2-40B4-BE49-F238E27FC236}">
                <a16:creationId xmlns:a16="http://schemas.microsoft.com/office/drawing/2014/main" id="{33311478-1DE3-2DE0-CEBF-665E3D951CDF}"/>
              </a:ext>
            </a:extLst>
          </p:cNvPr>
          <p:cNvSpPr txBox="1"/>
          <p:nvPr/>
        </p:nvSpPr>
        <p:spPr>
          <a:xfrm>
            <a:off x="6647824" y="477726"/>
            <a:ext cx="1056918" cy="338554"/>
          </a:xfrm>
          <a:prstGeom prst="rect">
            <a:avLst/>
          </a:prstGeom>
          <a:noFill/>
          <a:ln w="19050">
            <a:solidFill>
              <a:schemeClr val="accent1"/>
            </a:solidFill>
          </a:ln>
        </p:spPr>
        <p:txBody>
          <a:bodyPr wrap="square" rtlCol="0">
            <a:spAutoFit/>
          </a:bodyPr>
          <a:lstStyle/>
          <a:p>
            <a:pPr algn="ctr"/>
            <a:r>
              <a:rPr lang="en-GB" sz="1600" b="1" dirty="0">
                <a:solidFill>
                  <a:srgbClr val="FF0000"/>
                </a:solidFill>
              </a:rPr>
              <a:t>Promote</a:t>
            </a:r>
          </a:p>
        </p:txBody>
      </p:sp>
      <p:sp>
        <p:nvSpPr>
          <p:cNvPr id="20" name="TextBox 19">
            <a:extLst>
              <a:ext uri="{FF2B5EF4-FFF2-40B4-BE49-F238E27FC236}">
                <a16:creationId xmlns:a16="http://schemas.microsoft.com/office/drawing/2014/main" id="{5DEFBD18-46CE-B66E-7A3C-EE92920B9E72}"/>
              </a:ext>
            </a:extLst>
          </p:cNvPr>
          <p:cNvSpPr txBox="1"/>
          <p:nvPr/>
        </p:nvSpPr>
        <p:spPr>
          <a:xfrm>
            <a:off x="10202318" y="650632"/>
            <a:ext cx="1056918" cy="338554"/>
          </a:xfrm>
          <a:prstGeom prst="rect">
            <a:avLst/>
          </a:prstGeom>
          <a:noFill/>
          <a:ln w="19050">
            <a:solidFill>
              <a:schemeClr val="accent1"/>
            </a:solidFill>
          </a:ln>
        </p:spPr>
        <p:txBody>
          <a:bodyPr wrap="square" rtlCol="0">
            <a:spAutoFit/>
          </a:bodyPr>
          <a:lstStyle/>
          <a:p>
            <a:pPr algn="ctr"/>
            <a:r>
              <a:rPr lang="en-GB" sz="1600" b="1" dirty="0">
                <a:solidFill>
                  <a:srgbClr val="FF0000"/>
                </a:solidFill>
              </a:rPr>
              <a:t>Address</a:t>
            </a:r>
          </a:p>
        </p:txBody>
      </p:sp>
      <p:sp>
        <p:nvSpPr>
          <p:cNvPr id="21" name="Arrow: Right 20">
            <a:extLst>
              <a:ext uri="{FF2B5EF4-FFF2-40B4-BE49-F238E27FC236}">
                <a16:creationId xmlns:a16="http://schemas.microsoft.com/office/drawing/2014/main" id="{766479F9-817F-6723-9E5A-366BEC580467}"/>
              </a:ext>
            </a:extLst>
          </p:cNvPr>
          <p:cNvSpPr/>
          <p:nvPr/>
        </p:nvSpPr>
        <p:spPr>
          <a:xfrm>
            <a:off x="8944116" y="3656845"/>
            <a:ext cx="733425" cy="58477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80284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BD486706-D555-73CC-0D50-B711F1B56147}"/>
              </a:ext>
            </a:extLst>
          </p:cNvPr>
          <p:cNvSpPr>
            <a:spLocks noGrp="1"/>
          </p:cNvSpPr>
          <p:nvPr>
            <p:ph type="title"/>
          </p:nvPr>
        </p:nvSpPr>
        <p:spPr>
          <a:xfrm>
            <a:off x="621322" y="32579"/>
            <a:ext cx="10949355" cy="503653"/>
          </a:xfrm>
          <a:ln w="28575"/>
        </p:spPr>
        <p:style>
          <a:lnRef idx="2">
            <a:schemeClr val="accent1"/>
          </a:lnRef>
          <a:fillRef idx="1">
            <a:schemeClr val="lt1"/>
          </a:fillRef>
          <a:effectRef idx="0">
            <a:schemeClr val="accent1"/>
          </a:effectRef>
          <a:fontRef idx="minor">
            <a:schemeClr val="dk1"/>
          </a:fontRef>
        </p:style>
        <p:txBody>
          <a:bodyPr>
            <a:normAutofit/>
          </a:bodyPr>
          <a:lstStyle/>
          <a:p>
            <a:pPr algn="ctr"/>
            <a:r>
              <a:rPr lang="en-GB" sz="2400" b="1" dirty="0">
                <a:latin typeface="Arial Nova" panose="020B0504020202020204" pitchFamily="34" charset="0"/>
              </a:rPr>
              <a:t>Our Vision , Values and Priorities for change  </a:t>
            </a:r>
          </a:p>
        </p:txBody>
      </p:sp>
      <p:grpSp>
        <p:nvGrpSpPr>
          <p:cNvPr id="25" name="Group 24">
            <a:extLst>
              <a:ext uri="{FF2B5EF4-FFF2-40B4-BE49-F238E27FC236}">
                <a16:creationId xmlns:a16="http://schemas.microsoft.com/office/drawing/2014/main" id="{2A142525-E167-926E-D1CA-B7496A6112BC}"/>
              </a:ext>
            </a:extLst>
          </p:cNvPr>
          <p:cNvGrpSpPr/>
          <p:nvPr/>
        </p:nvGrpSpPr>
        <p:grpSpPr>
          <a:xfrm>
            <a:off x="545121" y="1655233"/>
            <a:ext cx="10949355" cy="3907367"/>
            <a:chOff x="1490040" y="1182695"/>
            <a:chExt cx="9024205" cy="4100506"/>
          </a:xfrm>
        </p:grpSpPr>
        <p:sp>
          <p:nvSpPr>
            <p:cNvPr id="2" name="Flowchart: Process 1">
              <a:extLst>
                <a:ext uri="{FF2B5EF4-FFF2-40B4-BE49-F238E27FC236}">
                  <a16:creationId xmlns:a16="http://schemas.microsoft.com/office/drawing/2014/main" id="{41B86ACD-9D9C-3009-C320-713BA0E104DA}"/>
                </a:ext>
              </a:extLst>
            </p:cNvPr>
            <p:cNvSpPr>
              <a:spLocks/>
            </p:cNvSpPr>
            <p:nvPr/>
          </p:nvSpPr>
          <p:spPr>
            <a:xfrm>
              <a:off x="3292387" y="1752358"/>
              <a:ext cx="1684213" cy="3530843"/>
            </a:xfrm>
            <a:prstGeom prst="flowChartProcess">
              <a:avLst/>
            </a:prstGeom>
            <a:solidFill>
              <a:srgbClr val="FFCC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1038951" rtl="0" eaLnBrk="1" fontAlgn="auto" latinLnBrk="0" hangingPunct="1">
                <a:lnSpc>
                  <a:spcPct val="112000"/>
                </a:lnSpc>
                <a:spcBef>
                  <a:spcPts val="0"/>
                </a:spcBef>
                <a:spcAft>
                  <a:spcPts val="800"/>
                </a:spcAft>
                <a:buClrTx/>
                <a:buSzTx/>
                <a:buFontTx/>
                <a:buNone/>
                <a:tabLst/>
                <a:defRPr/>
              </a:pPr>
              <a:r>
                <a:rPr lang="en-GB" sz="1200" b="1" dirty="0">
                  <a:effectLst/>
                  <a:latin typeface="Segoe UI" panose="020B0502040204020203" pitchFamily="34" charset="0"/>
                  <a:ea typeface="Calibri" panose="020F0502020204030204" pitchFamily="34" charset="0"/>
                  <a:cs typeface="Times New Roman" panose="02020603050405020304" pitchFamily="18" charset="0"/>
                </a:rPr>
                <a:t>Developing a shared measurement- ‘leveraging what is possible through data and technology.’</a:t>
              </a:r>
            </a:p>
            <a:p>
              <a:pPr marL="0" marR="0" lvl="0" indent="0" algn="ctr" defTabSz="1038951" rtl="0" eaLnBrk="1" fontAlgn="auto" latinLnBrk="0" hangingPunct="1">
                <a:lnSpc>
                  <a:spcPct val="112000"/>
                </a:lnSpc>
                <a:spcBef>
                  <a:spcPts val="0"/>
                </a:spcBef>
                <a:spcAft>
                  <a:spcPts val="800"/>
                </a:spcAft>
                <a:buClrTx/>
                <a:buSzTx/>
                <a:buFontTx/>
                <a:buNone/>
                <a:tabLst/>
                <a:defRPr/>
              </a:pPr>
              <a:r>
                <a:rPr kumimoji="0" lang="en-GB" sz="1200" i="0" u="none" strike="noStrike" kern="0" cap="none" spc="0" normalizeH="0" baseline="0" noProof="0" dirty="0">
                  <a:ln>
                    <a:noFill/>
                  </a:ln>
                  <a:solidFill>
                    <a:prstClr val="black"/>
                  </a:solidFill>
                  <a:effectLst/>
                  <a:uLnTx/>
                  <a:uFillTx/>
                  <a:latin typeface="Arial Nova"/>
                  <a:ea typeface="Calibri"/>
                  <a:cs typeface="Times New Roman"/>
                </a:rPr>
                <a:t>Better use of data to improve internal systems that have a direct impact on our citizen’s experiences. Ranging from streamlining case management, through to using data to pre-emptively targeting citizens who would benefit from support.  </a:t>
              </a:r>
            </a:p>
          </p:txBody>
        </p:sp>
        <p:sp>
          <p:nvSpPr>
            <p:cNvPr id="3" name="Flowchart: Process 2">
              <a:extLst>
                <a:ext uri="{FF2B5EF4-FFF2-40B4-BE49-F238E27FC236}">
                  <a16:creationId xmlns:a16="http://schemas.microsoft.com/office/drawing/2014/main" id="{2293FE82-6EBB-9F85-AADC-1517D5A974CD}"/>
                </a:ext>
              </a:extLst>
            </p:cNvPr>
            <p:cNvSpPr>
              <a:spLocks/>
            </p:cNvSpPr>
            <p:nvPr/>
          </p:nvSpPr>
          <p:spPr>
            <a:xfrm>
              <a:off x="5083153" y="1767988"/>
              <a:ext cx="1753240" cy="3515213"/>
            </a:xfrm>
            <a:prstGeom prst="flowChartProcess">
              <a:avLst/>
            </a:prstGeom>
            <a:solidFill>
              <a:srgbClr val="FFCCFF"/>
            </a:solidFill>
            <a:ln w="12700" cap="flat" cmpd="sng" algn="ctr">
              <a:solidFill>
                <a:srgbClr val="4472C4"/>
              </a:solidFill>
              <a:prstDash val="solid"/>
              <a:miter lim="800000"/>
            </a:ln>
            <a:effectLst/>
          </p:spPr>
          <p:txBody>
            <a:bodyPr rot="0" spcFirstLastPara="0" vert="horz" wrap="square" lIns="36000" tIns="45720" rIns="36000" bIns="0" numCol="1" spcCol="0" rtlCol="0" fromWordArt="0" anchor="t" anchorCtr="0" forceAA="0" compatLnSpc="1">
              <a:prstTxWarp prst="textNoShape">
                <a:avLst/>
              </a:prstTxWarp>
              <a:noAutofit/>
            </a:bodyPr>
            <a:lstStyle/>
            <a:p>
              <a:pPr marL="0" marR="0" lvl="0" indent="0" algn="ctr" defTabSz="1038951" rtl="0" eaLnBrk="1" fontAlgn="auto" latinLnBrk="0" hangingPunct="1">
                <a:lnSpc>
                  <a:spcPct val="112000"/>
                </a:lnSpc>
                <a:spcBef>
                  <a:spcPts val="0"/>
                </a:spcBef>
                <a:spcAft>
                  <a:spcPts val="800"/>
                </a:spcAft>
                <a:buClrTx/>
                <a:buSzTx/>
                <a:buFontTx/>
                <a:buNone/>
                <a:tabLst/>
                <a:defRPr/>
              </a:pPr>
              <a:r>
                <a:rPr lang="en-GB" sz="1200" b="1" dirty="0">
                  <a:effectLst/>
                  <a:latin typeface="Segoe UI" panose="020B0502040204020203" pitchFamily="34" charset="0"/>
                  <a:ea typeface="Calibri" panose="020F0502020204030204" pitchFamily="34" charset="0"/>
                  <a:cs typeface="Times New Roman" panose="02020603050405020304" pitchFamily="18" charset="0"/>
                </a:rPr>
                <a:t>Mutually reinforcing activities- ‘a joined-up approach.’</a:t>
              </a:r>
            </a:p>
            <a:p>
              <a:pPr marL="0" marR="0" lvl="0" indent="0" algn="ctr" defTabSz="1038951" rtl="0" eaLnBrk="1" fontAlgn="auto" latinLnBrk="0" hangingPunct="1">
                <a:lnSpc>
                  <a:spcPct val="112000"/>
                </a:lnSpc>
                <a:spcBef>
                  <a:spcPts val="0"/>
                </a:spcBef>
                <a:spcAft>
                  <a:spcPts val="800"/>
                </a:spcAft>
                <a:buClrTx/>
                <a:buSzTx/>
                <a:buFontTx/>
                <a:buNone/>
                <a:tabLst/>
                <a:defRPr/>
              </a:pPr>
              <a:br>
                <a:rPr lang="en-GB" sz="105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mj-lt"/>
                  <a:ea typeface="Calibri" panose="020F0502020204030204" pitchFamily="34" charset="0"/>
                  <a:cs typeface="Times New Roman" panose="02020603050405020304" pitchFamily="18" charset="0"/>
                </a:rPr>
                <a:t>Put in place arrangements which reduce the gaps between services and organisations, so that citizens are presented with a more effective and integrated system, with fewer people falling through the gaps or receiving substandard support.</a:t>
              </a:r>
              <a:br>
                <a:rPr lang="en-GB" sz="1050" dirty="0">
                  <a:effectLst/>
                  <a:latin typeface="Calibri" panose="020F0502020204030204" pitchFamily="34" charset="0"/>
                  <a:ea typeface="Calibri" panose="020F0502020204030204" pitchFamily="34" charset="0"/>
                  <a:cs typeface="Times New Roman" panose="02020603050405020304" pitchFamily="18" charset="0"/>
                </a:rPr>
              </a:br>
              <a:endParaRPr kumimoji="0" lang="en-GB" sz="1200" b="1"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endParaRPr>
            </a:p>
          </p:txBody>
        </p:sp>
        <p:sp>
          <p:nvSpPr>
            <p:cNvPr id="4" name="Flowchart: Process 3">
              <a:extLst>
                <a:ext uri="{FF2B5EF4-FFF2-40B4-BE49-F238E27FC236}">
                  <a16:creationId xmlns:a16="http://schemas.microsoft.com/office/drawing/2014/main" id="{AB54D785-D8DA-60CB-A47C-A7B318EE966D}"/>
                </a:ext>
              </a:extLst>
            </p:cNvPr>
            <p:cNvSpPr>
              <a:spLocks/>
            </p:cNvSpPr>
            <p:nvPr/>
          </p:nvSpPr>
          <p:spPr>
            <a:xfrm>
              <a:off x="6950066" y="1767988"/>
              <a:ext cx="1721337" cy="3515213"/>
            </a:xfrm>
            <a:prstGeom prst="flowChartProcess">
              <a:avLst/>
            </a:prstGeom>
            <a:solidFill>
              <a:srgbClr val="FFCC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1038951" rtl="0" eaLnBrk="1" fontAlgn="auto" latinLnBrk="0" hangingPunct="1">
                <a:lnSpc>
                  <a:spcPct val="112000"/>
                </a:lnSpc>
                <a:spcBef>
                  <a:spcPts val="0"/>
                </a:spcBef>
                <a:spcAft>
                  <a:spcPts val="800"/>
                </a:spcAft>
                <a:buClrTx/>
                <a:buSzTx/>
                <a:buFontTx/>
                <a:buNone/>
                <a:tabLst/>
                <a:defRPr/>
              </a:pPr>
              <a:r>
                <a:rPr lang="en-GB" sz="1200" b="1" dirty="0">
                  <a:effectLst/>
                  <a:latin typeface="Segoe UI" panose="020B0502040204020203" pitchFamily="34" charset="0"/>
                  <a:ea typeface="Calibri" panose="020F0502020204030204" pitchFamily="34" charset="0"/>
                  <a:cs typeface="Times New Roman" panose="02020603050405020304" pitchFamily="18" charset="0"/>
                </a:rPr>
                <a:t>Communicating with our communities ‘a socially inclusive system.’ </a:t>
              </a:r>
            </a:p>
            <a:p>
              <a:pPr marL="0" marR="0" lvl="0" indent="0" algn="ctr" defTabSz="1038951" rtl="0" eaLnBrk="1" fontAlgn="auto" latinLnBrk="0" hangingPunct="1">
                <a:lnSpc>
                  <a:spcPct val="112000"/>
                </a:lnSpc>
                <a:spcBef>
                  <a:spcPts val="0"/>
                </a:spcBef>
                <a:spcAft>
                  <a:spcPts val="800"/>
                </a:spcAft>
                <a:buClrTx/>
                <a:buSzTx/>
                <a:buFontTx/>
                <a:buNone/>
                <a:tabLst/>
                <a:defRPr/>
              </a:pPr>
              <a:endParaRPr lang="en-GB" sz="1200" b="1" dirty="0">
                <a:latin typeface="Segoe UI" panose="020B0502040204020203" pitchFamily="34" charset="0"/>
                <a:ea typeface="Calibri" panose="020F0502020204030204" pitchFamily="34" charset="0"/>
                <a:cs typeface="Times New Roman" panose="02020603050405020304" pitchFamily="18" charset="0"/>
              </a:endParaRPr>
            </a:p>
            <a:p>
              <a:pPr algn="ctr" defTabSz="1038951">
                <a:lnSpc>
                  <a:spcPct val="112000"/>
                </a:lnSpc>
                <a:spcAft>
                  <a:spcPts val="800"/>
                </a:spcAft>
                <a:defRPr/>
              </a:pPr>
              <a:r>
                <a:rPr lang="en-GB" sz="1200" dirty="0"/>
                <a:t>Improve people's experience of the housing system through better communication, access, connection, participation, information, and finally the opportunity to directly inform local authority housing policy.</a:t>
              </a:r>
              <a:endParaRPr lang="en-GB" sz="1200" b="1" dirty="0">
                <a:solidFill>
                  <a:srgbClr val="00B0F0"/>
                </a:solidFill>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defTabSz="1038951" rtl="0" eaLnBrk="1" fontAlgn="auto" latinLnBrk="0" hangingPunct="1">
                <a:lnSpc>
                  <a:spcPct val="112000"/>
                </a:lnSpc>
                <a:spcBef>
                  <a:spcPts val="0"/>
                </a:spcBef>
                <a:spcAft>
                  <a:spcPts val="80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 name="Flowchart: Process 5">
              <a:extLst>
                <a:ext uri="{FF2B5EF4-FFF2-40B4-BE49-F238E27FC236}">
                  <a16:creationId xmlns:a16="http://schemas.microsoft.com/office/drawing/2014/main" id="{A36EB4A5-1F73-F6DF-E3F8-813B8A110C29}"/>
                </a:ext>
              </a:extLst>
            </p:cNvPr>
            <p:cNvSpPr>
              <a:spLocks/>
            </p:cNvSpPr>
            <p:nvPr/>
          </p:nvSpPr>
          <p:spPr>
            <a:xfrm>
              <a:off x="8792909" y="1767988"/>
              <a:ext cx="1721336" cy="3515213"/>
            </a:xfrm>
            <a:prstGeom prst="flowChartProcess">
              <a:avLst/>
            </a:prstGeom>
            <a:solidFill>
              <a:srgbClr val="FFCC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1038951" rtl="0" eaLnBrk="1" fontAlgn="auto" latinLnBrk="0" hangingPunct="1">
                <a:lnSpc>
                  <a:spcPct val="112000"/>
                </a:lnSpc>
                <a:spcBef>
                  <a:spcPts val="0"/>
                </a:spcBef>
                <a:spcAft>
                  <a:spcPts val="800"/>
                </a:spcAft>
                <a:buClrTx/>
                <a:buSzTx/>
                <a:buFontTx/>
                <a:buNone/>
                <a:tabLst/>
                <a:defRPr/>
              </a:pPr>
              <a:r>
                <a:rPr lang="en-GB" sz="1200" b="1" dirty="0">
                  <a:effectLst/>
                  <a:latin typeface="Segoe UI" panose="020B0502040204020203" pitchFamily="34" charset="0"/>
                  <a:ea typeface="Calibri" panose="020F0502020204030204" pitchFamily="34" charset="0"/>
                  <a:cs typeface="Times New Roman" panose="02020603050405020304" pitchFamily="18" charset="0"/>
                </a:rPr>
                <a:t>Backbone and governance- ‘strategic alignment.’</a:t>
              </a:r>
            </a:p>
            <a:p>
              <a:pPr marL="0" marR="0" lvl="0" indent="0" algn="ctr" defTabSz="1038951" rtl="0" eaLnBrk="1" fontAlgn="auto" latinLnBrk="0" hangingPunct="1">
                <a:lnSpc>
                  <a:spcPct val="112000"/>
                </a:lnSpc>
                <a:spcBef>
                  <a:spcPts val="0"/>
                </a:spcBef>
                <a:spcAft>
                  <a:spcPts val="800"/>
                </a:spcAft>
                <a:buClrTx/>
                <a:buSzTx/>
                <a:buFontTx/>
                <a:buNone/>
                <a:tabLst/>
                <a:defRPr/>
              </a:pPr>
              <a:endParaRPr kumimoji="0" lang="en-GB" sz="1200" b="1" i="0" u="none" strike="noStrike" kern="1200" cap="none" spc="0" normalizeH="0" baseline="0" noProof="0" dirty="0">
                <a:ln>
                  <a:noFill/>
                </a:ln>
                <a:solidFill>
                  <a:prstClr val="black"/>
                </a:solidFill>
                <a:uLnTx/>
                <a:uFillTx/>
                <a:latin typeface="Segoe UI" panose="020B0502040204020203" pitchFamily="34" charset="0"/>
                <a:ea typeface="Calibri" panose="020F0502020204030204" pitchFamily="34" charset="0"/>
                <a:cs typeface="Times New Roman" panose="02020603050405020304" pitchFamily="18" charset="0"/>
              </a:endParaRPr>
            </a:p>
            <a:p>
              <a:pPr algn="ctr" defTabSz="1038951">
                <a:lnSpc>
                  <a:spcPct val="112000"/>
                </a:lnSpc>
                <a:spcAft>
                  <a:spcPts val="800"/>
                </a:spcAft>
                <a:defRPr/>
              </a:pPr>
              <a:r>
                <a:rPr lang="en-GB" sz="1200" dirty="0"/>
                <a:t>Ensure that structural and systemic factors that drive homelessness are tackled and led through the right strategies, forums and stakeholders. Making sure that everyone’s views and observations are represented.</a:t>
              </a:r>
              <a:endParaRPr lang="en-GB" sz="1200" dirty="0">
                <a:latin typeface="Segoe UI" panose="020B0502040204020203" pitchFamily="34" charset="0"/>
                <a:ea typeface="Calibri" panose="020F0502020204030204" pitchFamily="34" charset="0"/>
                <a:cs typeface="Times New Roman" panose="02020603050405020304" pitchFamily="18" charset="0"/>
              </a:endParaRPr>
            </a:p>
            <a:p>
              <a:pPr marL="0" marR="0" lvl="0" indent="0" defTabSz="1038951" rtl="0" eaLnBrk="1" fontAlgn="auto" latinLnBrk="0" hangingPunct="1">
                <a:lnSpc>
                  <a:spcPct val="112000"/>
                </a:lnSpc>
                <a:spcBef>
                  <a:spcPts val="0"/>
                </a:spcBef>
                <a:spcAft>
                  <a:spcPts val="800"/>
                </a:spcAft>
                <a:buClrTx/>
                <a:buSzTx/>
                <a:buFontTx/>
                <a:buNone/>
                <a:tabLst/>
                <a:defRPr/>
              </a:pPr>
              <a:endParaRPr kumimoji="0" lang="en-GB" sz="120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endParaRPr>
            </a:p>
          </p:txBody>
        </p:sp>
        <p:sp>
          <p:nvSpPr>
            <p:cNvPr id="8" name="Flowchart: Process 7">
              <a:extLst>
                <a:ext uri="{FF2B5EF4-FFF2-40B4-BE49-F238E27FC236}">
                  <a16:creationId xmlns:a16="http://schemas.microsoft.com/office/drawing/2014/main" id="{BEE1AC6A-EFD8-C097-DEBA-CBC821E8B7F1}"/>
                </a:ext>
              </a:extLst>
            </p:cNvPr>
            <p:cNvSpPr>
              <a:spLocks/>
            </p:cNvSpPr>
            <p:nvPr/>
          </p:nvSpPr>
          <p:spPr>
            <a:xfrm>
              <a:off x="1491193" y="1752358"/>
              <a:ext cx="1695939" cy="3530843"/>
            </a:xfrm>
            <a:prstGeom prst="flowChartProcess">
              <a:avLst/>
            </a:prstGeom>
            <a:solidFill>
              <a:srgbClr val="FDCAFD"/>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1038951" rtl="0" eaLnBrk="1" fontAlgn="auto" latinLnBrk="0" hangingPunct="1">
                <a:lnSpc>
                  <a:spcPct val="112000"/>
                </a:lnSpc>
                <a:spcBef>
                  <a:spcPts val="0"/>
                </a:spcBef>
                <a:spcAft>
                  <a:spcPts val="800"/>
                </a:spcAft>
                <a:buClrTx/>
                <a:buSzTx/>
                <a:buFontTx/>
                <a:buNone/>
                <a:tabLst/>
                <a:defRPr/>
              </a:pPr>
              <a:r>
                <a:rPr lang="en-GB" sz="1200" b="1" dirty="0">
                  <a:effectLst/>
                  <a:latin typeface="Segoe UI" panose="020B0502040204020203" pitchFamily="34" charset="0"/>
                  <a:ea typeface="Calibri" panose="020F0502020204030204" pitchFamily="34" charset="0"/>
                  <a:cs typeface="Times New Roman" panose="02020603050405020304" pitchFamily="18" charset="0"/>
                </a:rPr>
                <a:t>Agree a common goal- ‘preventing homelessness is everyone’s business.’</a:t>
              </a:r>
            </a:p>
            <a:p>
              <a:pPr marL="0" marR="0" lvl="0" indent="0" algn="ctr" defTabSz="1038951" rtl="0" eaLnBrk="1" fontAlgn="auto" latinLnBrk="0" hangingPunct="1">
                <a:lnSpc>
                  <a:spcPct val="112000"/>
                </a:lnSpc>
                <a:spcBef>
                  <a:spcPts val="0"/>
                </a:spcBef>
                <a:spcAft>
                  <a:spcPts val="800"/>
                </a:spcAft>
                <a:buClrTx/>
                <a:buSzTx/>
                <a:buFontTx/>
                <a:buNone/>
                <a:tabLst/>
                <a:defRPr/>
              </a:pPr>
              <a:endParaRPr kumimoji="0" lang="en-GB" sz="1200" b="1" i="0" u="none" strike="noStrike" kern="1200" cap="none" spc="0" normalizeH="0" baseline="0" noProof="0" dirty="0">
                <a:ln>
                  <a:noFill/>
                </a:ln>
                <a:solidFill>
                  <a:prstClr val="black"/>
                </a:solidFill>
                <a:uLnTx/>
                <a:uFillTx/>
                <a:latin typeface="Segoe UI" panose="020B0502040204020203" pitchFamily="34" charset="0"/>
                <a:ea typeface="Calibri" panose="020F0502020204030204" pitchFamily="34" charset="0"/>
                <a:cs typeface="Times New Roman" panose="02020603050405020304" pitchFamily="18" charset="0"/>
              </a:endParaRPr>
            </a:p>
            <a:p>
              <a:pPr marL="0" marR="0" lvl="0" indent="0" algn="ctr"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rPr>
                <a:t>All partners working collectively and collaboratively as a network, to respond to and prevent Homelessness.  </a:t>
              </a:r>
              <a:r>
                <a:rPr lang="en-GB" sz="1200" dirty="0">
                  <a:solidFill>
                    <a:prstClr val="black"/>
                  </a:solidFill>
                  <a:latin typeface="Arial Nova" panose="020B0504020202020204" pitchFamily="34" charset="0"/>
                  <a:ea typeface="Calibri" panose="020F0502020204030204" pitchFamily="34" charset="0"/>
                  <a:cs typeface="Times New Roman" panose="02020603050405020304" pitchFamily="18" charset="0"/>
                </a:rPr>
                <a:t>Understanding </a:t>
              </a: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rPr>
                <a:t>that all partners need to commit  to their responsibilities and recognise the integral role each partner plays in the system</a:t>
              </a:r>
              <a:r>
                <a:rPr kumimoji="0" lang="en-GB"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endParaRPr kumimoji="0" lang="en-GB" sz="12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1038951" rtl="0" eaLnBrk="1" fontAlgn="auto" latinLnBrk="0" hangingPunct="1">
                <a:lnSpc>
                  <a:spcPct val="112000"/>
                </a:lnSpc>
                <a:spcBef>
                  <a:spcPts val="0"/>
                </a:spcBef>
                <a:spcAft>
                  <a:spcPts val="800"/>
                </a:spcAft>
                <a:buClrTx/>
                <a:buSzTx/>
                <a:buFontTx/>
                <a:buNone/>
                <a:tabLst/>
                <a:defRPr/>
              </a:pPr>
              <a:endParaRPr kumimoji="0" lang="en-GB" sz="120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73559147-BDEA-0888-B798-79FE18DFA49C}"/>
                </a:ext>
              </a:extLst>
            </p:cNvPr>
            <p:cNvSpPr>
              <a:spLocks/>
            </p:cNvSpPr>
            <p:nvPr/>
          </p:nvSpPr>
          <p:spPr>
            <a:xfrm>
              <a:off x="3327810" y="1384334"/>
              <a:ext cx="1617785" cy="328247"/>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03895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Priority 2</a:t>
              </a:r>
            </a:p>
          </p:txBody>
        </p:sp>
        <p:sp>
          <p:nvSpPr>
            <p:cNvPr id="10" name="Rectangle: Rounded Corners 9">
              <a:extLst>
                <a:ext uri="{FF2B5EF4-FFF2-40B4-BE49-F238E27FC236}">
                  <a16:creationId xmlns:a16="http://schemas.microsoft.com/office/drawing/2014/main" id="{AB952B44-CF57-764B-A065-AB0DDF08EC6A}"/>
                </a:ext>
              </a:extLst>
            </p:cNvPr>
            <p:cNvSpPr>
              <a:spLocks/>
            </p:cNvSpPr>
            <p:nvPr/>
          </p:nvSpPr>
          <p:spPr>
            <a:xfrm>
              <a:off x="5165580" y="1392286"/>
              <a:ext cx="1617785" cy="328247"/>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03895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Priority 3</a:t>
              </a:r>
            </a:p>
          </p:txBody>
        </p:sp>
        <p:sp>
          <p:nvSpPr>
            <p:cNvPr id="11" name="Rectangle: Rounded Corners 10">
              <a:extLst>
                <a:ext uri="{FF2B5EF4-FFF2-40B4-BE49-F238E27FC236}">
                  <a16:creationId xmlns:a16="http://schemas.microsoft.com/office/drawing/2014/main" id="{873FE991-8B9F-4FC1-8A5E-F9926EBDEE65}"/>
                </a:ext>
              </a:extLst>
            </p:cNvPr>
            <p:cNvSpPr>
              <a:spLocks/>
            </p:cNvSpPr>
            <p:nvPr/>
          </p:nvSpPr>
          <p:spPr>
            <a:xfrm>
              <a:off x="7008480" y="1384039"/>
              <a:ext cx="1617785" cy="328247"/>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03895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Priority 4</a:t>
              </a:r>
            </a:p>
          </p:txBody>
        </p:sp>
        <p:sp>
          <p:nvSpPr>
            <p:cNvPr id="12" name="Rectangle: Rounded Corners 11">
              <a:extLst>
                <a:ext uri="{FF2B5EF4-FFF2-40B4-BE49-F238E27FC236}">
                  <a16:creationId xmlns:a16="http://schemas.microsoft.com/office/drawing/2014/main" id="{57791DFD-26A8-2710-1AAE-54D7A677F412}"/>
                </a:ext>
              </a:extLst>
            </p:cNvPr>
            <p:cNvSpPr>
              <a:spLocks/>
            </p:cNvSpPr>
            <p:nvPr/>
          </p:nvSpPr>
          <p:spPr>
            <a:xfrm>
              <a:off x="8851380" y="1383500"/>
              <a:ext cx="1617785" cy="328247"/>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03895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Priority 5</a:t>
              </a:r>
            </a:p>
          </p:txBody>
        </p:sp>
        <p:sp>
          <p:nvSpPr>
            <p:cNvPr id="15" name="Rectangle: Rounded Corners 14">
              <a:extLst>
                <a:ext uri="{FF2B5EF4-FFF2-40B4-BE49-F238E27FC236}">
                  <a16:creationId xmlns:a16="http://schemas.microsoft.com/office/drawing/2014/main" id="{52FCE32A-5CF1-FF9C-09E8-3C4C5DDCFD68}"/>
                </a:ext>
              </a:extLst>
            </p:cNvPr>
            <p:cNvSpPr>
              <a:spLocks/>
            </p:cNvSpPr>
            <p:nvPr/>
          </p:nvSpPr>
          <p:spPr>
            <a:xfrm>
              <a:off x="1490040" y="1384039"/>
              <a:ext cx="1617785" cy="328247"/>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03895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Priority 1</a:t>
              </a:r>
            </a:p>
          </p:txBody>
        </p:sp>
        <p:cxnSp>
          <p:nvCxnSpPr>
            <p:cNvPr id="16" name="Straight Connector 15">
              <a:extLst>
                <a:ext uri="{FF2B5EF4-FFF2-40B4-BE49-F238E27FC236}">
                  <a16:creationId xmlns:a16="http://schemas.microsoft.com/office/drawing/2014/main" id="{778A7867-B19E-519E-BB9F-92895A12F85B}"/>
                </a:ext>
              </a:extLst>
            </p:cNvPr>
            <p:cNvCxnSpPr>
              <a:cxnSpLocks/>
            </p:cNvCxnSpPr>
            <p:nvPr/>
          </p:nvCxnSpPr>
          <p:spPr>
            <a:xfrm>
              <a:off x="2295317" y="1197071"/>
              <a:ext cx="7402364" cy="11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2F12A9-85C8-BC6D-33F1-7B4B4A3F68A0}"/>
                </a:ext>
              </a:extLst>
            </p:cNvPr>
            <p:cNvCxnSpPr>
              <a:cxnSpLocks/>
            </p:cNvCxnSpPr>
            <p:nvPr/>
          </p:nvCxnSpPr>
          <p:spPr>
            <a:xfrm>
              <a:off x="2264899" y="1182695"/>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35008C2-56C5-A513-6625-FA78A20D0FBF}"/>
                </a:ext>
              </a:extLst>
            </p:cNvPr>
            <p:cNvCxnSpPr>
              <a:cxnSpLocks/>
            </p:cNvCxnSpPr>
            <p:nvPr/>
          </p:nvCxnSpPr>
          <p:spPr>
            <a:xfrm>
              <a:off x="4180790" y="1204465"/>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0C5A08-8098-D8B0-FCA3-544F4F31C27D}"/>
                </a:ext>
              </a:extLst>
            </p:cNvPr>
            <p:cNvCxnSpPr>
              <a:cxnSpLocks/>
            </p:cNvCxnSpPr>
            <p:nvPr/>
          </p:nvCxnSpPr>
          <p:spPr>
            <a:xfrm>
              <a:off x="6096679" y="1213172"/>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EA4294-A9A6-E804-AAA5-CAA4ECF9F9F7}"/>
                </a:ext>
              </a:extLst>
            </p:cNvPr>
            <p:cNvCxnSpPr>
              <a:cxnSpLocks/>
            </p:cNvCxnSpPr>
            <p:nvPr/>
          </p:nvCxnSpPr>
          <p:spPr>
            <a:xfrm>
              <a:off x="7764372" y="1208816"/>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4340BCB-07CD-AA9C-F523-A668752999C0}"/>
                </a:ext>
              </a:extLst>
            </p:cNvPr>
            <p:cNvCxnSpPr>
              <a:cxnSpLocks/>
            </p:cNvCxnSpPr>
            <p:nvPr/>
          </p:nvCxnSpPr>
          <p:spPr>
            <a:xfrm>
              <a:off x="9697681" y="1208816"/>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5848CB49-F267-FB4E-4660-EC747D9AAD82}"/>
              </a:ext>
            </a:extLst>
          </p:cNvPr>
          <p:cNvSpPr txBox="1"/>
          <p:nvPr/>
        </p:nvSpPr>
        <p:spPr>
          <a:xfrm>
            <a:off x="621322" y="694960"/>
            <a:ext cx="10949354" cy="670055"/>
          </a:xfrm>
          <a:prstGeom prst="rect">
            <a:avLst/>
          </a:prstGeom>
          <a:noFill/>
        </p:spPr>
        <p:txBody>
          <a:bodyPr wrap="square">
            <a:spAutoFit/>
          </a:bodyPr>
          <a:lstStyle/>
          <a:p>
            <a:pPr algn="ctr">
              <a:lnSpc>
                <a:spcPct val="107000"/>
              </a:lnSpc>
              <a:spcBef>
                <a:spcPts val="1200"/>
              </a:spcBef>
              <a:spcAft>
                <a:spcPts val="800"/>
              </a:spcAft>
            </a:pPr>
            <a:r>
              <a:rPr lang="en-GB" sz="1800" b="1" dirty="0">
                <a:solidFill>
                  <a:srgbClr val="C00000"/>
                </a:solidFill>
                <a:effectLst/>
                <a:latin typeface="Segoe UI" panose="020B0502040204020203" pitchFamily="34" charset="0"/>
                <a:ea typeface="Calibri" panose="020F0502020204030204" pitchFamily="34" charset="0"/>
                <a:cs typeface="Times New Roman" panose="02020603050405020304" pitchFamily="18" charset="0"/>
              </a:rPr>
              <a:t>Designing out homelessness: we want to create a society in which any experience of homelessness is prevented wherever possible but where this can’t be achieved, it is rare, brief, and non-recurring.</a:t>
            </a:r>
            <a:endParaRPr lang="en-GB"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8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4AB2CA0-D784-BB00-4115-EABD75AFE337}"/>
              </a:ext>
            </a:extLst>
          </p:cNvPr>
          <p:cNvSpPr txBox="1">
            <a:spLocks noGrp="1"/>
          </p:cNvSpPr>
          <p:nvPr>
            <p:ph type="title" idx="4294967295"/>
          </p:nvPr>
        </p:nvSpPr>
        <p:spPr>
          <a:xfrm>
            <a:off x="373626" y="291735"/>
            <a:ext cx="11818374" cy="731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742932" rtl="0" eaLnBrk="1" latinLnBrk="0" hangingPunct="1">
              <a:lnSpc>
                <a:spcPct val="90000"/>
              </a:lnSpc>
              <a:spcBef>
                <a:spcPct val="0"/>
              </a:spcBef>
              <a:buNone/>
              <a:defRPr sz="2925"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742932"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Wider consultation</a:t>
            </a:r>
            <a:endParaRPr kumimoji="0" lang="en-US" sz="25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7D3C2B45-32F3-A2AA-6E85-9741D1B116BF}"/>
              </a:ext>
            </a:extLst>
          </p:cNvPr>
          <p:cNvSpPr>
            <a:spLocks noGrp="1"/>
          </p:cNvSpPr>
          <p:nvPr>
            <p:ph sz="half" idx="1"/>
          </p:nvPr>
        </p:nvSpPr>
        <p:spPr>
          <a:xfrm>
            <a:off x="608402" y="878913"/>
            <a:ext cx="10745398" cy="4923737"/>
          </a:xfrm>
        </p:spPr>
        <p:txBody>
          <a:bodyPr>
            <a:normAutofit fontScale="25000" lnSpcReduction="20000"/>
          </a:bodyPr>
          <a:lstStyle/>
          <a:p>
            <a:pPr marL="0" indent="0">
              <a:buNone/>
            </a:pPr>
            <a:endParaRPr lang="en-GB" sz="2063" dirty="0"/>
          </a:p>
          <a:p>
            <a:pPr>
              <a:buClr>
                <a:schemeClr val="tx1"/>
              </a:buClr>
            </a:pPr>
            <a:r>
              <a:rPr lang="en-GB" sz="8000" dirty="0">
                <a:effectLst/>
                <a:latin typeface="Arial" panose="020B0604020202020204" pitchFamily="34" charset="0"/>
                <a:ea typeface="Times New Roman" panose="02020603050405020304" pitchFamily="18" charset="0"/>
                <a:cs typeface="Times New Roman" panose="02020603050405020304" pitchFamily="18" charset="0"/>
              </a:rPr>
              <a:t>This draft was created based on a series of workshops and conversations with key agencies in the city and citizens with lived experience of homelessness. </a:t>
            </a:r>
          </a:p>
          <a:p>
            <a:endParaRPr lang="en-GB" sz="8000" dirty="0">
              <a:ea typeface="Times New Roman" panose="02020603050405020304" pitchFamily="18" charset="0"/>
              <a:cs typeface="Times New Roman" panose="02020603050405020304" pitchFamily="18" charset="0"/>
            </a:endParaRPr>
          </a:p>
          <a:p>
            <a:pPr>
              <a:buClr>
                <a:schemeClr val="tx1"/>
              </a:buClr>
            </a:pPr>
            <a:r>
              <a:rPr lang="en-GB" sz="8000" dirty="0">
                <a:effectLst/>
                <a:latin typeface="Arial" panose="020B0604020202020204" pitchFamily="34" charset="0"/>
                <a:ea typeface="Times New Roman" panose="02020603050405020304" pitchFamily="18" charset="0"/>
                <a:cs typeface="Times New Roman" panose="02020603050405020304" pitchFamily="18" charset="0"/>
              </a:rPr>
              <a:t>This wider consultation began Friday 26</a:t>
            </a:r>
            <a:r>
              <a:rPr lang="en-GB" sz="80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8000" dirty="0">
                <a:effectLst/>
                <a:latin typeface="Arial" panose="020B0604020202020204" pitchFamily="34" charset="0"/>
                <a:ea typeface="Times New Roman" panose="02020603050405020304" pitchFamily="18" charset="0"/>
                <a:cs typeface="Times New Roman" panose="02020603050405020304" pitchFamily="18" charset="0"/>
              </a:rPr>
              <a:t> January 2024, and runs for 4 weeks until Friday 23</a:t>
            </a:r>
            <a:r>
              <a:rPr lang="en-GB" sz="8000" baseline="30000" dirty="0">
                <a:effectLst/>
                <a:latin typeface="Arial" panose="020B0604020202020204" pitchFamily="34" charset="0"/>
                <a:ea typeface="Times New Roman" panose="02020603050405020304" pitchFamily="18" charset="0"/>
                <a:cs typeface="Times New Roman" panose="02020603050405020304" pitchFamily="18" charset="0"/>
              </a:rPr>
              <a:t>rd</a:t>
            </a:r>
            <a:r>
              <a:rPr lang="en-GB" sz="8000" dirty="0">
                <a:effectLst/>
                <a:latin typeface="Arial" panose="020B0604020202020204" pitchFamily="34" charset="0"/>
                <a:ea typeface="Times New Roman" panose="02020603050405020304" pitchFamily="18" charset="0"/>
                <a:cs typeface="Times New Roman" panose="02020603050405020304" pitchFamily="18" charset="0"/>
              </a:rPr>
              <a:t> February 2024.</a:t>
            </a:r>
          </a:p>
          <a:p>
            <a:endParaRPr lang="en-GB" sz="80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8000" dirty="0">
                <a:ea typeface="Times New Roman" panose="02020603050405020304" pitchFamily="18" charset="0"/>
                <a:cs typeface="Times New Roman" panose="02020603050405020304" pitchFamily="18" charset="0"/>
              </a:rPr>
              <a:t>There are a number of ways during this time that we have collected views:</a:t>
            </a:r>
          </a:p>
          <a:p>
            <a:pPr marL="0" indent="0">
              <a:buNone/>
            </a:pPr>
            <a:endParaRPr lang="en-GB" sz="8000" dirty="0">
              <a:ea typeface="Times New Roman" panose="02020603050405020304" pitchFamily="18" charset="0"/>
              <a:cs typeface="Times New Roman" panose="02020603050405020304" pitchFamily="18" charset="0"/>
            </a:endParaRPr>
          </a:p>
          <a:p>
            <a:pPr lvl="1">
              <a:buClr>
                <a:schemeClr val="tx1"/>
              </a:buClr>
            </a:pPr>
            <a:r>
              <a:rPr lang="en-GB" sz="8000" dirty="0">
                <a:effectLst/>
                <a:latin typeface="Arial" panose="020B0604020202020204" pitchFamily="34" charset="0"/>
                <a:ea typeface="Times New Roman" panose="02020603050405020304" pitchFamily="18" charset="0"/>
                <a:cs typeface="Times New Roman" panose="02020603050405020304" pitchFamily="18" charset="0"/>
                <a:hlinkClick r:id="rId3"/>
              </a:rPr>
              <a:t>Be Heard survey</a:t>
            </a:r>
            <a:endParaRPr lang="en-GB" sz="8000" dirty="0">
              <a:effectLst/>
              <a:latin typeface="Arial" panose="020B0604020202020204" pitchFamily="34" charset="0"/>
              <a:ea typeface="Times New Roman" panose="02020603050405020304" pitchFamily="18" charset="0"/>
              <a:cs typeface="Times New Roman" panose="02020603050405020304" pitchFamily="18" charset="0"/>
            </a:endParaRPr>
          </a:p>
          <a:p>
            <a:pPr marL="371465" lvl="1" indent="0">
              <a:buClr>
                <a:schemeClr val="tx1"/>
              </a:buClr>
              <a:buNone/>
            </a:pPr>
            <a:endParaRPr lang="en-GB" sz="8000" dirty="0">
              <a:effectLst/>
              <a:latin typeface="Arial" panose="020B0604020202020204" pitchFamily="34" charset="0"/>
              <a:ea typeface="Times New Roman" panose="02020603050405020304" pitchFamily="18" charset="0"/>
              <a:cs typeface="Times New Roman" panose="02020603050405020304" pitchFamily="18" charset="0"/>
            </a:endParaRPr>
          </a:p>
          <a:p>
            <a:pPr lvl="1">
              <a:buClr>
                <a:schemeClr val="tx1"/>
              </a:buClr>
            </a:pPr>
            <a:r>
              <a:rPr lang="en-GB" sz="8000" dirty="0">
                <a:ea typeface="Times New Roman" panose="02020603050405020304" pitchFamily="18" charset="0"/>
                <a:cs typeface="Times New Roman" panose="02020603050405020304" pitchFamily="18" charset="0"/>
              </a:rPr>
              <a:t>Workshops with specialist services</a:t>
            </a:r>
          </a:p>
          <a:p>
            <a:pPr marL="371465" lvl="1" indent="0">
              <a:buClr>
                <a:schemeClr val="tx1"/>
              </a:buClr>
              <a:buNone/>
            </a:pPr>
            <a:endParaRPr lang="en-GB" sz="8000" dirty="0">
              <a:ea typeface="Times New Roman" panose="02020603050405020304" pitchFamily="18" charset="0"/>
              <a:cs typeface="Times New Roman" panose="02020603050405020304" pitchFamily="18" charset="0"/>
            </a:endParaRPr>
          </a:p>
          <a:p>
            <a:pPr lvl="1">
              <a:buClr>
                <a:schemeClr val="tx1"/>
              </a:buClr>
            </a:pPr>
            <a:r>
              <a:rPr lang="en-GB" sz="8000" dirty="0">
                <a:effectLst/>
                <a:latin typeface="Arial" panose="020B0604020202020204" pitchFamily="34" charset="0"/>
                <a:ea typeface="Times New Roman" panose="02020603050405020304" pitchFamily="18" charset="0"/>
                <a:cs typeface="Times New Roman" panose="02020603050405020304" pitchFamily="18" charset="0"/>
              </a:rPr>
              <a:t>Workshops with survivors, carried out by specialist services</a:t>
            </a:r>
          </a:p>
          <a:p>
            <a:pPr marL="371465" lvl="1" indent="0">
              <a:buClr>
                <a:schemeClr val="tx1"/>
              </a:buClr>
              <a:buNone/>
            </a:pPr>
            <a:endParaRPr lang="en-GB" sz="8000" dirty="0">
              <a:effectLst/>
              <a:latin typeface="Arial" panose="020B0604020202020204" pitchFamily="34" charset="0"/>
              <a:ea typeface="Times New Roman" panose="02020603050405020304" pitchFamily="18" charset="0"/>
              <a:cs typeface="Times New Roman" panose="02020603050405020304" pitchFamily="18" charset="0"/>
            </a:endParaRPr>
          </a:p>
          <a:p>
            <a:pPr marL="519488" lvl="1" indent="0">
              <a:buNone/>
            </a:pPr>
            <a:endParaRPr lang="en-GB" sz="6638"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6400" dirty="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GB" sz="6400" dirty="0">
              <a:solidFill>
                <a:srgbClr val="00B0F0"/>
              </a:solidFill>
            </a:endParaRPr>
          </a:p>
          <a:p>
            <a:pPr marL="0" indent="0">
              <a:buNone/>
            </a:pPr>
            <a:endParaRPr lang="en-GB" sz="7200" dirty="0">
              <a:solidFill>
                <a:srgbClr val="00B0F0"/>
              </a:solidFill>
            </a:endParaRPr>
          </a:p>
          <a:p>
            <a:pPr lvl="1"/>
            <a:endParaRPr lang="en-GB" sz="7200" dirty="0"/>
          </a:p>
          <a:p>
            <a:endParaRPr lang="en-GB" sz="7200" dirty="0"/>
          </a:p>
          <a:p>
            <a:pPr lvl="1"/>
            <a:endParaRPr lang="en-GB" sz="7200" dirty="0"/>
          </a:p>
          <a:p>
            <a:pPr lvl="1"/>
            <a:endParaRPr lang="en-GB" sz="7200" dirty="0">
              <a:solidFill>
                <a:srgbClr val="00B0F0"/>
              </a:solidFill>
            </a:endParaRPr>
          </a:p>
          <a:p>
            <a:pPr marL="0" indent="0">
              <a:buNone/>
            </a:pPr>
            <a:endParaRPr lang="en-GB" sz="7200" dirty="0"/>
          </a:p>
          <a:p>
            <a:pPr marL="0" indent="0">
              <a:buNone/>
            </a:pPr>
            <a:endParaRPr lang="en-GB" sz="7200" dirty="0"/>
          </a:p>
          <a:p>
            <a:pPr marL="0" indent="0">
              <a:buNone/>
            </a:pPr>
            <a:endParaRPr lang="en-GB" sz="7200" dirty="0"/>
          </a:p>
          <a:p>
            <a:pPr marL="0" indent="0">
              <a:buNone/>
            </a:pPr>
            <a:r>
              <a:rPr lang="en-GB" sz="7200" dirty="0">
                <a:solidFill>
                  <a:srgbClr val="E32D8B"/>
                </a:solidFill>
              </a:rPr>
              <a:t>.</a:t>
            </a:r>
          </a:p>
          <a:p>
            <a:pPr marL="0" indent="0">
              <a:buNone/>
            </a:pPr>
            <a:endParaRPr lang="en-GB" sz="1600" dirty="0"/>
          </a:p>
        </p:txBody>
      </p:sp>
      <p:sp>
        <p:nvSpPr>
          <p:cNvPr id="5" name="Slide Number Placeholder 4">
            <a:extLst>
              <a:ext uri="{FF2B5EF4-FFF2-40B4-BE49-F238E27FC236}">
                <a16:creationId xmlns:a16="http://schemas.microsoft.com/office/drawing/2014/main" id="{953D8702-FFCB-F3DD-5810-8961C7F79715}"/>
              </a:ext>
            </a:extLst>
          </p:cNvPr>
          <p:cNvSpPr>
            <a:spLocks noGrp="1"/>
          </p:cNvSpPr>
          <p:nvPr>
            <p:ph type="sldNum" sz="quarter" idx="4294967295"/>
          </p:nvPr>
        </p:nvSpPr>
        <p:spPr>
          <a:xfrm>
            <a:off x="8610600" y="6356351"/>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54" rtl="0" eaLnBrk="1" fontAlgn="base" latinLnBrk="0" hangingPunct="1">
              <a:lnSpc>
                <a:spcPct val="90000"/>
              </a:lnSpc>
              <a:spcBef>
                <a:spcPct val="0"/>
              </a:spcBef>
              <a:spcAft>
                <a:spcPts val="488"/>
              </a:spcAft>
              <a:buClrTx/>
              <a:buSzTx/>
              <a:buFontTx/>
              <a:buNone/>
              <a:tabLst/>
              <a:defRPr/>
            </a:pPr>
            <a:fld id="{FDAB77A3-BCC2-4386-87C5-EFEC289B945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4" rtl="0" eaLnBrk="1" fontAlgn="base" latinLnBrk="0" hangingPunct="1">
                <a:lnSpc>
                  <a:spcPct val="90000"/>
                </a:lnSpc>
                <a:spcBef>
                  <a:spcPct val="0"/>
                </a:spcBef>
                <a:spcAft>
                  <a:spcPts val="488"/>
                </a:spcAft>
                <a:buClrTx/>
                <a:buSzTx/>
                <a:buFontTx/>
                <a:buNone/>
                <a:tabLst/>
                <a:defRPr/>
              </a:pPr>
              <a:t>8</a:t>
            </a:fld>
            <a:endParaRPr kumimoji="0" lang="en-GB" sz="1500" b="0" i="0" u="none" strike="noStrike" kern="1200" cap="none" spc="0" normalizeH="0" baseline="0" noProof="0">
              <a:ln>
                <a:noFill/>
              </a:ln>
              <a:solidFill>
                <a:prstClr val="black"/>
              </a:solidFill>
              <a:effectLst/>
              <a:uLnTx/>
              <a:uFillTx/>
              <a:latin typeface="Arial Nova"/>
              <a:ea typeface="+mn-ea"/>
              <a:cs typeface="Arial" pitchFamily="34" charset="0"/>
            </a:endParaRPr>
          </a:p>
        </p:txBody>
      </p:sp>
    </p:spTree>
    <p:extLst>
      <p:ext uri="{BB962C8B-B14F-4D97-AF65-F5344CB8AC3E}">
        <p14:creationId xmlns:p14="http://schemas.microsoft.com/office/powerpoint/2010/main" val="407293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47E7460-F1B6-1F47-6696-2CD703D069BF}"/>
              </a:ext>
            </a:extLst>
          </p:cNvPr>
          <p:cNvSpPr txBox="1">
            <a:spLocks noGrp="1"/>
          </p:cNvSpPr>
          <p:nvPr>
            <p:ph type="title" idx="4294967295"/>
          </p:nvPr>
        </p:nvSpPr>
        <p:spPr>
          <a:xfrm>
            <a:off x="314632" y="291735"/>
            <a:ext cx="11877368" cy="731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742932" rtl="0" eaLnBrk="1" latinLnBrk="0" hangingPunct="1">
              <a:lnSpc>
                <a:spcPct val="90000"/>
              </a:lnSpc>
              <a:spcBef>
                <a:spcPct val="0"/>
              </a:spcBef>
              <a:buNone/>
              <a:defRPr sz="2925"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742932"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Next steps</a:t>
            </a:r>
            <a:endParaRPr kumimoji="0" lang="en-US" sz="25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7D3C2B45-32F3-A2AA-6E85-9741D1B116BF}"/>
              </a:ext>
            </a:extLst>
          </p:cNvPr>
          <p:cNvSpPr>
            <a:spLocks noGrp="1"/>
          </p:cNvSpPr>
          <p:nvPr>
            <p:ph sz="half" idx="1"/>
          </p:nvPr>
        </p:nvSpPr>
        <p:spPr>
          <a:xfrm>
            <a:off x="569332" y="657495"/>
            <a:ext cx="10376048" cy="4808984"/>
          </a:xfrm>
        </p:spPr>
        <p:txBody>
          <a:bodyPr>
            <a:normAutofit fontScale="25000" lnSpcReduction="20000"/>
          </a:bodyPr>
          <a:lstStyle/>
          <a:p>
            <a:pPr marL="0" indent="0">
              <a:buNone/>
            </a:pPr>
            <a:endParaRPr lang="en-GB" sz="8800" dirty="0"/>
          </a:p>
          <a:p>
            <a:pPr>
              <a:buClrTx/>
            </a:pPr>
            <a:r>
              <a:rPr lang="en-GB" sz="8000" dirty="0">
                <a:ea typeface="Times New Roman" panose="02020603050405020304" pitchFamily="18" charset="0"/>
                <a:cs typeface="Times New Roman" panose="02020603050405020304" pitchFamily="18" charset="0"/>
              </a:rPr>
              <a:t>We need you to t</a:t>
            </a:r>
            <a:r>
              <a:rPr lang="en-GB" sz="8000" dirty="0">
                <a:effectLst/>
                <a:latin typeface="Arial" panose="020B0604020202020204" pitchFamily="34" charset="0"/>
                <a:ea typeface="Times New Roman" panose="02020603050405020304" pitchFamily="18" charset="0"/>
                <a:cs typeface="Times New Roman" panose="02020603050405020304" pitchFamily="18" charset="0"/>
              </a:rPr>
              <a:t>ake this consultation to </a:t>
            </a:r>
            <a:r>
              <a:rPr lang="en-GB" sz="8000" dirty="0">
                <a:ea typeface="Times New Roman" panose="02020603050405020304" pitchFamily="18" charset="0"/>
                <a:cs typeface="Times New Roman" panose="02020603050405020304" pitchFamily="18" charset="0"/>
              </a:rPr>
              <a:t>other</a:t>
            </a:r>
            <a:r>
              <a:rPr lang="en-GB" sz="8000" dirty="0">
                <a:effectLst/>
                <a:latin typeface="Arial" panose="020B0604020202020204" pitchFamily="34" charset="0"/>
                <a:ea typeface="Times New Roman" panose="02020603050405020304" pitchFamily="18" charset="0"/>
                <a:cs typeface="Times New Roman" panose="02020603050405020304" pitchFamily="18" charset="0"/>
              </a:rPr>
              <a:t> citizens and partnership groups during the consultation period, signposting them </a:t>
            </a:r>
            <a:r>
              <a:rPr lang="en-GB" sz="8000">
                <a:effectLst/>
                <a:latin typeface="Arial" panose="020B0604020202020204" pitchFamily="34" charset="0"/>
                <a:ea typeface="Times New Roman" panose="02020603050405020304" pitchFamily="18" charset="0"/>
                <a:cs typeface="Times New Roman" panose="02020603050405020304" pitchFamily="18" charset="0"/>
              </a:rPr>
              <a:t>to the survey</a:t>
            </a:r>
            <a:r>
              <a:rPr lang="en-GB" sz="8000" dirty="0">
                <a:effectLst/>
                <a:latin typeface="Arial" panose="020B0604020202020204" pitchFamily="34" charset="0"/>
                <a:ea typeface="Times New Roman" panose="02020603050405020304" pitchFamily="18" charset="0"/>
                <a:cs typeface="Times New Roman" panose="02020603050405020304" pitchFamily="18" charset="0"/>
              </a:rPr>
              <a:t>.</a:t>
            </a:r>
          </a:p>
          <a:p>
            <a:pPr marL="0" indent="0">
              <a:buClrTx/>
              <a:buNone/>
            </a:pPr>
            <a:endParaRPr lang="en-GB" sz="8000" dirty="0">
              <a:effectLst/>
              <a:latin typeface="Arial" panose="020B0604020202020204" pitchFamily="34" charset="0"/>
              <a:ea typeface="Times New Roman" panose="02020603050405020304" pitchFamily="18" charset="0"/>
              <a:cs typeface="Times New Roman" panose="02020603050405020304" pitchFamily="18" charset="0"/>
            </a:endParaRPr>
          </a:p>
          <a:p>
            <a:pPr>
              <a:buClrTx/>
            </a:pPr>
            <a:r>
              <a:rPr lang="en-GB" sz="8000" dirty="0">
                <a:effectLst/>
                <a:latin typeface="Arial" panose="020B0604020202020204" pitchFamily="34" charset="0"/>
                <a:ea typeface="Times New Roman" panose="02020603050405020304" pitchFamily="18" charset="0"/>
                <a:cs typeface="Times New Roman" panose="02020603050405020304" pitchFamily="18" charset="0"/>
              </a:rPr>
              <a:t>All feedback given on the strategy is collected by Birmingham’s Strategic Enabling Team.</a:t>
            </a:r>
          </a:p>
          <a:p>
            <a:pPr>
              <a:buClrTx/>
            </a:pPr>
            <a:endParaRPr lang="en-GB" sz="8000" dirty="0">
              <a:ea typeface="Times New Roman" panose="02020603050405020304" pitchFamily="18" charset="0"/>
              <a:cs typeface="Times New Roman" panose="02020603050405020304" pitchFamily="18" charset="0"/>
            </a:endParaRPr>
          </a:p>
          <a:p>
            <a:pPr>
              <a:buClrTx/>
            </a:pPr>
            <a:r>
              <a:rPr lang="en-GB" sz="8000" dirty="0">
                <a:effectLst/>
                <a:latin typeface="Arial" panose="020B0604020202020204" pitchFamily="34" charset="0"/>
                <a:ea typeface="Times New Roman" panose="02020603050405020304" pitchFamily="18" charset="0"/>
                <a:cs typeface="Times New Roman" panose="02020603050405020304" pitchFamily="18" charset="0"/>
              </a:rPr>
              <a:t>This feedback will be looked at and used to shape the next version of the strategy.</a:t>
            </a:r>
          </a:p>
          <a:p>
            <a:pPr>
              <a:buClrTx/>
            </a:pPr>
            <a:endParaRPr lang="en-GB" sz="8000" dirty="0">
              <a:effectLst/>
              <a:latin typeface="Arial" panose="020B0604020202020204" pitchFamily="34" charset="0"/>
              <a:ea typeface="Times New Roman" panose="02020603050405020304" pitchFamily="18" charset="0"/>
              <a:cs typeface="Times New Roman" panose="02020603050405020304" pitchFamily="18" charset="0"/>
            </a:endParaRPr>
          </a:p>
          <a:p>
            <a:pPr>
              <a:buClrTx/>
            </a:pPr>
            <a:r>
              <a:rPr lang="en-GB" sz="8000" dirty="0">
                <a:ea typeface="Times New Roman" panose="02020603050405020304" pitchFamily="18" charset="0"/>
                <a:cs typeface="Times New Roman" panose="02020603050405020304" pitchFamily="18" charset="0"/>
              </a:rPr>
              <a:t>We are also working with agencies on an</a:t>
            </a:r>
            <a:r>
              <a:rPr lang="en-GB" sz="8000" dirty="0">
                <a:effectLst/>
                <a:latin typeface="Arial" panose="020B0604020202020204" pitchFamily="34" charset="0"/>
                <a:ea typeface="Times New Roman" panose="02020603050405020304" pitchFamily="18" charset="0"/>
                <a:cs typeface="Times New Roman" panose="02020603050405020304" pitchFamily="18" charset="0"/>
              </a:rPr>
              <a:t> action plan that will deliver the strategy.</a:t>
            </a:r>
          </a:p>
          <a:p>
            <a:pPr>
              <a:buClrTx/>
            </a:pPr>
            <a:endParaRPr lang="en-GB" sz="8000" dirty="0">
              <a:ea typeface="Times New Roman" panose="02020603050405020304" pitchFamily="18" charset="0"/>
              <a:cs typeface="Times New Roman" panose="02020603050405020304" pitchFamily="18" charset="0"/>
            </a:endParaRPr>
          </a:p>
          <a:p>
            <a:pPr>
              <a:buClrTx/>
            </a:pPr>
            <a:r>
              <a:rPr lang="en-GB" sz="8000" dirty="0">
                <a:effectLst/>
                <a:latin typeface="Arial" panose="020B0604020202020204" pitchFamily="34" charset="0"/>
                <a:ea typeface="Times New Roman" panose="02020603050405020304" pitchFamily="18" charset="0"/>
                <a:cs typeface="Times New Roman" panose="02020603050405020304" pitchFamily="18" charset="0"/>
              </a:rPr>
              <a:t>A final strategy will be presented to elected members in Council for approval </a:t>
            </a:r>
            <a:r>
              <a:rPr lang="en-GB" sz="8000" dirty="0">
                <a:ea typeface="Times New Roman" panose="02020603050405020304" pitchFamily="18" charset="0"/>
                <a:cs typeface="Times New Roman" panose="02020603050405020304" pitchFamily="18" charset="0"/>
              </a:rPr>
              <a:t>this financial</a:t>
            </a:r>
            <a:r>
              <a:rPr lang="en-GB" sz="8000" dirty="0">
                <a:effectLst/>
                <a:latin typeface="Arial" panose="020B0604020202020204" pitchFamily="34" charset="0"/>
                <a:ea typeface="Times New Roman" panose="02020603050405020304" pitchFamily="18" charset="0"/>
                <a:cs typeface="Times New Roman" panose="02020603050405020304" pitchFamily="18" charset="0"/>
              </a:rPr>
              <a:t> year.</a:t>
            </a:r>
          </a:p>
          <a:p>
            <a:pPr>
              <a:buClrTx/>
            </a:pPr>
            <a:endParaRPr lang="en-GB" sz="8000" dirty="0">
              <a:ea typeface="Times New Roman" panose="02020603050405020304" pitchFamily="18" charset="0"/>
              <a:cs typeface="Times New Roman" panose="02020603050405020304" pitchFamily="18" charset="0"/>
            </a:endParaRPr>
          </a:p>
          <a:p>
            <a:pPr>
              <a:buClrTx/>
            </a:pPr>
            <a:r>
              <a:rPr lang="en-GB" sz="8000" dirty="0">
                <a:effectLst/>
                <a:latin typeface="Arial" panose="020B0604020202020204" pitchFamily="34" charset="0"/>
                <a:ea typeface="Times New Roman" panose="02020603050405020304" pitchFamily="18" charset="0"/>
                <a:cs typeface="Times New Roman" panose="02020603050405020304" pitchFamily="18" charset="0"/>
              </a:rPr>
              <a:t>Following approval, the final strategy will be launched in Spring 2024.</a:t>
            </a:r>
          </a:p>
          <a:p>
            <a:pPr lvl="1"/>
            <a:endParaRPr lang="en-GB" sz="6638"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6400" dirty="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GB" sz="6400" dirty="0">
              <a:solidFill>
                <a:srgbClr val="00B0F0"/>
              </a:solidFill>
            </a:endParaRPr>
          </a:p>
          <a:p>
            <a:pPr marL="0" indent="0">
              <a:buNone/>
            </a:pPr>
            <a:endParaRPr lang="en-GB" sz="7200" dirty="0">
              <a:solidFill>
                <a:srgbClr val="00B0F0"/>
              </a:solidFill>
            </a:endParaRPr>
          </a:p>
          <a:p>
            <a:pPr lvl="1"/>
            <a:endParaRPr lang="en-GB" sz="7200" dirty="0"/>
          </a:p>
          <a:p>
            <a:endParaRPr lang="en-GB" sz="7200" dirty="0"/>
          </a:p>
          <a:p>
            <a:pPr lvl="1"/>
            <a:endParaRPr lang="en-GB" sz="7200" dirty="0"/>
          </a:p>
          <a:p>
            <a:pPr lvl="1"/>
            <a:endParaRPr lang="en-GB" sz="7200" dirty="0">
              <a:solidFill>
                <a:srgbClr val="00B0F0"/>
              </a:solidFill>
            </a:endParaRPr>
          </a:p>
          <a:p>
            <a:pPr marL="0" indent="0">
              <a:buNone/>
            </a:pPr>
            <a:endParaRPr lang="en-GB" sz="7200" dirty="0"/>
          </a:p>
          <a:p>
            <a:pPr marL="0" indent="0">
              <a:buNone/>
            </a:pPr>
            <a:endParaRPr lang="en-GB" sz="7200" dirty="0"/>
          </a:p>
          <a:p>
            <a:pPr marL="0" indent="0">
              <a:buNone/>
            </a:pPr>
            <a:endParaRPr lang="en-GB" sz="7200" dirty="0"/>
          </a:p>
          <a:p>
            <a:pPr marL="0" indent="0">
              <a:buNone/>
            </a:pPr>
            <a:r>
              <a:rPr lang="en-GB" sz="7200" dirty="0">
                <a:solidFill>
                  <a:srgbClr val="E32D8B"/>
                </a:solidFill>
              </a:rPr>
              <a:t>.</a:t>
            </a:r>
          </a:p>
          <a:p>
            <a:pPr marL="0" indent="0">
              <a:buNone/>
            </a:pPr>
            <a:endParaRPr lang="en-GB" sz="1600" dirty="0"/>
          </a:p>
        </p:txBody>
      </p:sp>
      <p:sp>
        <p:nvSpPr>
          <p:cNvPr id="5" name="Slide Number Placeholder 4" hidden="1">
            <a:extLst>
              <a:ext uri="{FF2B5EF4-FFF2-40B4-BE49-F238E27FC236}">
                <a16:creationId xmlns:a16="http://schemas.microsoft.com/office/drawing/2014/main" id="{953D8702-FFCB-F3DD-5810-8961C7F79715}"/>
              </a:ext>
            </a:extLst>
          </p:cNvPr>
          <p:cNvSpPr>
            <a:spLocks noGrp="1"/>
          </p:cNvSpPr>
          <p:nvPr>
            <p:ph type="sldNum" sz="quarter" idx="4294967295"/>
          </p:nvPr>
        </p:nvSpPr>
        <p:spPr>
          <a:xfrm>
            <a:off x="8610600" y="6356351"/>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54" rtl="0" eaLnBrk="1" fontAlgn="base" latinLnBrk="0" hangingPunct="1">
              <a:lnSpc>
                <a:spcPct val="90000"/>
              </a:lnSpc>
              <a:spcBef>
                <a:spcPct val="0"/>
              </a:spcBef>
              <a:spcAft>
                <a:spcPts val="488"/>
              </a:spcAft>
              <a:buClrTx/>
              <a:buSzTx/>
              <a:buFontTx/>
              <a:buNone/>
              <a:tabLst/>
              <a:defRPr/>
            </a:pPr>
            <a:fld id="{FDAB77A3-BCC2-4386-87C5-EFEC289B945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4" rtl="0" eaLnBrk="1" fontAlgn="base" latinLnBrk="0" hangingPunct="1">
                <a:lnSpc>
                  <a:spcPct val="90000"/>
                </a:lnSpc>
                <a:spcBef>
                  <a:spcPct val="0"/>
                </a:spcBef>
                <a:spcAft>
                  <a:spcPts val="488"/>
                </a:spcAft>
                <a:buClrTx/>
                <a:buSzTx/>
                <a:buFontTx/>
                <a:buNone/>
                <a:tabLst/>
                <a:defRPr/>
              </a:pPr>
              <a:t>9</a:t>
            </a:fld>
            <a:endParaRPr kumimoji="0" lang="en-GB" sz="1500" b="0" i="0" u="none" strike="noStrike" kern="1200" cap="none" spc="0" normalizeH="0" baseline="0" noProof="0">
              <a:ln>
                <a:noFill/>
              </a:ln>
              <a:solidFill>
                <a:prstClr val="black"/>
              </a:solidFill>
              <a:effectLst/>
              <a:uLnTx/>
              <a:uFillTx/>
              <a:latin typeface="Arial Nova"/>
              <a:ea typeface="+mn-ea"/>
              <a:cs typeface="Arial" pitchFamily="34" charset="0"/>
            </a:endParaRPr>
          </a:p>
        </p:txBody>
      </p:sp>
    </p:spTree>
    <p:extLst>
      <p:ext uri="{BB962C8B-B14F-4D97-AF65-F5344CB8AC3E}">
        <p14:creationId xmlns:p14="http://schemas.microsoft.com/office/powerpoint/2010/main" val="2782970686"/>
      </p:ext>
    </p:extLst>
  </p:cSld>
  <p:clrMapOvr>
    <a:masterClrMapping/>
  </p:clrMapOvr>
</p:sld>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1450</Words>
  <Application>Microsoft Office PowerPoint</Application>
  <PresentationFormat>Widescreen</PresentationFormat>
  <Paragraphs>148</Paragraphs>
  <Slides>10</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Aptos</vt:lpstr>
      <vt:lpstr>Arial</vt:lpstr>
      <vt:lpstr>Arial Nova</vt:lpstr>
      <vt:lpstr>Arial Nova Light</vt:lpstr>
      <vt:lpstr>Calibri</vt:lpstr>
      <vt:lpstr>Segoe UI</vt:lpstr>
      <vt:lpstr>Wingdings</vt:lpstr>
      <vt:lpstr>Birmingham_City_Council___corp_template_updated_Jan_2018 16x9</vt:lpstr>
      <vt:lpstr>Bitmap Image</vt:lpstr>
      <vt:lpstr>Draft Homelessness Prevention Strategy 2024-2029 Consultation</vt:lpstr>
      <vt:lpstr>If you need support</vt:lpstr>
      <vt:lpstr>PowerPoint Presentation</vt:lpstr>
      <vt:lpstr>Strategy working group : work to date</vt:lpstr>
      <vt:lpstr>What the strategy looks like</vt:lpstr>
      <vt:lpstr>PowerPoint Presentation</vt:lpstr>
      <vt:lpstr>Our Vision , Values and Priorities for change  </vt:lpstr>
      <vt:lpstr>Wider consultation</vt:lpstr>
      <vt:lpstr>Next steps</vt:lpstr>
      <vt:lpstr>If you would like to feed back further</vt:lpstr>
    </vt:vector>
  </TitlesOfParts>
  <Company>Birmingham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Brotherton</dc:creator>
  <cp:lastModifiedBy>Ben Brotherton</cp:lastModifiedBy>
  <cp:revision>3</cp:revision>
  <dcterms:created xsi:type="dcterms:W3CDTF">2023-12-19T10:44:53Z</dcterms:created>
  <dcterms:modified xsi:type="dcterms:W3CDTF">2024-01-26T14:23:12Z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7471b1-27ab-4640-9264-e69a67407ca3_Enabled">
    <vt:lpwstr>true</vt:lpwstr>
  </property>
  <property fmtid="{D5CDD505-2E9C-101B-9397-08002B2CF9AE}" pid="3" name="MSIP_Label_a17471b1-27ab-4640-9264-e69a67407ca3_SetDate">
    <vt:lpwstr>2023-12-19T10:44:57Z</vt:lpwstr>
  </property>
  <property fmtid="{D5CDD505-2E9C-101B-9397-08002B2CF9AE}" pid="4" name="MSIP_Label_a17471b1-27ab-4640-9264-e69a67407ca3_Method">
    <vt:lpwstr>Standard</vt:lpwstr>
  </property>
  <property fmtid="{D5CDD505-2E9C-101B-9397-08002B2CF9AE}" pid="5" name="MSIP_Label_a17471b1-27ab-4640-9264-e69a67407ca3_Name">
    <vt:lpwstr>BCC - OFFICIAL</vt:lpwstr>
  </property>
  <property fmtid="{D5CDD505-2E9C-101B-9397-08002B2CF9AE}" pid="6" name="MSIP_Label_a17471b1-27ab-4640-9264-e69a67407ca3_SiteId">
    <vt:lpwstr>699ace67-d2e4-4bcd-b303-d2bbe2b9bbf1</vt:lpwstr>
  </property>
  <property fmtid="{D5CDD505-2E9C-101B-9397-08002B2CF9AE}" pid="7" name="MSIP_Label_a17471b1-27ab-4640-9264-e69a67407ca3_ActionId">
    <vt:lpwstr>8cf237ff-85f8-4265-99da-65ba4563e8a4</vt:lpwstr>
  </property>
  <property fmtid="{D5CDD505-2E9C-101B-9397-08002B2CF9AE}" pid="8" name="MSIP_Label_a17471b1-27ab-4640-9264-e69a67407ca3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OFFICIAL</vt:lpwstr>
  </property>
</Properties>
</file>