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6"/>
  </p:notesMasterIdLst>
  <p:sldIdLst>
    <p:sldId id="257" r:id="rId3"/>
    <p:sldId id="345" r:id="rId4"/>
    <p:sldId id="349" r:id="rId5"/>
    <p:sldId id="334" r:id="rId6"/>
    <p:sldId id="346" r:id="rId7"/>
    <p:sldId id="348" r:id="rId8"/>
    <p:sldId id="350" r:id="rId9"/>
    <p:sldId id="351" r:id="rId10"/>
    <p:sldId id="352" r:id="rId11"/>
    <p:sldId id="353" r:id="rId12"/>
    <p:sldId id="347" r:id="rId13"/>
    <p:sldId id="326"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1" autoAdjust="0"/>
    <p:restoredTop sz="86388" autoAdjust="0"/>
  </p:normalViewPr>
  <p:slideViewPr>
    <p:cSldViewPr snapToGrid="0">
      <p:cViewPr varScale="1">
        <p:scale>
          <a:sx n="57" d="100"/>
          <a:sy n="57" d="100"/>
        </p:scale>
        <p:origin x="856" y="52"/>
      </p:cViewPr>
      <p:guideLst/>
    </p:cSldViewPr>
  </p:slideViewPr>
  <p:outlineViewPr>
    <p:cViewPr>
      <p:scale>
        <a:sx n="33" d="100"/>
        <a:sy n="33" d="100"/>
      </p:scale>
      <p:origin x="0" y="-51768"/>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5E5BD-FD1F-46A7-8558-AC8EC86CB87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641ACC5-8E90-4082-B723-076B0C826985}">
      <dgm:prSet/>
      <dgm:spPr/>
      <dgm:t>
        <a:bodyPr/>
        <a:lstStyle/>
        <a:p>
          <a:r>
            <a:rPr lang="en-GB" dirty="0"/>
            <a:t>In </a:t>
          </a:r>
          <a:r>
            <a:rPr lang="en-GB" dirty="0">
              <a:latin typeface="Arial" panose="020B0604020202020204" pitchFamily="34" charset="0"/>
              <a:cs typeface="Arial" panose="020B0604020202020204" pitchFamily="34" charset="0"/>
            </a:rPr>
            <a:t>Birmingham and Solihull we have identified greater differences in access to dementia information and services across our communities</a:t>
          </a:r>
          <a:r>
            <a:rPr lang="en-GB" dirty="0"/>
            <a:t>.</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55951F7-5DE4-43B0-A224-887FADEC730A}" type="parTrans" cxnId="{C58FB968-15C4-4C54-B0C7-B335DC0CD108}">
      <dgm:prSet/>
      <dgm:spPr/>
      <dgm:t>
        <a:bodyPr/>
        <a:lstStyle/>
        <a:p>
          <a:endParaRPr lang="en-US"/>
        </a:p>
      </dgm:t>
    </dgm:pt>
    <dgm:pt modelId="{AC8E12C4-DDA3-4993-9C27-14BB44F1485C}" type="sibTrans" cxnId="{C58FB968-15C4-4C54-B0C7-B335DC0CD108}">
      <dgm:prSet/>
      <dgm:spPr/>
      <dgm:t>
        <a:bodyPr/>
        <a:lstStyle/>
        <a:p>
          <a:endParaRPr lang="en-US"/>
        </a:p>
      </dgm:t>
    </dgm:pt>
    <dgm:pt modelId="{5E76C618-321A-4CFF-8F57-98442AF41CA5}">
      <dgm:prSet/>
      <dgm:spPr/>
      <dgm:t>
        <a:bodyPr/>
        <a:lstStyle/>
        <a:p>
          <a:r>
            <a:rPr lang="en-GB" dirty="0">
              <a:latin typeface="Arial" panose="020B0604020202020204" pitchFamily="34" charset="0"/>
              <a:cs typeface="Arial" panose="020B0604020202020204" pitchFamily="34" charset="0"/>
            </a:rPr>
            <a:t>There is also stigma attached to being diagnosed with dementia and this can result in people being less likely to seek a formal diagnosis and not being able to access the right services they require. </a:t>
          </a:r>
          <a:endParaRPr lang="en-US"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4FD94FB-F83D-4FA2-A56E-63B1AD78A8B0}" type="parTrans" cxnId="{F2DFB18C-75B1-4BBD-AD3A-018A2C0E33CB}">
      <dgm:prSet/>
      <dgm:spPr/>
      <dgm:t>
        <a:bodyPr/>
        <a:lstStyle/>
        <a:p>
          <a:endParaRPr lang="en-US"/>
        </a:p>
      </dgm:t>
    </dgm:pt>
    <dgm:pt modelId="{F770E092-224F-4DE8-BCA9-7F528FB31DB6}" type="sibTrans" cxnId="{F2DFB18C-75B1-4BBD-AD3A-018A2C0E33CB}">
      <dgm:prSet/>
      <dgm:spPr/>
      <dgm:t>
        <a:bodyPr/>
        <a:lstStyle/>
        <a:p>
          <a:endParaRPr lang="en-US"/>
        </a:p>
      </dgm:t>
    </dgm:pt>
    <dgm:pt modelId="{376C8C66-4DAF-47CD-A28D-F2D27C68FAD8}">
      <dgm:prSet/>
      <dgm:spPr/>
      <dgm:t>
        <a:bodyPr/>
        <a:lstStyle/>
        <a:p>
          <a:r>
            <a:rPr lang="en-GB" dirty="0">
              <a:latin typeface="Arial" panose="020B0604020202020204" pitchFamily="34" charset="0"/>
              <a:cs typeface="Arial" panose="020B0604020202020204" pitchFamily="34" charset="0"/>
            </a:rPr>
            <a:t>We will work together to enable all of our communities in Birmingham and Solihull to have equity of dementia care.</a:t>
          </a:r>
          <a:endParaRPr lang="en-US"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6DEBF2D-4357-4F82-851B-829CC39D2793}" type="parTrans" cxnId="{3CCECDBD-0985-4326-90F9-57C4C71D6897}">
      <dgm:prSet/>
      <dgm:spPr/>
      <dgm:t>
        <a:bodyPr/>
        <a:lstStyle/>
        <a:p>
          <a:endParaRPr lang="en-US"/>
        </a:p>
      </dgm:t>
    </dgm:pt>
    <dgm:pt modelId="{01D627A3-1FFF-4C96-A065-3D4C2E2E9431}" type="sibTrans" cxnId="{3CCECDBD-0985-4326-90F9-57C4C71D6897}">
      <dgm:prSet/>
      <dgm:spPr/>
      <dgm:t>
        <a:bodyPr/>
        <a:lstStyle/>
        <a:p>
          <a:endParaRPr lang="en-US"/>
        </a:p>
      </dgm:t>
    </dgm:pt>
    <dgm:pt modelId="{32ED9228-6902-4374-B637-CE2ACC9C6D5F}">
      <dgm:prSet/>
      <dgm:spPr/>
      <dgm:t>
        <a:bodyPr/>
        <a:lstStyle/>
        <a:p>
          <a:r>
            <a:rPr lang="en-GB" dirty="0">
              <a:latin typeface="Arial" panose="020B0604020202020204" pitchFamily="34" charset="0"/>
              <a:cs typeface="Arial" panose="020B0604020202020204" pitchFamily="34" charset="0"/>
            </a:rPr>
            <a:t>In all of our identified actions in the dementia strategy we will consider the differences which our communities face and how access can be equitable for all</a:t>
          </a:r>
          <a:r>
            <a:rPr lang="en-GB" dirty="0"/>
            <a:t>.</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257B910-E085-4317-B505-994D62415DAD}" type="parTrans" cxnId="{9DD32022-89D9-4096-B1E8-BEE5A53AEEAB}">
      <dgm:prSet/>
      <dgm:spPr/>
      <dgm:t>
        <a:bodyPr/>
        <a:lstStyle/>
        <a:p>
          <a:endParaRPr lang="en-US"/>
        </a:p>
      </dgm:t>
    </dgm:pt>
    <dgm:pt modelId="{648C5699-1898-4486-8C71-6DB74167F88B}" type="sibTrans" cxnId="{9DD32022-89D9-4096-B1E8-BEE5A53AEEAB}">
      <dgm:prSet/>
      <dgm:spPr/>
      <dgm:t>
        <a:bodyPr/>
        <a:lstStyle/>
        <a:p>
          <a:endParaRPr lang="en-US"/>
        </a:p>
      </dgm:t>
    </dgm:pt>
    <dgm:pt modelId="{E0E8A2A3-501F-490E-94CC-FDD2774037BF}" type="pres">
      <dgm:prSet presAssocID="{1845E5BD-FD1F-46A7-8558-AC8EC86CB877}" presName="linear" presStyleCnt="0">
        <dgm:presLayoutVars>
          <dgm:animLvl val="lvl"/>
          <dgm:resizeHandles val="exact"/>
        </dgm:presLayoutVars>
      </dgm:prSet>
      <dgm:spPr/>
    </dgm:pt>
    <dgm:pt modelId="{E0B101EE-2F8E-43AC-A6A7-559C1FBA946A}" type="pres">
      <dgm:prSet presAssocID="{C641ACC5-8E90-4082-B723-076B0C826985}" presName="parentText" presStyleLbl="node1" presStyleIdx="0" presStyleCnt="4">
        <dgm:presLayoutVars>
          <dgm:chMax val="0"/>
          <dgm:bulletEnabled val="1"/>
        </dgm:presLayoutVars>
      </dgm:prSet>
      <dgm:spPr/>
    </dgm:pt>
    <dgm:pt modelId="{B018AC0E-F4A6-4FB7-AD14-C012C092296C}" type="pres">
      <dgm:prSet presAssocID="{AC8E12C4-DDA3-4993-9C27-14BB44F1485C}" presName="spacer" presStyleCnt="0"/>
      <dgm:spPr/>
    </dgm:pt>
    <dgm:pt modelId="{20A7767E-B0BF-410B-A70E-B9613450C3B0}" type="pres">
      <dgm:prSet presAssocID="{5E76C618-321A-4CFF-8F57-98442AF41CA5}" presName="parentText" presStyleLbl="node1" presStyleIdx="1" presStyleCnt="4">
        <dgm:presLayoutVars>
          <dgm:chMax val="0"/>
          <dgm:bulletEnabled val="1"/>
        </dgm:presLayoutVars>
      </dgm:prSet>
      <dgm:spPr/>
    </dgm:pt>
    <dgm:pt modelId="{9DF5A89A-F373-4085-8727-37EF8008C80B}" type="pres">
      <dgm:prSet presAssocID="{F770E092-224F-4DE8-BCA9-7F528FB31DB6}" presName="spacer" presStyleCnt="0"/>
      <dgm:spPr/>
    </dgm:pt>
    <dgm:pt modelId="{0E62E28D-E705-474B-BC0F-CE9D14A82050}" type="pres">
      <dgm:prSet presAssocID="{376C8C66-4DAF-47CD-A28D-F2D27C68FAD8}" presName="parentText" presStyleLbl="node1" presStyleIdx="2" presStyleCnt="4">
        <dgm:presLayoutVars>
          <dgm:chMax val="0"/>
          <dgm:bulletEnabled val="1"/>
        </dgm:presLayoutVars>
      </dgm:prSet>
      <dgm:spPr/>
    </dgm:pt>
    <dgm:pt modelId="{EE0EEA6A-0BAF-4D52-9C64-2939BD3DA404}" type="pres">
      <dgm:prSet presAssocID="{01D627A3-1FFF-4C96-A065-3D4C2E2E9431}" presName="spacer" presStyleCnt="0"/>
      <dgm:spPr/>
    </dgm:pt>
    <dgm:pt modelId="{9DF9AC1B-52F3-42AC-97E1-CE5074332B9A}" type="pres">
      <dgm:prSet presAssocID="{32ED9228-6902-4374-B637-CE2ACC9C6D5F}" presName="parentText" presStyleLbl="node1" presStyleIdx="3" presStyleCnt="4" custLinFactNeighborX="-446" custLinFactNeighborY="54274">
        <dgm:presLayoutVars>
          <dgm:chMax val="0"/>
          <dgm:bulletEnabled val="1"/>
        </dgm:presLayoutVars>
      </dgm:prSet>
      <dgm:spPr/>
    </dgm:pt>
  </dgm:ptLst>
  <dgm:cxnLst>
    <dgm:cxn modelId="{0D462B02-6400-4A06-87FA-ABD3CC873741}" type="presOf" srcId="{C641ACC5-8E90-4082-B723-076B0C826985}" destId="{E0B101EE-2F8E-43AC-A6A7-559C1FBA946A}" srcOrd="0" destOrd="0" presId="urn:microsoft.com/office/officeart/2005/8/layout/vList2"/>
    <dgm:cxn modelId="{F6F7D721-4EB1-4881-9F7C-CBF4D81B7D3A}" type="presOf" srcId="{1845E5BD-FD1F-46A7-8558-AC8EC86CB877}" destId="{E0E8A2A3-501F-490E-94CC-FDD2774037BF}" srcOrd="0" destOrd="0" presId="urn:microsoft.com/office/officeart/2005/8/layout/vList2"/>
    <dgm:cxn modelId="{9DD32022-89D9-4096-B1E8-BEE5A53AEEAB}" srcId="{1845E5BD-FD1F-46A7-8558-AC8EC86CB877}" destId="{32ED9228-6902-4374-B637-CE2ACC9C6D5F}" srcOrd="3" destOrd="0" parTransId="{2257B910-E085-4317-B505-994D62415DAD}" sibTransId="{648C5699-1898-4486-8C71-6DB74167F88B}"/>
    <dgm:cxn modelId="{E4368623-F947-441E-907D-84C1252CB590}" type="presOf" srcId="{5E76C618-321A-4CFF-8F57-98442AF41CA5}" destId="{20A7767E-B0BF-410B-A70E-B9613450C3B0}" srcOrd="0" destOrd="0" presId="urn:microsoft.com/office/officeart/2005/8/layout/vList2"/>
    <dgm:cxn modelId="{6C144D3E-369B-4849-B29F-E2B512461157}" type="presOf" srcId="{376C8C66-4DAF-47CD-A28D-F2D27C68FAD8}" destId="{0E62E28D-E705-474B-BC0F-CE9D14A82050}" srcOrd="0" destOrd="0" presId="urn:microsoft.com/office/officeart/2005/8/layout/vList2"/>
    <dgm:cxn modelId="{C58FB968-15C4-4C54-B0C7-B335DC0CD108}" srcId="{1845E5BD-FD1F-46A7-8558-AC8EC86CB877}" destId="{C641ACC5-8E90-4082-B723-076B0C826985}" srcOrd="0" destOrd="0" parTransId="{C55951F7-5DE4-43B0-A224-887FADEC730A}" sibTransId="{AC8E12C4-DDA3-4993-9C27-14BB44F1485C}"/>
    <dgm:cxn modelId="{F2DFB18C-75B1-4BBD-AD3A-018A2C0E33CB}" srcId="{1845E5BD-FD1F-46A7-8558-AC8EC86CB877}" destId="{5E76C618-321A-4CFF-8F57-98442AF41CA5}" srcOrd="1" destOrd="0" parTransId="{A4FD94FB-F83D-4FA2-A56E-63B1AD78A8B0}" sibTransId="{F770E092-224F-4DE8-BCA9-7F528FB31DB6}"/>
    <dgm:cxn modelId="{3CCECDBD-0985-4326-90F9-57C4C71D6897}" srcId="{1845E5BD-FD1F-46A7-8558-AC8EC86CB877}" destId="{376C8C66-4DAF-47CD-A28D-F2D27C68FAD8}" srcOrd="2" destOrd="0" parTransId="{E6DEBF2D-4357-4F82-851B-829CC39D2793}" sibTransId="{01D627A3-1FFF-4C96-A065-3D4C2E2E9431}"/>
    <dgm:cxn modelId="{2B94B5ED-D7E5-4267-B92C-7134B3021494}" type="presOf" srcId="{32ED9228-6902-4374-B637-CE2ACC9C6D5F}" destId="{9DF9AC1B-52F3-42AC-97E1-CE5074332B9A}" srcOrd="0" destOrd="0" presId="urn:microsoft.com/office/officeart/2005/8/layout/vList2"/>
    <dgm:cxn modelId="{8EC87719-E167-4AC5-942F-90AA383748BE}" type="presParOf" srcId="{E0E8A2A3-501F-490E-94CC-FDD2774037BF}" destId="{E0B101EE-2F8E-43AC-A6A7-559C1FBA946A}" srcOrd="0" destOrd="0" presId="urn:microsoft.com/office/officeart/2005/8/layout/vList2"/>
    <dgm:cxn modelId="{4282B49F-BACA-4B59-886B-CA6CA10A3DAF}" type="presParOf" srcId="{E0E8A2A3-501F-490E-94CC-FDD2774037BF}" destId="{B018AC0E-F4A6-4FB7-AD14-C012C092296C}" srcOrd="1" destOrd="0" presId="urn:microsoft.com/office/officeart/2005/8/layout/vList2"/>
    <dgm:cxn modelId="{28546556-473E-4C15-AA73-94B59CC8B828}" type="presParOf" srcId="{E0E8A2A3-501F-490E-94CC-FDD2774037BF}" destId="{20A7767E-B0BF-410B-A70E-B9613450C3B0}" srcOrd="2" destOrd="0" presId="urn:microsoft.com/office/officeart/2005/8/layout/vList2"/>
    <dgm:cxn modelId="{05EF3756-AFC3-4B87-A046-224322F698EE}" type="presParOf" srcId="{E0E8A2A3-501F-490E-94CC-FDD2774037BF}" destId="{9DF5A89A-F373-4085-8727-37EF8008C80B}" srcOrd="3" destOrd="0" presId="urn:microsoft.com/office/officeart/2005/8/layout/vList2"/>
    <dgm:cxn modelId="{7BA02032-F941-4DE7-A172-C9A0A64E1D26}" type="presParOf" srcId="{E0E8A2A3-501F-490E-94CC-FDD2774037BF}" destId="{0E62E28D-E705-474B-BC0F-CE9D14A82050}" srcOrd="4" destOrd="0" presId="urn:microsoft.com/office/officeart/2005/8/layout/vList2"/>
    <dgm:cxn modelId="{C0EA5513-017A-4B7C-ABA7-92885839F6D0}" type="presParOf" srcId="{E0E8A2A3-501F-490E-94CC-FDD2774037BF}" destId="{EE0EEA6A-0BAF-4D52-9C64-2939BD3DA404}" srcOrd="5" destOrd="0" presId="urn:microsoft.com/office/officeart/2005/8/layout/vList2"/>
    <dgm:cxn modelId="{49DDC41A-73FA-4A9F-8EE1-1FD2EB8C2DB7}" type="presParOf" srcId="{E0E8A2A3-501F-490E-94CC-FDD2774037BF}" destId="{9DF9AC1B-52F3-42AC-97E1-CE5074332B9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A995B35-49ED-4A86-BBF3-AA57625AE58E}" type="doc">
      <dgm:prSet loTypeId="urn:microsoft.com/office/officeart/2008/layout/RadialCluster" loCatId="cycle" qsTypeId="urn:microsoft.com/office/officeart/2005/8/quickstyle/simple1" qsCatId="simple" csTypeId="urn:microsoft.com/office/officeart/2005/8/colors/accent0_2" csCatId="mainScheme" phldr="1"/>
      <dgm:spPr/>
      <dgm:t>
        <a:bodyPr/>
        <a:lstStyle/>
        <a:p>
          <a:endParaRPr lang="en-GB"/>
        </a:p>
      </dgm:t>
    </dgm:pt>
    <dgm:pt modelId="{7825ABBE-FB71-43E3-88A0-989A838B2C30}">
      <dgm:prSet phldrT="[Text]" custT="1"/>
      <dgm:spPr/>
      <dgm:t>
        <a:bodyPr/>
        <a:lstStyle/>
        <a:p>
          <a:r>
            <a:rPr lang="en-GB" sz="1600" dirty="0">
              <a:latin typeface="Arial" panose="020B0604020202020204" pitchFamily="34" charset="0"/>
              <a:cs typeface="Arial" panose="020B0604020202020204" pitchFamily="34" charset="0"/>
            </a:rPr>
            <a:t>Actions we will take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A88A6DC-6F12-46D4-994B-C94FBFFE578A}" type="parTrans" cxnId="{B5B85AAC-7B92-4896-BECF-D2FFE03827F6}">
      <dgm:prSet/>
      <dgm:spPr/>
      <dgm:t>
        <a:bodyPr/>
        <a:lstStyle/>
        <a:p>
          <a:endParaRPr lang="en-GB"/>
        </a:p>
      </dgm:t>
    </dgm:pt>
    <dgm:pt modelId="{9DE5FACA-52DE-4F16-BF03-16D53AD36F7D}" type="sibTrans" cxnId="{B5B85AAC-7B92-4896-BECF-D2FFE03827F6}">
      <dgm:prSet/>
      <dgm:spPr/>
      <dgm:t>
        <a:bodyPr/>
        <a:lstStyle/>
        <a:p>
          <a:endParaRPr lang="en-GB"/>
        </a:p>
      </dgm:t>
    </dgm:pt>
    <dgm:pt modelId="{2A9A12F7-D67E-46A2-BCC1-EE56A87CF5CF}">
      <dgm:prSet phldrT="[Text]" custT="1"/>
      <dgm:spPr/>
      <dgm:t>
        <a:bodyPr/>
        <a:lstStyle/>
        <a:p>
          <a:pPr rtl="0"/>
          <a:r>
            <a:rPr lang="en-GB" sz="1600" dirty="0">
              <a:latin typeface="Arial" panose="020B0604020202020204" pitchFamily="34" charset="0"/>
              <a:cs typeface="Arial" panose="020B0604020202020204" pitchFamily="34" charset="0"/>
            </a:rPr>
            <a:t>Co-production and Engagement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870407A-AA4C-456B-B368-6BE378D8BE74}" type="parTrans" cxnId="{D5E41E6F-2BD4-4DDC-97E6-C8B1A621F4CC}">
      <dgm:prSet/>
      <dgm:spPr/>
      <dgm:t>
        <a:bodyPr/>
        <a:lstStyle/>
        <a:p>
          <a:endParaRPr lang="en-GB"/>
        </a:p>
      </dgm:t>
    </dgm:pt>
    <dgm:pt modelId="{C6E1B7DA-993E-477C-A14C-6F369E240A4E}" type="sibTrans" cxnId="{D5E41E6F-2BD4-4DDC-97E6-C8B1A621F4CC}">
      <dgm:prSet/>
      <dgm:spPr/>
      <dgm:t>
        <a:bodyPr/>
        <a:lstStyle/>
        <a:p>
          <a:endParaRPr lang="en-GB"/>
        </a:p>
      </dgm:t>
    </dgm:pt>
    <dgm:pt modelId="{7B71ED29-82C2-4755-B0DD-66214F538700}">
      <dgm:prSet phldrT="[Text]" custT="1"/>
      <dgm:spPr/>
      <dgm:t>
        <a:bodyPr/>
        <a:lstStyle/>
        <a:p>
          <a:pPr rtl="0"/>
          <a:r>
            <a:rPr lang="en-GB" sz="1600" dirty="0">
              <a:latin typeface="Arial" panose="020B0604020202020204" pitchFamily="34" charset="0"/>
              <a:cs typeface="Arial" panose="020B0604020202020204" pitchFamily="34" charset="0"/>
            </a:rPr>
            <a:t>Collaborative Working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1897BFC-DFBB-4174-AF44-D24CFEB70EA1}" type="parTrans" cxnId="{0466B904-9147-4D8C-9BC4-AFAC6F9D9639}">
      <dgm:prSet/>
      <dgm:spPr/>
      <dgm:t>
        <a:bodyPr/>
        <a:lstStyle/>
        <a:p>
          <a:endParaRPr lang="en-GB"/>
        </a:p>
      </dgm:t>
    </dgm:pt>
    <dgm:pt modelId="{8738D96C-81E1-49F7-8E4B-C492EEC1F5B6}" type="sibTrans" cxnId="{0466B904-9147-4D8C-9BC4-AFAC6F9D9639}">
      <dgm:prSet/>
      <dgm:spPr/>
      <dgm:t>
        <a:bodyPr/>
        <a:lstStyle/>
        <a:p>
          <a:endParaRPr lang="en-GB"/>
        </a:p>
      </dgm:t>
    </dgm:pt>
    <dgm:pt modelId="{178B2F35-BB1D-4C33-BFA5-5161FE88582F}">
      <dgm:prSet phldrT="[Text]" custT="1"/>
      <dgm:spPr/>
      <dgm:t>
        <a:bodyPr/>
        <a:lstStyle/>
        <a:p>
          <a:pPr rtl="0"/>
          <a:r>
            <a:rPr lang="en-GB" sz="1600" dirty="0">
              <a:latin typeface="Arial" panose="020B0604020202020204" pitchFamily="34" charset="0"/>
              <a:cs typeface="Arial" panose="020B0604020202020204" pitchFamily="34" charset="0"/>
            </a:rPr>
            <a:t>Education and Training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24C35E4-C1B0-4547-94BE-0829AEDB54AC}" type="parTrans" cxnId="{A14D82D8-7D7F-4C6E-9A42-EC778F30F2A9}">
      <dgm:prSet/>
      <dgm:spPr/>
      <dgm:t>
        <a:bodyPr/>
        <a:lstStyle/>
        <a:p>
          <a:endParaRPr lang="en-GB"/>
        </a:p>
      </dgm:t>
    </dgm:pt>
    <dgm:pt modelId="{BCF6A2F3-59C0-4D56-A7D2-9684E7683C58}" type="sibTrans" cxnId="{A14D82D8-7D7F-4C6E-9A42-EC778F30F2A9}">
      <dgm:prSet/>
      <dgm:spPr/>
      <dgm:t>
        <a:bodyPr/>
        <a:lstStyle/>
        <a:p>
          <a:endParaRPr lang="en-GB"/>
        </a:p>
      </dgm:t>
    </dgm:pt>
    <dgm:pt modelId="{BB65978D-5F3C-4EFB-B83E-54D261A0DD1F}">
      <dgm:prSet phldr="0" custT="1"/>
      <dgm:spPr/>
      <dgm:t>
        <a:bodyPr/>
        <a:lstStyle/>
        <a:p>
          <a:r>
            <a:rPr lang="en-GB" sz="1600" dirty="0">
              <a:latin typeface="Arial" panose="020B0604020202020204" pitchFamily="34" charset="0"/>
              <a:cs typeface="Arial" panose="020B0604020202020204" pitchFamily="34" charset="0"/>
            </a:rPr>
            <a:t>Dementia Equality Impact Assessment (EIA)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48FD2C1-4D79-4F25-819B-EF14BF9273A0}" type="parTrans" cxnId="{91BFE92E-52D4-4528-AA7B-3683330C33CE}">
      <dgm:prSet/>
      <dgm:spPr/>
      <dgm:t>
        <a:bodyPr/>
        <a:lstStyle/>
        <a:p>
          <a:endParaRPr lang="en-GB"/>
        </a:p>
      </dgm:t>
    </dgm:pt>
    <dgm:pt modelId="{6DAE0423-C292-40ED-B763-60B34755D403}" type="sibTrans" cxnId="{91BFE92E-52D4-4528-AA7B-3683330C33CE}">
      <dgm:prSet/>
      <dgm:spPr/>
      <dgm:t>
        <a:bodyPr/>
        <a:lstStyle/>
        <a:p>
          <a:endParaRPr lang="en-GB"/>
        </a:p>
      </dgm:t>
    </dgm:pt>
    <dgm:pt modelId="{988F940F-CA43-4117-93CB-6E6251C061B7}" type="pres">
      <dgm:prSet presAssocID="{3A995B35-49ED-4A86-BBF3-AA57625AE58E}" presName="Name0" presStyleCnt="0">
        <dgm:presLayoutVars>
          <dgm:chMax val="1"/>
          <dgm:chPref val="1"/>
          <dgm:dir/>
          <dgm:animOne val="branch"/>
          <dgm:animLvl val="lvl"/>
        </dgm:presLayoutVars>
      </dgm:prSet>
      <dgm:spPr/>
    </dgm:pt>
    <dgm:pt modelId="{2A7F13D5-F56C-437B-88A9-3623ADE8529E}" type="pres">
      <dgm:prSet presAssocID="{7825ABBE-FB71-43E3-88A0-989A838B2C30}" presName="singleCycle" presStyleCnt="0"/>
      <dgm:spPr/>
    </dgm:pt>
    <dgm:pt modelId="{5B876C50-348F-4F88-A8A5-60BF4EED674B}" type="pres">
      <dgm:prSet presAssocID="{7825ABBE-FB71-43E3-88A0-989A838B2C30}" presName="singleCenter" presStyleLbl="node1" presStyleIdx="0" presStyleCnt="5">
        <dgm:presLayoutVars>
          <dgm:chMax val="7"/>
          <dgm:chPref val="7"/>
        </dgm:presLayoutVars>
      </dgm:prSet>
      <dgm:spPr/>
    </dgm:pt>
    <dgm:pt modelId="{C09D5270-91DB-430A-BC41-2D741B4A46E0}" type="pres">
      <dgm:prSet presAssocID="{6870407A-AA4C-456B-B368-6BE378D8BE74}" presName="Name56" presStyleLbl="parChTrans1D2" presStyleIdx="0" presStyleCnt="4"/>
      <dgm:spPr/>
    </dgm:pt>
    <dgm:pt modelId="{FF96B1AF-A4E2-40D0-BD6F-08F0A182C4A8}" type="pres">
      <dgm:prSet presAssocID="{2A9A12F7-D67E-46A2-BCC1-EE56A87CF5CF}" presName="text0" presStyleLbl="node1" presStyleIdx="1" presStyleCnt="5" custScaleX="270590">
        <dgm:presLayoutVars>
          <dgm:bulletEnabled val="1"/>
        </dgm:presLayoutVars>
      </dgm:prSet>
      <dgm:spPr/>
    </dgm:pt>
    <dgm:pt modelId="{2BCA1212-B02D-4527-8374-4015013D95AA}" type="pres">
      <dgm:prSet presAssocID="{61897BFC-DFBB-4174-AF44-D24CFEB70EA1}" presName="Name56" presStyleLbl="parChTrans1D2" presStyleIdx="1" presStyleCnt="4"/>
      <dgm:spPr/>
    </dgm:pt>
    <dgm:pt modelId="{72AA71E2-AB4E-4C53-AFF6-6B132906BFBF}" type="pres">
      <dgm:prSet presAssocID="{7B71ED29-82C2-4755-B0DD-66214F538700}" presName="text0" presStyleLbl="node1" presStyleIdx="2" presStyleCnt="5" custScaleX="256922" custRadScaleRad="128739" custRadScaleInc="-864">
        <dgm:presLayoutVars>
          <dgm:bulletEnabled val="1"/>
        </dgm:presLayoutVars>
      </dgm:prSet>
      <dgm:spPr/>
    </dgm:pt>
    <dgm:pt modelId="{C179D4DA-328E-4186-80E5-D86BC7DADC4C}" type="pres">
      <dgm:prSet presAssocID="{E48FD2C1-4D79-4F25-819B-EF14BF9273A0}" presName="Name56" presStyleLbl="parChTrans1D2" presStyleIdx="2" presStyleCnt="4"/>
      <dgm:spPr/>
    </dgm:pt>
    <dgm:pt modelId="{00C7EF6E-9C6E-4038-85AD-AB5B1448889F}" type="pres">
      <dgm:prSet presAssocID="{BB65978D-5F3C-4EFB-B83E-54D261A0DD1F}" presName="text0" presStyleLbl="node1" presStyleIdx="3" presStyleCnt="5" custScaleX="338235" custScaleY="127406" custRadScaleRad="95804" custRadScaleInc="-1196">
        <dgm:presLayoutVars>
          <dgm:bulletEnabled val="1"/>
        </dgm:presLayoutVars>
      </dgm:prSet>
      <dgm:spPr/>
    </dgm:pt>
    <dgm:pt modelId="{9B784211-9FA5-4E12-A24A-88787A55F1C7}" type="pres">
      <dgm:prSet presAssocID="{B24C35E4-C1B0-4547-94BE-0829AEDB54AC}" presName="Name56" presStyleLbl="parChTrans1D2" presStyleIdx="3" presStyleCnt="4"/>
      <dgm:spPr/>
    </dgm:pt>
    <dgm:pt modelId="{D028A853-313D-446F-85F5-08748A170D64}" type="pres">
      <dgm:prSet presAssocID="{178B2F35-BB1D-4C33-BFA5-5161FE88582F}" presName="text0" presStyleLbl="node1" presStyleIdx="4" presStyleCnt="5" custScaleX="230145" custRadScaleRad="115541">
        <dgm:presLayoutVars>
          <dgm:bulletEnabled val="1"/>
        </dgm:presLayoutVars>
      </dgm:prSet>
      <dgm:spPr/>
    </dgm:pt>
  </dgm:ptLst>
  <dgm:cxnLst>
    <dgm:cxn modelId="{9FF48403-C06F-4375-A672-8CEB7E0EDFD1}" type="presOf" srcId="{2A9A12F7-D67E-46A2-BCC1-EE56A87CF5CF}" destId="{FF96B1AF-A4E2-40D0-BD6F-08F0A182C4A8}" srcOrd="0" destOrd="0" presId="urn:microsoft.com/office/officeart/2008/layout/RadialCluster"/>
    <dgm:cxn modelId="{0466B904-9147-4D8C-9BC4-AFAC6F9D9639}" srcId="{7825ABBE-FB71-43E3-88A0-989A838B2C30}" destId="{7B71ED29-82C2-4755-B0DD-66214F538700}" srcOrd="1" destOrd="0" parTransId="{61897BFC-DFBB-4174-AF44-D24CFEB70EA1}" sibTransId="{8738D96C-81E1-49F7-8E4B-C492EEC1F5B6}"/>
    <dgm:cxn modelId="{91BFE92E-52D4-4528-AA7B-3683330C33CE}" srcId="{7825ABBE-FB71-43E3-88A0-989A838B2C30}" destId="{BB65978D-5F3C-4EFB-B83E-54D261A0DD1F}" srcOrd="2" destOrd="0" parTransId="{E48FD2C1-4D79-4F25-819B-EF14BF9273A0}" sibTransId="{6DAE0423-C292-40ED-B763-60B34755D403}"/>
    <dgm:cxn modelId="{95DE583E-796B-43E6-8948-93355BC863D2}" type="presOf" srcId="{7B71ED29-82C2-4755-B0DD-66214F538700}" destId="{72AA71E2-AB4E-4C53-AFF6-6B132906BFBF}" srcOrd="0" destOrd="0" presId="urn:microsoft.com/office/officeart/2008/layout/RadialCluster"/>
    <dgm:cxn modelId="{50715143-E4C6-4E54-922B-8894AB3E9EF9}" type="presOf" srcId="{E48FD2C1-4D79-4F25-819B-EF14BF9273A0}" destId="{C179D4DA-328E-4186-80E5-D86BC7DADC4C}" srcOrd="0" destOrd="0" presId="urn:microsoft.com/office/officeart/2008/layout/RadialCluster"/>
    <dgm:cxn modelId="{EC2FDB47-9DA1-4AEC-938B-F2F45F2AC377}" type="presOf" srcId="{3A995B35-49ED-4A86-BBF3-AA57625AE58E}" destId="{988F940F-CA43-4117-93CB-6E6251C061B7}" srcOrd="0" destOrd="0" presId="urn:microsoft.com/office/officeart/2008/layout/RadialCluster"/>
    <dgm:cxn modelId="{D5E41E6F-2BD4-4DDC-97E6-C8B1A621F4CC}" srcId="{7825ABBE-FB71-43E3-88A0-989A838B2C30}" destId="{2A9A12F7-D67E-46A2-BCC1-EE56A87CF5CF}" srcOrd="0" destOrd="0" parTransId="{6870407A-AA4C-456B-B368-6BE378D8BE74}" sibTransId="{C6E1B7DA-993E-477C-A14C-6F369E240A4E}"/>
    <dgm:cxn modelId="{A4ADA674-6041-4819-A945-BA311AA87959}" type="presOf" srcId="{7825ABBE-FB71-43E3-88A0-989A838B2C30}" destId="{5B876C50-348F-4F88-A8A5-60BF4EED674B}" srcOrd="0" destOrd="0" presId="urn:microsoft.com/office/officeart/2008/layout/RadialCluster"/>
    <dgm:cxn modelId="{316809AB-EBC5-4A65-923C-ADC37EF8037F}" type="presOf" srcId="{178B2F35-BB1D-4C33-BFA5-5161FE88582F}" destId="{D028A853-313D-446F-85F5-08748A170D64}" srcOrd="0" destOrd="0" presId="urn:microsoft.com/office/officeart/2008/layout/RadialCluster"/>
    <dgm:cxn modelId="{D1D556AB-12E8-439C-A2D4-76611EBFB0A2}" type="presOf" srcId="{BB65978D-5F3C-4EFB-B83E-54D261A0DD1F}" destId="{00C7EF6E-9C6E-4038-85AD-AB5B1448889F}" srcOrd="0" destOrd="0" presId="urn:microsoft.com/office/officeart/2008/layout/RadialCluster"/>
    <dgm:cxn modelId="{B5B85AAC-7B92-4896-BECF-D2FFE03827F6}" srcId="{3A995B35-49ED-4A86-BBF3-AA57625AE58E}" destId="{7825ABBE-FB71-43E3-88A0-989A838B2C30}" srcOrd="0" destOrd="0" parTransId="{FA88A6DC-6F12-46D4-994B-C94FBFFE578A}" sibTransId="{9DE5FACA-52DE-4F16-BF03-16D53AD36F7D}"/>
    <dgm:cxn modelId="{3D5CF7B2-E6A7-4565-9F93-94F74F98EE58}" type="presOf" srcId="{B24C35E4-C1B0-4547-94BE-0829AEDB54AC}" destId="{9B784211-9FA5-4E12-A24A-88787A55F1C7}" srcOrd="0" destOrd="0" presId="urn:microsoft.com/office/officeart/2008/layout/RadialCluster"/>
    <dgm:cxn modelId="{CC1A73BB-ECFA-4EA3-B46D-2CEEA7776C5A}" type="presOf" srcId="{6870407A-AA4C-456B-B368-6BE378D8BE74}" destId="{C09D5270-91DB-430A-BC41-2D741B4A46E0}" srcOrd="0" destOrd="0" presId="urn:microsoft.com/office/officeart/2008/layout/RadialCluster"/>
    <dgm:cxn modelId="{66E340C1-61EF-42F3-BCD3-171A81EC8631}" type="presOf" srcId="{61897BFC-DFBB-4174-AF44-D24CFEB70EA1}" destId="{2BCA1212-B02D-4527-8374-4015013D95AA}" srcOrd="0" destOrd="0" presId="urn:microsoft.com/office/officeart/2008/layout/RadialCluster"/>
    <dgm:cxn modelId="{A14D82D8-7D7F-4C6E-9A42-EC778F30F2A9}" srcId="{7825ABBE-FB71-43E3-88A0-989A838B2C30}" destId="{178B2F35-BB1D-4C33-BFA5-5161FE88582F}" srcOrd="3" destOrd="0" parTransId="{B24C35E4-C1B0-4547-94BE-0829AEDB54AC}" sibTransId="{BCF6A2F3-59C0-4D56-A7D2-9684E7683C58}"/>
    <dgm:cxn modelId="{87888ED1-79CF-406E-AAA1-4C06DD0EF725}" type="presParOf" srcId="{988F940F-CA43-4117-93CB-6E6251C061B7}" destId="{2A7F13D5-F56C-437B-88A9-3623ADE8529E}" srcOrd="0" destOrd="0" presId="urn:microsoft.com/office/officeart/2008/layout/RadialCluster"/>
    <dgm:cxn modelId="{9E7B2F3D-7A04-466F-A661-40D16D274F45}" type="presParOf" srcId="{2A7F13D5-F56C-437B-88A9-3623ADE8529E}" destId="{5B876C50-348F-4F88-A8A5-60BF4EED674B}" srcOrd="0" destOrd="0" presId="urn:microsoft.com/office/officeart/2008/layout/RadialCluster"/>
    <dgm:cxn modelId="{121196BE-A639-41B5-BD6D-A7741357C366}" type="presParOf" srcId="{2A7F13D5-F56C-437B-88A9-3623ADE8529E}" destId="{C09D5270-91DB-430A-BC41-2D741B4A46E0}" srcOrd="1" destOrd="0" presId="urn:microsoft.com/office/officeart/2008/layout/RadialCluster"/>
    <dgm:cxn modelId="{20DF6D56-431B-4F0F-88C1-210B7FD86643}" type="presParOf" srcId="{2A7F13D5-F56C-437B-88A9-3623ADE8529E}" destId="{FF96B1AF-A4E2-40D0-BD6F-08F0A182C4A8}" srcOrd="2" destOrd="0" presId="urn:microsoft.com/office/officeart/2008/layout/RadialCluster"/>
    <dgm:cxn modelId="{32DF45A5-C4B6-471F-8083-C1BEE20544DB}" type="presParOf" srcId="{2A7F13D5-F56C-437B-88A9-3623ADE8529E}" destId="{2BCA1212-B02D-4527-8374-4015013D95AA}" srcOrd="3" destOrd="0" presId="urn:microsoft.com/office/officeart/2008/layout/RadialCluster"/>
    <dgm:cxn modelId="{08C5CC7F-7998-42BD-B3D5-FFD711691CEA}" type="presParOf" srcId="{2A7F13D5-F56C-437B-88A9-3623ADE8529E}" destId="{72AA71E2-AB4E-4C53-AFF6-6B132906BFBF}" srcOrd="4" destOrd="0" presId="urn:microsoft.com/office/officeart/2008/layout/RadialCluster"/>
    <dgm:cxn modelId="{E39EC753-7FC5-4743-A3D0-069B8B8EEDD6}" type="presParOf" srcId="{2A7F13D5-F56C-437B-88A9-3623ADE8529E}" destId="{C179D4DA-328E-4186-80E5-D86BC7DADC4C}" srcOrd="5" destOrd="0" presId="urn:microsoft.com/office/officeart/2008/layout/RadialCluster"/>
    <dgm:cxn modelId="{0D32FB00-E6CA-46B3-99F9-AD6E36DE1C82}" type="presParOf" srcId="{2A7F13D5-F56C-437B-88A9-3623ADE8529E}" destId="{00C7EF6E-9C6E-4038-85AD-AB5B1448889F}" srcOrd="6" destOrd="0" presId="urn:microsoft.com/office/officeart/2008/layout/RadialCluster"/>
    <dgm:cxn modelId="{06487BAD-32FA-4577-92E1-7765847A008D}" type="presParOf" srcId="{2A7F13D5-F56C-437B-88A9-3623ADE8529E}" destId="{9B784211-9FA5-4E12-A24A-88787A55F1C7}" srcOrd="7" destOrd="0" presId="urn:microsoft.com/office/officeart/2008/layout/RadialCluster"/>
    <dgm:cxn modelId="{194AAD3B-F7F4-42A5-BA2E-8A91631E22F9}" type="presParOf" srcId="{2A7F13D5-F56C-437B-88A9-3623ADE8529E}" destId="{D028A853-313D-446F-85F5-08748A170D64}" srcOrd="8"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85A848-E1D7-4980-B6A5-2A3DB3D05908}"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BCAF02D4-A09F-4DE1-9CBF-C3628F0CF0D9}">
      <dgm:prSet/>
      <dgm:spPr/>
      <dgm:t>
        <a:bodyPr/>
        <a:lstStyle/>
        <a:p>
          <a:pPr rtl="0"/>
          <a:r>
            <a:rPr lang="en-GB"/>
            <a:t>June – July 2022</a:t>
          </a:r>
          <a:r>
            <a:rPr lang="en-GB">
              <a:latin typeface="Trebuchet MS" panose="020B0603020202020204"/>
            </a:rPr>
            <a:t>:  Engagement</a:t>
          </a:r>
          <a:r>
            <a:rPr lang="en-GB"/>
            <a:t> with the people and stakeholders of Birmingham and Solihull.</a:t>
          </a:r>
          <a:endParaRPr lang="en-US"/>
        </a:p>
      </dgm:t>
    </dgm:pt>
    <dgm:pt modelId="{895D1033-ADBF-426F-B140-70A29834EF69}" type="parTrans" cxnId="{48F5F491-E33A-4F84-9DCF-4BA201A3D4D0}">
      <dgm:prSet/>
      <dgm:spPr/>
      <dgm:t>
        <a:bodyPr/>
        <a:lstStyle/>
        <a:p>
          <a:endParaRPr lang="en-US"/>
        </a:p>
      </dgm:t>
    </dgm:pt>
    <dgm:pt modelId="{48F74B6B-15D4-46F0-9965-7F8E65D9CD83}" type="sibTrans" cxnId="{48F5F491-E33A-4F84-9DCF-4BA201A3D4D0}">
      <dgm:prSet phldrT="1" phldr="0"/>
      <dgm:spPr/>
      <dgm:t>
        <a:bodyPr/>
        <a:lstStyle/>
        <a:p>
          <a:r>
            <a:rPr lang="en-US"/>
            <a:t>1</a:t>
          </a:r>
        </a:p>
      </dgm:t>
    </dgm:pt>
    <dgm:pt modelId="{04FD52A6-FBAF-444C-AD0A-22E045CA4B20}">
      <dgm:prSet/>
      <dgm:spPr/>
      <dgm:t>
        <a:bodyPr/>
        <a:lstStyle/>
        <a:p>
          <a:pPr rtl="0"/>
          <a:r>
            <a:rPr lang="en-GB"/>
            <a:t>Late July 2022:</a:t>
          </a:r>
          <a:r>
            <a:rPr lang="en-GB">
              <a:latin typeface="Trebuchet MS" panose="020B0603020202020204"/>
            </a:rPr>
            <a:t> </a:t>
          </a:r>
          <a:r>
            <a:rPr lang="en-GB"/>
            <a:t>Review of the engagement and </a:t>
          </a:r>
          <a:r>
            <a:rPr lang="en-GB">
              <a:latin typeface="Trebuchet MS" panose="020B0603020202020204"/>
            </a:rPr>
            <a:t>report</a:t>
          </a:r>
          <a:r>
            <a:rPr lang="en-GB"/>
            <a:t> collated.</a:t>
          </a:r>
          <a:endParaRPr lang="en-US">
            <a:latin typeface="Trebuchet MS" panose="020B0603020202020204"/>
          </a:endParaRPr>
        </a:p>
      </dgm:t>
    </dgm:pt>
    <dgm:pt modelId="{4FE4513B-C1CD-49C3-B17E-75AF3088D793}" type="parTrans" cxnId="{FAACF55E-45F1-430C-B92F-0721E1724772}">
      <dgm:prSet/>
      <dgm:spPr/>
      <dgm:t>
        <a:bodyPr/>
        <a:lstStyle/>
        <a:p>
          <a:endParaRPr lang="en-US"/>
        </a:p>
      </dgm:t>
    </dgm:pt>
    <dgm:pt modelId="{335FCADD-2949-423A-BC9C-F8D28FF013A3}" type="sibTrans" cxnId="{FAACF55E-45F1-430C-B92F-0721E1724772}">
      <dgm:prSet phldrT="2" phldr="0"/>
      <dgm:spPr/>
      <dgm:t>
        <a:bodyPr/>
        <a:lstStyle/>
        <a:p>
          <a:r>
            <a:rPr lang="en-US"/>
            <a:t>2</a:t>
          </a:r>
        </a:p>
      </dgm:t>
    </dgm:pt>
    <dgm:pt modelId="{A6B70F57-D95D-45AB-8628-4B11CA52032A}">
      <dgm:prSet/>
      <dgm:spPr/>
      <dgm:t>
        <a:bodyPr/>
        <a:lstStyle/>
        <a:p>
          <a:r>
            <a:rPr lang="en-GB"/>
            <a:t>August 2022: Redrafting of the Birmingham and Solihull Dementia Strategy in light of the engagement feedback received.</a:t>
          </a:r>
          <a:endParaRPr lang="en-US"/>
        </a:p>
      </dgm:t>
    </dgm:pt>
    <dgm:pt modelId="{A5E79933-7890-4EB6-A0A2-5AE8F8D1C74B}" type="parTrans" cxnId="{07E632E3-3056-4AF8-B679-3799D0AF09ED}">
      <dgm:prSet/>
      <dgm:spPr/>
      <dgm:t>
        <a:bodyPr/>
        <a:lstStyle/>
        <a:p>
          <a:endParaRPr lang="en-US"/>
        </a:p>
      </dgm:t>
    </dgm:pt>
    <dgm:pt modelId="{7B8AD91B-D142-4526-8789-DDC771B20E4F}" type="sibTrans" cxnId="{07E632E3-3056-4AF8-B679-3799D0AF09ED}">
      <dgm:prSet phldrT="3" phldr="0"/>
      <dgm:spPr/>
      <dgm:t>
        <a:bodyPr/>
        <a:lstStyle/>
        <a:p>
          <a:r>
            <a:rPr lang="en-US"/>
            <a:t>3</a:t>
          </a:r>
        </a:p>
      </dgm:t>
    </dgm:pt>
    <dgm:pt modelId="{5B8C87AA-3B6A-4818-9855-977445829FB9}">
      <dgm:prSet/>
      <dgm:spPr/>
      <dgm:t>
        <a:bodyPr/>
        <a:lstStyle/>
        <a:p>
          <a:r>
            <a:rPr lang="en-GB"/>
            <a:t>September 2022: Governance Review of Strategy through the ICS to incorporate: ICB; BCC; SMBC.</a:t>
          </a:r>
          <a:endParaRPr lang="en-US"/>
        </a:p>
      </dgm:t>
    </dgm:pt>
    <dgm:pt modelId="{C91B7547-F7DC-4557-88AF-A803A23B24BF}" type="parTrans" cxnId="{C1A713D3-E9CD-4BF0-8157-2FB086CE173E}">
      <dgm:prSet/>
      <dgm:spPr/>
      <dgm:t>
        <a:bodyPr/>
        <a:lstStyle/>
        <a:p>
          <a:endParaRPr lang="en-US"/>
        </a:p>
      </dgm:t>
    </dgm:pt>
    <dgm:pt modelId="{6D2E764B-11BB-40D3-AE92-7F3C9516A4BC}" type="sibTrans" cxnId="{C1A713D3-E9CD-4BF0-8157-2FB086CE173E}">
      <dgm:prSet phldrT="4" phldr="0"/>
      <dgm:spPr/>
      <dgm:t>
        <a:bodyPr/>
        <a:lstStyle/>
        <a:p>
          <a:r>
            <a:rPr lang="en-US"/>
            <a:t>4</a:t>
          </a:r>
        </a:p>
      </dgm:t>
    </dgm:pt>
    <dgm:pt modelId="{1E01F07B-FCA5-4F63-84C4-F4F21324AEF5}">
      <dgm:prSet/>
      <dgm:spPr/>
      <dgm:t>
        <a:bodyPr/>
        <a:lstStyle/>
        <a:p>
          <a:r>
            <a:rPr lang="en-GB"/>
            <a:t>October 2022: Launch of the Birmingham and Solihull Dementia Strategy 2022-27.</a:t>
          </a:r>
          <a:endParaRPr lang="en-US"/>
        </a:p>
      </dgm:t>
    </dgm:pt>
    <dgm:pt modelId="{5CFE4FAB-C370-4812-8F3E-8F3C4B38A920}" type="parTrans" cxnId="{6087B252-309E-4168-BDAD-D280A32DF2C4}">
      <dgm:prSet/>
      <dgm:spPr/>
      <dgm:t>
        <a:bodyPr/>
        <a:lstStyle/>
        <a:p>
          <a:endParaRPr lang="en-US"/>
        </a:p>
      </dgm:t>
    </dgm:pt>
    <dgm:pt modelId="{04CB2708-0742-4A24-ABD8-91EB3DA6748F}" type="sibTrans" cxnId="{6087B252-309E-4168-BDAD-D280A32DF2C4}">
      <dgm:prSet phldrT="5" phldr="0"/>
      <dgm:spPr/>
      <dgm:t>
        <a:bodyPr/>
        <a:lstStyle/>
        <a:p>
          <a:endParaRPr lang="en-GB"/>
        </a:p>
      </dgm:t>
    </dgm:pt>
    <dgm:pt modelId="{CF8C9B2E-2918-4E28-B825-8433E2B30F9F}" type="pres">
      <dgm:prSet presAssocID="{FA85A848-E1D7-4980-B6A5-2A3DB3D05908}" presName="Name0" presStyleCnt="0">
        <dgm:presLayoutVars>
          <dgm:dir/>
          <dgm:resizeHandles val="exact"/>
        </dgm:presLayoutVars>
      </dgm:prSet>
      <dgm:spPr/>
    </dgm:pt>
    <dgm:pt modelId="{BB4CAE4F-D56D-4EC8-A79B-879DE0B177C8}" type="pres">
      <dgm:prSet presAssocID="{BCAF02D4-A09F-4DE1-9CBF-C3628F0CF0D9}" presName="node" presStyleLbl="node1" presStyleIdx="0" presStyleCnt="5">
        <dgm:presLayoutVars>
          <dgm:bulletEnabled val="1"/>
        </dgm:presLayoutVars>
      </dgm:prSet>
      <dgm:spPr/>
    </dgm:pt>
    <dgm:pt modelId="{A9EE94FD-B1FD-4E16-8EA1-FED7FC5C3FF3}" type="pres">
      <dgm:prSet presAssocID="{48F74B6B-15D4-46F0-9965-7F8E65D9CD83}" presName="sibTrans" presStyleLbl="sibTrans1D1" presStyleIdx="0" presStyleCnt="4"/>
      <dgm:spPr/>
    </dgm:pt>
    <dgm:pt modelId="{5372D41E-CAAE-490A-8789-244AE56B668C}" type="pres">
      <dgm:prSet presAssocID="{48F74B6B-15D4-46F0-9965-7F8E65D9CD83}" presName="connectorText" presStyleLbl="sibTrans1D1" presStyleIdx="0" presStyleCnt="4"/>
      <dgm:spPr/>
    </dgm:pt>
    <dgm:pt modelId="{183E4DB8-B6BF-4E81-A461-F7F1941D6F3D}" type="pres">
      <dgm:prSet presAssocID="{04FD52A6-FBAF-444C-AD0A-22E045CA4B20}" presName="node" presStyleLbl="node1" presStyleIdx="1" presStyleCnt="5">
        <dgm:presLayoutVars>
          <dgm:bulletEnabled val="1"/>
        </dgm:presLayoutVars>
      </dgm:prSet>
      <dgm:spPr/>
    </dgm:pt>
    <dgm:pt modelId="{61FBC6A4-9CF0-4292-AEFC-0215E6B3C449}" type="pres">
      <dgm:prSet presAssocID="{335FCADD-2949-423A-BC9C-F8D28FF013A3}" presName="sibTrans" presStyleLbl="sibTrans1D1" presStyleIdx="1" presStyleCnt="4"/>
      <dgm:spPr/>
    </dgm:pt>
    <dgm:pt modelId="{30BC865B-5BF8-4C34-A6AA-F973A109E30F}" type="pres">
      <dgm:prSet presAssocID="{335FCADD-2949-423A-BC9C-F8D28FF013A3}" presName="connectorText" presStyleLbl="sibTrans1D1" presStyleIdx="1" presStyleCnt="4"/>
      <dgm:spPr/>
    </dgm:pt>
    <dgm:pt modelId="{4E1B9637-3D2D-4445-AD94-9FBDB3DBC384}" type="pres">
      <dgm:prSet presAssocID="{A6B70F57-D95D-45AB-8628-4B11CA52032A}" presName="node" presStyleLbl="node1" presStyleIdx="2" presStyleCnt="5">
        <dgm:presLayoutVars>
          <dgm:bulletEnabled val="1"/>
        </dgm:presLayoutVars>
      </dgm:prSet>
      <dgm:spPr/>
    </dgm:pt>
    <dgm:pt modelId="{2AEFE561-C322-40EF-AF77-1F96E03195C2}" type="pres">
      <dgm:prSet presAssocID="{7B8AD91B-D142-4526-8789-DDC771B20E4F}" presName="sibTrans" presStyleLbl="sibTrans1D1" presStyleIdx="2" presStyleCnt="4"/>
      <dgm:spPr/>
    </dgm:pt>
    <dgm:pt modelId="{2AE67D11-AA0D-4106-B723-09604640A4B3}" type="pres">
      <dgm:prSet presAssocID="{7B8AD91B-D142-4526-8789-DDC771B20E4F}" presName="connectorText" presStyleLbl="sibTrans1D1" presStyleIdx="2" presStyleCnt="4"/>
      <dgm:spPr/>
    </dgm:pt>
    <dgm:pt modelId="{F6B776B5-D9D2-410A-B807-21911FC35041}" type="pres">
      <dgm:prSet presAssocID="{5B8C87AA-3B6A-4818-9855-977445829FB9}" presName="node" presStyleLbl="node1" presStyleIdx="3" presStyleCnt="5">
        <dgm:presLayoutVars>
          <dgm:bulletEnabled val="1"/>
        </dgm:presLayoutVars>
      </dgm:prSet>
      <dgm:spPr/>
    </dgm:pt>
    <dgm:pt modelId="{F823FFB5-8C15-44E9-B88E-92A5B59D34DC}" type="pres">
      <dgm:prSet presAssocID="{6D2E764B-11BB-40D3-AE92-7F3C9516A4BC}" presName="sibTrans" presStyleLbl="sibTrans1D1" presStyleIdx="3" presStyleCnt="4"/>
      <dgm:spPr/>
    </dgm:pt>
    <dgm:pt modelId="{8D94BD4F-9662-45D1-B32D-1018BBECFC36}" type="pres">
      <dgm:prSet presAssocID="{6D2E764B-11BB-40D3-AE92-7F3C9516A4BC}" presName="connectorText" presStyleLbl="sibTrans1D1" presStyleIdx="3" presStyleCnt="4"/>
      <dgm:spPr/>
    </dgm:pt>
    <dgm:pt modelId="{E170C0A4-65BE-46FD-88E6-2A4B0C105FE9}" type="pres">
      <dgm:prSet presAssocID="{1E01F07B-FCA5-4F63-84C4-F4F21324AEF5}" presName="node" presStyleLbl="node1" presStyleIdx="4" presStyleCnt="5">
        <dgm:presLayoutVars>
          <dgm:bulletEnabled val="1"/>
        </dgm:presLayoutVars>
      </dgm:prSet>
      <dgm:spPr/>
    </dgm:pt>
  </dgm:ptLst>
  <dgm:cxnLst>
    <dgm:cxn modelId="{DB76AC25-537D-4399-BBBA-3EAEABFE31D8}" type="presOf" srcId="{48F74B6B-15D4-46F0-9965-7F8E65D9CD83}" destId="{5372D41E-CAAE-490A-8789-244AE56B668C}" srcOrd="1" destOrd="0" presId="urn:microsoft.com/office/officeart/2016/7/layout/RepeatingBendingProcessNew"/>
    <dgm:cxn modelId="{59D56727-78E0-4066-BB3A-97E7C2F123B7}" type="presOf" srcId="{7B8AD91B-D142-4526-8789-DDC771B20E4F}" destId="{2AEFE561-C322-40EF-AF77-1F96E03195C2}" srcOrd="0" destOrd="0" presId="urn:microsoft.com/office/officeart/2016/7/layout/RepeatingBendingProcessNew"/>
    <dgm:cxn modelId="{FAACF55E-45F1-430C-B92F-0721E1724772}" srcId="{FA85A848-E1D7-4980-B6A5-2A3DB3D05908}" destId="{04FD52A6-FBAF-444C-AD0A-22E045CA4B20}" srcOrd="1" destOrd="0" parTransId="{4FE4513B-C1CD-49C3-B17E-75AF3088D793}" sibTransId="{335FCADD-2949-423A-BC9C-F8D28FF013A3}"/>
    <dgm:cxn modelId="{3BAA4260-12BC-4D68-A7C0-AFD166414E33}" type="presOf" srcId="{335FCADD-2949-423A-BC9C-F8D28FF013A3}" destId="{61FBC6A4-9CF0-4292-AEFC-0215E6B3C449}" srcOrd="0" destOrd="0" presId="urn:microsoft.com/office/officeart/2016/7/layout/RepeatingBendingProcessNew"/>
    <dgm:cxn modelId="{D9943E48-4D9D-4862-9321-BCE29DDC8DCD}" type="presOf" srcId="{7B8AD91B-D142-4526-8789-DDC771B20E4F}" destId="{2AE67D11-AA0D-4106-B723-09604640A4B3}" srcOrd="1" destOrd="0" presId="urn:microsoft.com/office/officeart/2016/7/layout/RepeatingBendingProcessNew"/>
    <dgm:cxn modelId="{6087B252-309E-4168-BDAD-D280A32DF2C4}" srcId="{FA85A848-E1D7-4980-B6A5-2A3DB3D05908}" destId="{1E01F07B-FCA5-4F63-84C4-F4F21324AEF5}" srcOrd="4" destOrd="0" parTransId="{5CFE4FAB-C370-4812-8F3E-8F3C4B38A920}" sibTransId="{04CB2708-0742-4A24-ABD8-91EB3DA6748F}"/>
    <dgm:cxn modelId="{33DD158D-119C-4B1F-8086-AC67768317B3}" type="presOf" srcId="{FA85A848-E1D7-4980-B6A5-2A3DB3D05908}" destId="{CF8C9B2E-2918-4E28-B825-8433E2B30F9F}" srcOrd="0" destOrd="0" presId="urn:microsoft.com/office/officeart/2016/7/layout/RepeatingBendingProcessNew"/>
    <dgm:cxn modelId="{E8DEA190-9D86-4B6F-8C8C-C0C7E06F0E4C}" type="presOf" srcId="{6D2E764B-11BB-40D3-AE92-7F3C9516A4BC}" destId="{8D94BD4F-9662-45D1-B32D-1018BBECFC36}" srcOrd="1" destOrd="0" presId="urn:microsoft.com/office/officeart/2016/7/layout/RepeatingBendingProcessNew"/>
    <dgm:cxn modelId="{48F5F491-E33A-4F84-9DCF-4BA201A3D4D0}" srcId="{FA85A848-E1D7-4980-B6A5-2A3DB3D05908}" destId="{BCAF02D4-A09F-4DE1-9CBF-C3628F0CF0D9}" srcOrd="0" destOrd="0" parTransId="{895D1033-ADBF-426F-B140-70A29834EF69}" sibTransId="{48F74B6B-15D4-46F0-9965-7F8E65D9CD83}"/>
    <dgm:cxn modelId="{7BBDFD93-A6F6-42F3-83FB-AE5C6456D0E3}" type="presOf" srcId="{1E01F07B-FCA5-4F63-84C4-F4F21324AEF5}" destId="{E170C0A4-65BE-46FD-88E6-2A4B0C105FE9}" srcOrd="0" destOrd="0" presId="urn:microsoft.com/office/officeart/2016/7/layout/RepeatingBendingProcessNew"/>
    <dgm:cxn modelId="{96C5889F-4C97-4C12-8A10-DD6FA845C52D}" type="presOf" srcId="{04FD52A6-FBAF-444C-AD0A-22E045CA4B20}" destId="{183E4DB8-B6BF-4E81-A461-F7F1941D6F3D}" srcOrd="0" destOrd="0" presId="urn:microsoft.com/office/officeart/2016/7/layout/RepeatingBendingProcessNew"/>
    <dgm:cxn modelId="{D239C4CB-092E-4B7C-85C7-9FCF7C0488B4}" type="presOf" srcId="{A6B70F57-D95D-45AB-8628-4B11CA52032A}" destId="{4E1B9637-3D2D-4445-AD94-9FBDB3DBC384}" srcOrd="0" destOrd="0" presId="urn:microsoft.com/office/officeart/2016/7/layout/RepeatingBendingProcessNew"/>
    <dgm:cxn modelId="{79A803D2-AC92-4600-B305-849B527BD647}" type="presOf" srcId="{6D2E764B-11BB-40D3-AE92-7F3C9516A4BC}" destId="{F823FFB5-8C15-44E9-B88E-92A5B59D34DC}" srcOrd="0" destOrd="0" presId="urn:microsoft.com/office/officeart/2016/7/layout/RepeatingBendingProcessNew"/>
    <dgm:cxn modelId="{C1A713D3-E9CD-4BF0-8157-2FB086CE173E}" srcId="{FA85A848-E1D7-4980-B6A5-2A3DB3D05908}" destId="{5B8C87AA-3B6A-4818-9855-977445829FB9}" srcOrd="3" destOrd="0" parTransId="{C91B7547-F7DC-4557-88AF-A803A23B24BF}" sibTransId="{6D2E764B-11BB-40D3-AE92-7F3C9516A4BC}"/>
    <dgm:cxn modelId="{A3CF2EDF-170F-49A8-8AC4-ADDE62151D08}" type="presOf" srcId="{335FCADD-2949-423A-BC9C-F8D28FF013A3}" destId="{30BC865B-5BF8-4C34-A6AA-F973A109E30F}" srcOrd="1" destOrd="0" presId="urn:microsoft.com/office/officeart/2016/7/layout/RepeatingBendingProcessNew"/>
    <dgm:cxn modelId="{F03E3AE2-237B-404C-AEE5-504DA86F9193}" type="presOf" srcId="{5B8C87AA-3B6A-4818-9855-977445829FB9}" destId="{F6B776B5-D9D2-410A-B807-21911FC35041}" srcOrd="0" destOrd="0" presId="urn:microsoft.com/office/officeart/2016/7/layout/RepeatingBendingProcessNew"/>
    <dgm:cxn modelId="{07E632E3-3056-4AF8-B679-3799D0AF09ED}" srcId="{FA85A848-E1D7-4980-B6A5-2A3DB3D05908}" destId="{A6B70F57-D95D-45AB-8628-4B11CA52032A}" srcOrd="2" destOrd="0" parTransId="{A5E79933-7890-4EB6-A0A2-5AE8F8D1C74B}" sibTransId="{7B8AD91B-D142-4526-8789-DDC771B20E4F}"/>
    <dgm:cxn modelId="{42A6F2F0-D25C-45A7-BE09-F9C96A8FB4BE}" type="presOf" srcId="{48F74B6B-15D4-46F0-9965-7F8E65D9CD83}" destId="{A9EE94FD-B1FD-4E16-8EA1-FED7FC5C3FF3}" srcOrd="0" destOrd="0" presId="urn:microsoft.com/office/officeart/2016/7/layout/RepeatingBendingProcessNew"/>
    <dgm:cxn modelId="{CF95FDF0-E627-44A0-9F71-A7628F21A997}" type="presOf" srcId="{BCAF02D4-A09F-4DE1-9CBF-C3628F0CF0D9}" destId="{BB4CAE4F-D56D-4EC8-A79B-879DE0B177C8}" srcOrd="0" destOrd="0" presId="urn:microsoft.com/office/officeart/2016/7/layout/RepeatingBendingProcessNew"/>
    <dgm:cxn modelId="{60C9FAF9-9A3E-4374-BDE8-275CBA502635}" type="presParOf" srcId="{CF8C9B2E-2918-4E28-B825-8433E2B30F9F}" destId="{BB4CAE4F-D56D-4EC8-A79B-879DE0B177C8}" srcOrd="0" destOrd="0" presId="urn:microsoft.com/office/officeart/2016/7/layout/RepeatingBendingProcessNew"/>
    <dgm:cxn modelId="{BCD17BDF-F780-4216-B148-265E10E07BFF}" type="presParOf" srcId="{CF8C9B2E-2918-4E28-B825-8433E2B30F9F}" destId="{A9EE94FD-B1FD-4E16-8EA1-FED7FC5C3FF3}" srcOrd="1" destOrd="0" presId="urn:microsoft.com/office/officeart/2016/7/layout/RepeatingBendingProcessNew"/>
    <dgm:cxn modelId="{0425959B-7C23-41E9-97B2-3B84E74D8A95}" type="presParOf" srcId="{A9EE94FD-B1FD-4E16-8EA1-FED7FC5C3FF3}" destId="{5372D41E-CAAE-490A-8789-244AE56B668C}" srcOrd="0" destOrd="0" presId="urn:microsoft.com/office/officeart/2016/7/layout/RepeatingBendingProcessNew"/>
    <dgm:cxn modelId="{128EB3A5-63F3-4A14-9305-8E8BAA47D1D6}" type="presParOf" srcId="{CF8C9B2E-2918-4E28-B825-8433E2B30F9F}" destId="{183E4DB8-B6BF-4E81-A461-F7F1941D6F3D}" srcOrd="2" destOrd="0" presId="urn:microsoft.com/office/officeart/2016/7/layout/RepeatingBendingProcessNew"/>
    <dgm:cxn modelId="{47E85860-9B5F-45F8-805F-8A71ABE74EC2}" type="presParOf" srcId="{CF8C9B2E-2918-4E28-B825-8433E2B30F9F}" destId="{61FBC6A4-9CF0-4292-AEFC-0215E6B3C449}" srcOrd="3" destOrd="0" presId="urn:microsoft.com/office/officeart/2016/7/layout/RepeatingBendingProcessNew"/>
    <dgm:cxn modelId="{FC662E2A-5019-4F18-8CB1-883586757454}" type="presParOf" srcId="{61FBC6A4-9CF0-4292-AEFC-0215E6B3C449}" destId="{30BC865B-5BF8-4C34-A6AA-F973A109E30F}" srcOrd="0" destOrd="0" presId="urn:microsoft.com/office/officeart/2016/7/layout/RepeatingBendingProcessNew"/>
    <dgm:cxn modelId="{06867120-B337-4F7B-B362-11EC85241B9E}" type="presParOf" srcId="{CF8C9B2E-2918-4E28-B825-8433E2B30F9F}" destId="{4E1B9637-3D2D-4445-AD94-9FBDB3DBC384}" srcOrd="4" destOrd="0" presId="urn:microsoft.com/office/officeart/2016/7/layout/RepeatingBendingProcessNew"/>
    <dgm:cxn modelId="{22606892-AB05-48B5-8467-C988112A743A}" type="presParOf" srcId="{CF8C9B2E-2918-4E28-B825-8433E2B30F9F}" destId="{2AEFE561-C322-40EF-AF77-1F96E03195C2}" srcOrd="5" destOrd="0" presId="urn:microsoft.com/office/officeart/2016/7/layout/RepeatingBendingProcessNew"/>
    <dgm:cxn modelId="{0CA13591-9DEC-41A6-99FE-500231202CD1}" type="presParOf" srcId="{2AEFE561-C322-40EF-AF77-1F96E03195C2}" destId="{2AE67D11-AA0D-4106-B723-09604640A4B3}" srcOrd="0" destOrd="0" presId="urn:microsoft.com/office/officeart/2016/7/layout/RepeatingBendingProcessNew"/>
    <dgm:cxn modelId="{09B220B5-DBA3-4648-9D9B-1CD229B4D637}" type="presParOf" srcId="{CF8C9B2E-2918-4E28-B825-8433E2B30F9F}" destId="{F6B776B5-D9D2-410A-B807-21911FC35041}" srcOrd="6" destOrd="0" presId="urn:microsoft.com/office/officeart/2016/7/layout/RepeatingBendingProcessNew"/>
    <dgm:cxn modelId="{23A816D5-DF31-46D4-A505-7E862C5E529E}" type="presParOf" srcId="{CF8C9B2E-2918-4E28-B825-8433E2B30F9F}" destId="{F823FFB5-8C15-44E9-B88E-92A5B59D34DC}" srcOrd="7" destOrd="0" presId="urn:microsoft.com/office/officeart/2016/7/layout/RepeatingBendingProcessNew"/>
    <dgm:cxn modelId="{3F831881-27BE-410F-B956-C15F15302E09}" type="presParOf" srcId="{F823FFB5-8C15-44E9-B88E-92A5B59D34DC}" destId="{8D94BD4F-9662-45D1-B32D-1018BBECFC36}" srcOrd="0" destOrd="0" presId="urn:microsoft.com/office/officeart/2016/7/layout/RepeatingBendingProcessNew"/>
    <dgm:cxn modelId="{BE0C232D-9D94-43B3-986E-905E80192D0E}" type="presParOf" srcId="{CF8C9B2E-2918-4E28-B825-8433E2B30F9F}" destId="{E170C0A4-65BE-46FD-88E6-2A4B0C105FE9}"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01EE-2F8E-43AC-A6A7-559C1FBA946A}">
      <dsp:nvSpPr>
        <dsp:cNvPr id="0" name=""/>
        <dsp:cNvSpPr/>
      </dsp:nvSpPr>
      <dsp:spPr>
        <a:xfrm>
          <a:off x="0" y="118046"/>
          <a:ext cx="4555066" cy="876951"/>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In </a:t>
          </a:r>
          <a:r>
            <a:rPr lang="en-GB" sz="1300" kern="1200" dirty="0">
              <a:latin typeface="Arial" panose="020B0604020202020204" pitchFamily="34" charset="0"/>
              <a:cs typeface="Arial" panose="020B0604020202020204" pitchFamily="34" charset="0"/>
            </a:rPr>
            <a:t>Birmingham and Solihull we have identified greater differences in access to dementia information and services across our communities</a:t>
          </a:r>
          <a:r>
            <a:rPr lang="en-GB" sz="1300" kern="1200" dirty="0"/>
            <a:t>.</a:t>
          </a:r>
          <a:endParaRPr lang="en-US" sz="1300" kern="1200" dirty="0"/>
        </a:p>
      </dsp:txBody>
      <dsp:txXfrm>
        <a:off x="42809" y="160855"/>
        <a:ext cx="4469448" cy="791333"/>
      </dsp:txXfrm>
    </dsp:sp>
    <dsp:sp modelId="{20A7767E-B0BF-410B-A70E-B9613450C3B0}">
      <dsp:nvSpPr>
        <dsp:cNvPr id="0" name=""/>
        <dsp:cNvSpPr/>
      </dsp:nvSpPr>
      <dsp:spPr>
        <a:xfrm>
          <a:off x="0" y="1032438"/>
          <a:ext cx="4555066" cy="876951"/>
        </a:xfrm>
        <a:prstGeom prst="roundRect">
          <a:avLst/>
        </a:prstGeom>
        <a:gradFill rotWithShape="0">
          <a:gsLst>
            <a:gs pos="0">
              <a:schemeClr val="accent5">
                <a:hueOff val="2346216"/>
                <a:satOff val="-14989"/>
                <a:lumOff val="1372"/>
                <a:alphaOff val="0"/>
                <a:tint val="96000"/>
                <a:lumMod val="100000"/>
              </a:schemeClr>
            </a:gs>
            <a:gs pos="78000">
              <a:schemeClr val="accent5">
                <a:hueOff val="2346216"/>
                <a:satOff val="-14989"/>
                <a:lumOff val="137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There is also stigma attached to being diagnosed with dementia and this can result in people being less likely to seek a formal diagnosis and not being able to access the right services they require. </a:t>
          </a:r>
          <a:endParaRPr lang="en-US" sz="1300" kern="1200" dirty="0">
            <a:latin typeface="Arial" panose="020B0604020202020204" pitchFamily="34" charset="0"/>
            <a:cs typeface="Arial" panose="020B0604020202020204" pitchFamily="34" charset="0"/>
          </a:endParaRPr>
        </a:p>
      </dsp:txBody>
      <dsp:txXfrm>
        <a:off x="42809" y="1075247"/>
        <a:ext cx="4469448" cy="791333"/>
      </dsp:txXfrm>
    </dsp:sp>
    <dsp:sp modelId="{0E62E28D-E705-474B-BC0F-CE9D14A82050}">
      <dsp:nvSpPr>
        <dsp:cNvPr id="0" name=""/>
        <dsp:cNvSpPr/>
      </dsp:nvSpPr>
      <dsp:spPr>
        <a:xfrm>
          <a:off x="0" y="1946830"/>
          <a:ext cx="4555066" cy="876951"/>
        </a:xfrm>
        <a:prstGeom prst="roundRect">
          <a:avLst/>
        </a:prstGeom>
        <a:gradFill rotWithShape="0">
          <a:gsLst>
            <a:gs pos="0">
              <a:schemeClr val="accent5">
                <a:hueOff val="4692433"/>
                <a:satOff val="-29979"/>
                <a:lumOff val="2745"/>
                <a:alphaOff val="0"/>
                <a:tint val="96000"/>
                <a:lumMod val="100000"/>
              </a:schemeClr>
            </a:gs>
            <a:gs pos="78000">
              <a:schemeClr val="accent5">
                <a:hueOff val="4692433"/>
                <a:satOff val="-29979"/>
                <a:lumOff val="274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We will work together to enable all of our communities in Birmingham and Solihull to have equity of dementia care.</a:t>
          </a:r>
          <a:endParaRPr lang="en-US" sz="1300" kern="1200" dirty="0">
            <a:latin typeface="Arial" panose="020B0604020202020204" pitchFamily="34" charset="0"/>
            <a:cs typeface="Arial" panose="020B0604020202020204" pitchFamily="34" charset="0"/>
          </a:endParaRPr>
        </a:p>
      </dsp:txBody>
      <dsp:txXfrm>
        <a:off x="42809" y="1989639"/>
        <a:ext cx="4469448" cy="791333"/>
      </dsp:txXfrm>
    </dsp:sp>
    <dsp:sp modelId="{9DF9AC1B-52F3-42AC-97E1-CE5074332B9A}">
      <dsp:nvSpPr>
        <dsp:cNvPr id="0" name=""/>
        <dsp:cNvSpPr/>
      </dsp:nvSpPr>
      <dsp:spPr>
        <a:xfrm>
          <a:off x="0" y="2881541"/>
          <a:ext cx="4555066" cy="876951"/>
        </a:xfrm>
        <a:prstGeom prst="roundRect">
          <a:avLst/>
        </a:prstGeom>
        <a:gradFill rotWithShape="0">
          <a:gsLst>
            <a:gs pos="0">
              <a:schemeClr val="accent5">
                <a:hueOff val="7038649"/>
                <a:satOff val="-44968"/>
                <a:lumOff val="4117"/>
                <a:alphaOff val="0"/>
                <a:tint val="96000"/>
                <a:lumMod val="100000"/>
              </a:schemeClr>
            </a:gs>
            <a:gs pos="78000">
              <a:schemeClr val="accent5">
                <a:hueOff val="7038649"/>
                <a:satOff val="-44968"/>
                <a:lumOff val="41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In all of our identified actions in the dementia strategy we will consider the differences which our communities face and how access can be equitable for all</a:t>
          </a:r>
          <a:r>
            <a:rPr lang="en-GB" sz="1300" kern="1200" dirty="0"/>
            <a:t>.</a:t>
          </a:r>
          <a:endParaRPr lang="en-US" sz="1300" kern="1200" dirty="0"/>
        </a:p>
      </dsp:txBody>
      <dsp:txXfrm>
        <a:off x="42809" y="2924350"/>
        <a:ext cx="4469448" cy="791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6C50-348F-4F88-A8A5-60BF4EED674B}">
      <dsp:nvSpPr>
        <dsp:cNvPr id="0" name=""/>
        <dsp:cNvSpPr/>
      </dsp:nvSpPr>
      <dsp:spPr>
        <a:xfrm>
          <a:off x="2100137" y="1048812"/>
          <a:ext cx="935803" cy="935803"/>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Actions we will take</a:t>
          </a:r>
        </a:p>
      </dsp:txBody>
      <dsp:txXfrm>
        <a:off x="2145819" y="1094494"/>
        <a:ext cx="844439" cy="844439"/>
      </dsp:txXfrm>
    </dsp:sp>
    <dsp:sp modelId="{C09D5270-91DB-430A-BC41-2D741B4A46E0}">
      <dsp:nvSpPr>
        <dsp:cNvPr id="0" name=""/>
        <dsp:cNvSpPr/>
      </dsp:nvSpPr>
      <dsp:spPr>
        <a:xfrm rot="16200000">
          <a:off x="2335782" y="816555"/>
          <a:ext cx="464514" cy="0"/>
        </a:xfrm>
        <a:custGeom>
          <a:avLst/>
          <a:gdLst/>
          <a:ahLst/>
          <a:cxnLst/>
          <a:rect l="0" t="0" r="0" b="0"/>
          <a:pathLst>
            <a:path>
              <a:moveTo>
                <a:pt x="0" y="0"/>
              </a:moveTo>
              <a:lnTo>
                <a:pt x="464514"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6B1AF-A4E2-40D0-BD6F-08F0A182C4A8}">
      <dsp:nvSpPr>
        <dsp:cNvPr id="0" name=""/>
        <dsp:cNvSpPr/>
      </dsp:nvSpPr>
      <dsp:spPr>
        <a:xfrm>
          <a:off x="1719755" y="-42690"/>
          <a:ext cx="1696568" cy="626988"/>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Co-production and Engagement</a:t>
          </a:r>
        </a:p>
      </dsp:txBody>
      <dsp:txXfrm>
        <a:off x="1750362" y="-12083"/>
        <a:ext cx="1635354" cy="565774"/>
      </dsp:txXfrm>
    </dsp:sp>
    <dsp:sp modelId="{2BCA1212-B02D-4527-8374-4015013D95AA}">
      <dsp:nvSpPr>
        <dsp:cNvPr id="0" name=""/>
        <dsp:cNvSpPr/>
      </dsp:nvSpPr>
      <dsp:spPr>
        <a:xfrm rot="21576672">
          <a:off x="3035937" y="1512418"/>
          <a:ext cx="330605" cy="0"/>
        </a:xfrm>
        <a:custGeom>
          <a:avLst/>
          <a:gdLst/>
          <a:ahLst/>
          <a:cxnLst/>
          <a:rect l="0" t="0" r="0" b="0"/>
          <a:pathLst>
            <a:path>
              <a:moveTo>
                <a:pt x="0" y="0"/>
              </a:moveTo>
              <a:lnTo>
                <a:pt x="330605"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AA71E2-AB4E-4C53-AFF6-6B132906BFBF}">
      <dsp:nvSpPr>
        <dsp:cNvPr id="0" name=""/>
        <dsp:cNvSpPr/>
      </dsp:nvSpPr>
      <dsp:spPr>
        <a:xfrm>
          <a:off x="3366540" y="1192336"/>
          <a:ext cx="1610871" cy="626988"/>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Collaborative Working</a:t>
          </a:r>
        </a:p>
      </dsp:txBody>
      <dsp:txXfrm>
        <a:off x="3397147" y="1222943"/>
        <a:ext cx="1549657" cy="565774"/>
      </dsp:txXfrm>
    </dsp:sp>
    <dsp:sp modelId="{C179D4DA-328E-4186-80E5-D86BC7DADC4C}">
      <dsp:nvSpPr>
        <dsp:cNvPr id="0" name=""/>
        <dsp:cNvSpPr/>
      </dsp:nvSpPr>
      <dsp:spPr>
        <a:xfrm rot="5367708">
          <a:off x="2410826" y="2147750"/>
          <a:ext cx="326281" cy="0"/>
        </a:xfrm>
        <a:custGeom>
          <a:avLst/>
          <a:gdLst/>
          <a:ahLst/>
          <a:cxnLst/>
          <a:rect l="0" t="0" r="0" b="0"/>
          <a:pathLst>
            <a:path>
              <a:moveTo>
                <a:pt x="0" y="0"/>
              </a:moveTo>
              <a:lnTo>
                <a:pt x="326281"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7EF6E-9C6E-4038-85AD-AB5B1448889F}">
      <dsp:nvSpPr>
        <dsp:cNvPr id="0" name=""/>
        <dsp:cNvSpPr/>
      </dsp:nvSpPr>
      <dsp:spPr>
        <a:xfrm>
          <a:off x="1518904" y="2310883"/>
          <a:ext cx="2120694" cy="798821"/>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Dementia Equality Impact Assessment (EIA)</a:t>
          </a:r>
        </a:p>
      </dsp:txBody>
      <dsp:txXfrm>
        <a:off x="1557899" y="2349878"/>
        <a:ext cx="2042704" cy="720831"/>
      </dsp:txXfrm>
    </dsp:sp>
    <dsp:sp modelId="{9B784211-9FA5-4E12-A24A-88787A55F1C7}">
      <dsp:nvSpPr>
        <dsp:cNvPr id="0" name=""/>
        <dsp:cNvSpPr/>
      </dsp:nvSpPr>
      <dsp:spPr>
        <a:xfrm rot="10800000">
          <a:off x="1849993" y="1516714"/>
          <a:ext cx="250144" cy="0"/>
        </a:xfrm>
        <a:custGeom>
          <a:avLst/>
          <a:gdLst/>
          <a:ahLst/>
          <a:cxnLst/>
          <a:rect l="0" t="0" r="0" b="0"/>
          <a:pathLst>
            <a:path>
              <a:moveTo>
                <a:pt x="0" y="0"/>
              </a:moveTo>
              <a:lnTo>
                <a:pt x="250144"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28A853-313D-446F-85F5-08748A170D64}">
      <dsp:nvSpPr>
        <dsp:cNvPr id="0" name=""/>
        <dsp:cNvSpPr/>
      </dsp:nvSpPr>
      <dsp:spPr>
        <a:xfrm>
          <a:off x="407010" y="1203220"/>
          <a:ext cx="1442982" cy="626988"/>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Education and Training</a:t>
          </a:r>
        </a:p>
      </dsp:txBody>
      <dsp:txXfrm>
        <a:off x="437617" y="1233827"/>
        <a:ext cx="1381768" cy="565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E94FD-B1FD-4E16-8EA1-FED7FC5C3FF3}">
      <dsp:nvSpPr>
        <dsp:cNvPr id="0" name=""/>
        <dsp:cNvSpPr/>
      </dsp:nvSpPr>
      <dsp:spPr>
        <a:xfrm>
          <a:off x="2975776" y="1083259"/>
          <a:ext cx="652428" cy="91440"/>
        </a:xfrm>
        <a:custGeom>
          <a:avLst/>
          <a:gdLst/>
          <a:ahLst/>
          <a:cxnLst/>
          <a:rect l="0" t="0" r="0" b="0"/>
          <a:pathLst>
            <a:path>
              <a:moveTo>
                <a:pt x="0" y="45720"/>
              </a:moveTo>
              <a:lnTo>
                <a:pt x="262180" y="45719"/>
              </a:lnTo>
            </a:path>
            <a:path>
              <a:moveTo>
                <a:pt x="390247" y="45719"/>
              </a:moveTo>
              <a:lnTo>
                <a:pt x="652428"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237956" y="1031114"/>
        <a:ext cx="128067" cy="195730"/>
      </dsp:txXfrm>
    </dsp:sp>
    <dsp:sp modelId="{BB4CAE4F-D56D-4EC8-A79B-879DE0B177C8}">
      <dsp:nvSpPr>
        <dsp:cNvPr id="0" name=""/>
        <dsp:cNvSpPr/>
      </dsp:nvSpPr>
      <dsp:spPr>
        <a:xfrm>
          <a:off x="7889" y="238073"/>
          <a:ext cx="2969687" cy="178181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517" tIns="152746" rIns="145517" bIns="152746" numCol="1" spcCol="1270" anchor="ctr" anchorCtr="0">
          <a:noAutofit/>
        </a:bodyPr>
        <a:lstStyle/>
        <a:p>
          <a:pPr marL="0" lvl="0" indent="0" algn="ctr" defTabSz="800100" rtl="0">
            <a:lnSpc>
              <a:spcPct val="90000"/>
            </a:lnSpc>
            <a:spcBef>
              <a:spcPct val="0"/>
            </a:spcBef>
            <a:spcAft>
              <a:spcPct val="35000"/>
            </a:spcAft>
            <a:buNone/>
          </a:pPr>
          <a:r>
            <a:rPr lang="en-GB" sz="1800" kern="1200"/>
            <a:t>June – July 2022</a:t>
          </a:r>
          <a:r>
            <a:rPr lang="en-GB" sz="1800" kern="1200">
              <a:latin typeface="Trebuchet MS" panose="020B0603020202020204"/>
            </a:rPr>
            <a:t>:  Engagement</a:t>
          </a:r>
          <a:r>
            <a:rPr lang="en-GB" sz="1800" kern="1200"/>
            <a:t> with the people and stakeholders of Birmingham and Solihull.</a:t>
          </a:r>
          <a:endParaRPr lang="en-US" sz="1800" kern="1200"/>
        </a:p>
      </dsp:txBody>
      <dsp:txXfrm>
        <a:off x="7889" y="238073"/>
        <a:ext cx="2969687" cy="1781812"/>
      </dsp:txXfrm>
    </dsp:sp>
    <dsp:sp modelId="{61FBC6A4-9CF0-4292-AEFC-0215E6B3C449}">
      <dsp:nvSpPr>
        <dsp:cNvPr id="0" name=""/>
        <dsp:cNvSpPr/>
      </dsp:nvSpPr>
      <dsp:spPr>
        <a:xfrm>
          <a:off x="6628491" y="1083259"/>
          <a:ext cx="652428" cy="91440"/>
        </a:xfrm>
        <a:custGeom>
          <a:avLst/>
          <a:gdLst/>
          <a:ahLst/>
          <a:cxnLst/>
          <a:rect l="0" t="0" r="0" b="0"/>
          <a:pathLst>
            <a:path>
              <a:moveTo>
                <a:pt x="0" y="45720"/>
              </a:moveTo>
              <a:lnTo>
                <a:pt x="262180" y="45719"/>
              </a:lnTo>
            </a:path>
            <a:path>
              <a:moveTo>
                <a:pt x="390247" y="45719"/>
              </a:moveTo>
              <a:lnTo>
                <a:pt x="652428" y="45720"/>
              </a:lnTo>
            </a:path>
          </a:pathLst>
        </a:custGeom>
        <a:noFill/>
        <a:ln w="12700" cap="rnd" cmpd="sng" algn="ctr">
          <a:solidFill>
            <a:schemeClr val="accent5">
              <a:hueOff val="2346216"/>
              <a:satOff val="-14989"/>
              <a:lumOff val="13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6890671" y="1031114"/>
        <a:ext cx="128067" cy="195730"/>
      </dsp:txXfrm>
    </dsp:sp>
    <dsp:sp modelId="{183E4DB8-B6BF-4E81-A461-F7F1941D6F3D}">
      <dsp:nvSpPr>
        <dsp:cNvPr id="0" name=""/>
        <dsp:cNvSpPr/>
      </dsp:nvSpPr>
      <dsp:spPr>
        <a:xfrm>
          <a:off x="3660604" y="238073"/>
          <a:ext cx="2969687" cy="1781812"/>
        </a:xfrm>
        <a:prstGeom prst="rect">
          <a:avLst/>
        </a:prstGeom>
        <a:solidFill>
          <a:schemeClr val="accent5">
            <a:hueOff val="1759662"/>
            <a:satOff val="-11242"/>
            <a:lumOff val="10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517" tIns="152746" rIns="145517" bIns="152746" numCol="1" spcCol="1270" anchor="ctr" anchorCtr="0">
          <a:noAutofit/>
        </a:bodyPr>
        <a:lstStyle/>
        <a:p>
          <a:pPr marL="0" lvl="0" indent="0" algn="ctr" defTabSz="800100" rtl="0">
            <a:lnSpc>
              <a:spcPct val="90000"/>
            </a:lnSpc>
            <a:spcBef>
              <a:spcPct val="0"/>
            </a:spcBef>
            <a:spcAft>
              <a:spcPct val="35000"/>
            </a:spcAft>
            <a:buNone/>
          </a:pPr>
          <a:r>
            <a:rPr lang="en-GB" sz="1800" kern="1200"/>
            <a:t>Late July 2022:</a:t>
          </a:r>
          <a:r>
            <a:rPr lang="en-GB" sz="1800" kern="1200">
              <a:latin typeface="Trebuchet MS" panose="020B0603020202020204"/>
            </a:rPr>
            <a:t> </a:t>
          </a:r>
          <a:r>
            <a:rPr lang="en-GB" sz="1800" kern="1200"/>
            <a:t>Review of the engagement and </a:t>
          </a:r>
          <a:r>
            <a:rPr lang="en-GB" sz="1800" kern="1200">
              <a:latin typeface="Trebuchet MS" panose="020B0603020202020204"/>
            </a:rPr>
            <a:t>report</a:t>
          </a:r>
          <a:r>
            <a:rPr lang="en-GB" sz="1800" kern="1200"/>
            <a:t> collated.</a:t>
          </a:r>
          <a:endParaRPr lang="en-US" sz="1800" kern="1200">
            <a:latin typeface="Trebuchet MS" panose="020B0603020202020204"/>
          </a:endParaRPr>
        </a:p>
      </dsp:txBody>
      <dsp:txXfrm>
        <a:off x="3660604" y="238073"/>
        <a:ext cx="2969687" cy="1781812"/>
      </dsp:txXfrm>
    </dsp:sp>
    <dsp:sp modelId="{2AEFE561-C322-40EF-AF77-1F96E03195C2}">
      <dsp:nvSpPr>
        <dsp:cNvPr id="0" name=""/>
        <dsp:cNvSpPr/>
      </dsp:nvSpPr>
      <dsp:spPr>
        <a:xfrm>
          <a:off x="1492732" y="2018085"/>
          <a:ext cx="7305430" cy="652428"/>
        </a:xfrm>
        <a:custGeom>
          <a:avLst/>
          <a:gdLst/>
          <a:ahLst/>
          <a:cxnLst/>
          <a:rect l="0" t="0" r="0" b="0"/>
          <a:pathLst>
            <a:path>
              <a:moveTo>
                <a:pt x="7305430" y="0"/>
              </a:moveTo>
              <a:lnTo>
                <a:pt x="7305430" y="343314"/>
              </a:lnTo>
              <a:lnTo>
                <a:pt x="0" y="343314"/>
              </a:lnTo>
              <a:lnTo>
                <a:pt x="0" y="652428"/>
              </a:lnTo>
            </a:path>
          </a:pathLst>
        </a:custGeom>
        <a:noFill/>
        <a:ln w="12700" cap="rnd" cmpd="sng" algn="ctr">
          <a:solidFill>
            <a:schemeClr val="accent5">
              <a:hueOff val="4692433"/>
              <a:satOff val="-29979"/>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4962015" y="2246434"/>
        <a:ext cx="366864" cy="195730"/>
      </dsp:txXfrm>
    </dsp:sp>
    <dsp:sp modelId="{4E1B9637-3D2D-4445-AD94-9FBDB3DBC384}">
      <dsp:nvSpPr>
        <dsp:cNvPr id="0" name=""/>
        <dsp:cNvSpPr/>
      </dsp:nvSpPr>
      <dsp:spPr>
        <a:xfrm>
          <a:off x="7313319" y="238073"/>
          <a:ext cx="2969687" cy="1781812"/>
        </a:xfrm>
        <a:prstGeom prst="rect">
          <a:avLst/>
        </a:prstGeom>
        <a:solidFill>
          <a:schemeClr val="accent5">
            <a:hueOff val="3519325"/>
            <a:satOff val="-22484"/>
            <a:lumOff val="20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517" tIns="152746" rIns="145517" bIns="152746" numCol="1" spcCol="1270" anchor="ctr" anchorCtr="0">
          <a:noAutofit/>
        </a:bodyPr>
        <a:lstStyle/>
        <a:p>
          <a:pPr marL="0" lvl="0" indent="0" algn="ctr" defTabSz="800100">
            <a:lnSpc>
              <a:spcPct val="90000"/>
            </a:lnSpc>
            <a:spcBef>
              <a:spcPct val="0"/>
            </a:spcBef>
            <a:spcAft>
              <a:spcPct val="35000"/>
            </a:spcAft>
            <a:buNone/>
          </a:pPr>
          <a:r>
            <a:rPr lang="en-GB" sz="1800" kern="1200"/>
            <a:t>August 2022: Redrafting of the Birmingham and Solihull Dementia Strategy in light of the engagement feedback received.</a:t>
          </a:r>
          <a:endParaRPr lang="en-US" sz="1800" kern="1200"/>
        </a:p>
      </dsp:txBody>
      <dsp:txXfrm>
        <a:off x="7313319" y="238073"/>
        <a:ext cx="2969687" cy="1781812"/>
      </dsp:txXfrm>
    </dsp:sp>
    <dsp:sp modelId="{F823FFB5-8C15-44E9-B88E-92A5B59D34DC}">
      <dsp:nvSpPr>
        <dsp:cNvPr id="0" name=""/>
        <dsp:cNvSpPr/>
      </dsp:nvSpPr>
      <dsp:spPr>
        <a:xfrm>
          <a:off x="2975776" y="3548100"/>
          <a:ext cx="652428" cy="91440"/>
        </a:xfrm>
        <a:custGeom>
          <a:avLst/>
          <a:gdLst/>
          <a:ahLst/>
          <a:cxnLst/>
          <a:rect l="0" t="0" r="0" b="0"/>
          <a:pathLst>
            <a:path>
              <a:moveTo>
                <a:pt x="0" y="45720"/>
              </a:moveTo>
              <a:lnTo>
                <a:pt x="262180" y="45719"/>
              </a:lnTo>
            </a:path>
            <a:path>
              <a:moveTo>
                <a:pt x="390247" y="45719"/>
              </a:moveTo>
              <a:lnTo>
                <a:pt x="652428" y="45720"/>
              </a:lnTo>
            </a:path>
          </a:pathLst>
        </a:custGeom>
        <a:noFill/>
        <a:ln w="12700" cap="rnd" cmpd="sng" algn="ctr">
          <a:solidFill>
            <a:schemeClr val="accent5">
              <a:hueOff val="7038649"/>
              <a:satOff val="-44968"/>
              <a:lumOff val="411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3237956" y="3495955"/>
        <a:ext cx="128067" cy="195730"/>
      </dsp:txXfrm>
    </dsp:sp>
    <dsp:sp modelId="{F6B776B5-D9D2-410A-B807-21911FC35041}">
      <dsp:nvSpPr>
        <dsp:cNvPr id="0" name=""/>
        <dsp:cNvSpPr/>
      </dsp:nvSpPr>
      <dsp:spPr>
        <a:xfrm>
          <a:off x="7889" y="2702914"/>
          <a:ext cx="2969687" cy="1781812"/>
        </a:xfrm>
        <a:prstGeom prst="rect">
          <a:avLst/>
        </a:prstGeom>
        <a:solidFill>
          <a:schemeClr val="accent5">
            <a:hueOff val="5278987"/>
            <a:satOff val="-33726"/>
            <a:lumOff val="30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517" tIns="152746" rIns="145517" bIns="152746" numCol="1" spcCol="1270" anchor="ctr" anchorCtr="0">
          <a:noAutofit/>
        </a:bodyPr>
        <a:lstStyle/>
        <a:p>
          <a:pPr marL="0" lvl="0" indent="0" algn="ctr" defTabSz="800100">
            <a:lnSpc>
              <a:spcPct val="90000"/>
            </a:lnSpc>
            <a:spcBef>
              <a:spcPct val="0"/>
            </a:spcBef>
            <a:spcAft>
              <a:spcPct val="35000"/>
            </a:spcAft>
            <a:buNone/>
          </a:pPr>
          <a:r>
            <a:rPr lang="en-GB" sz="1800" kern="1200"/>
            <a:t>September 2022: Governance Review of Strategy through the ICS to incorporate: ICB; BCC; SMBC.</a:t>
          </a:r>
          <a:endParaRPr lang="en-US" sz="1800" kern="1200"/>
        </a:p>
      </dsp:txBody>
      <dsp:txXfrm>
        <a:off x="7889" y="2702914"/>
        <a:ext cx="2969687" cy="1781812"/>
      </dsp:txXfrm>
    </dsp:sp>
    <dsp:sp modelId="{E170C0A4-65BE-46FD-88E6-2A4B0C105FE9}">
      <dsp:nvSpPr>
        <dsp:cNvPr id="0" name=""/>
        <dsp:cNvSpPr/>
      </dsp:nvSpPr>
      <dsp:spPr>
        <a:xfrm>
          <a:off x="3660604" y="2702914"/>
          <a:ext cx="2969687" cy="1781812"/>
        </a:xfrm>
        <a:prstGeom prst="rect">
          <a:avLst/>
        </a:prstGeom>
        <a:solidFill>
          <a:schemeClr val="accent5">
            <a:hueOff val="7038649"/>
            <a:satOff val="-44968"/>
            <a:lumOff val="41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517" tIns="152746" rIns="145517" bIns="152746" numCol="1" spcCol="1270" anchor="ctr" anchorCtr="0">
          <a:noAutofit/>
        </a:bodyPr>
        <a:lstStyle/>
        <a:p>
          <a:pPr marL="0" lvl="0" indent="0" algn="ctr" defTabSz="800100">
            <a:lnSpc>
              <a:spcPct val="90000"/>
            </a:lnSpc>
            <a:spcBef>
              <a:spcPct val="0"/>
            </a:spcBef>
            <a:spcAft>
              <a:spcPct val="35000"/>
            </a:spcAft>
            <a:buNone/>
          </a:pPr>
          <a:r>
            <a:rPr lang="en-GB" sz="1800" kern="1200"/>
            <a:t>October 2022: Launch of the Birmingham and Solihull Dementia Strategy 2022-27.</a:t>
          </a:r>
          <a:endParaRPr lang="en-US" sz="1800" kern="1200"/>
        </a:p>
      </dsp:txBody>
      <dsp:txXfrm>
        <a:off x="3660604" y="2702914"/>
        <a:ext cx="2969687" cy="17818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B8889-D1D1-45CC-B246-E2998F5F29CD}" type="datetimeFigureOut">
              <a:rPr lang="en-GB" smtClean="0"/>
              <a:t>24/06/2022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8C700-9610-43A9-84E4-2DD42D92CFE3}" type="slidenum">
              <a:rPr lang="en-GB" smtClean="0"/>
              <a:t>‹#›</a:t>
            </a:fld>
            <a:endParaRPr lang="en-GB"/>
          </a:p>
        </p:txBody>
      </p:sp>
    </p:spTree>
    <p:extLst>
      <p:ext uri="{BB962C8B-B14F-4D97-AF65-F5344CB8AC3E}">
        <p14:creationId xmlns:p14="http://schemas.microsoft.com/office/powerpoint/2010/main" val="177663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8C700-9610-43A9-84E4-2DD42D92CFE3}" type="slidenum">
              <a:rPr lang="en-GB" smtClean="0"/>
              <a:t>4</a:t>
            </a:fld>
            <a:endParaRPr lang="en-GB"/>
          </a:p>
        </p:txBody>
      </p:sp>
    </p:spTree>
    <p:extLst>
      <p:ext uri="{BB962C8B-B14F-4D97-AF65-F5344CB8AC3E}">
        <p14:creationId xmlns:p14="http://schemas.microsoft.com/office/powerpoint/2010/main" val="305369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fld id="{AC61DB38-BDCC-4A8A-A114-C90DD161FA04}"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B1BC46D-BF54-4885-BE48-CAABA23A2503}" type="slidenum">
              <a:rPr lang="en-US" smtClean="0"/>
              <a:t>‹#›</a:t>
            </a:fld>
            <a:endParaRPr lang="en-US"/>
          </a:p>
        </p:txBody>
      </p:sp>
    </p:spTree>
    <p:extLst>
      <p:ext uri="{BB962C8B-B14F-4D97-AF65-F5344CB8AC3E}">
        <p14:creationId xmlns:p14="http://schemas.microsoft.com/office/powerpoint/2010/main" val="112353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D71FA1EF-1244-460E-86AD-9E131AE8177E}"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Tree>
    <p:extLst>
      <p:ext uri="{BB962C8B-B14F-4D97-AF65-F5344CB8AC3E}">
        <p14:creationId xmlns:p14="http://schemas.microsoft.com/office/powerpoint/2010/main" val="317963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E61556BB-4DF9-4018-AC2A-B29DD8EA42D6}"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001053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538036FD-E28D-43C2-882C-D7F0768BA6F9}"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Tree>
    <p:extLst>
      <p:ext uri="{BB962C8B-B14F-4D97-AF65-F5344CB8AC3E}">
        <p14:creationId xmlns:p14="http://schemas.microsoft.com/office/powerpoint/2010/main" val="309116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8CC1A8B8-F424-4AD8-826D-A1F0E35C94C3}"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1020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2E999B56-C5BC-495D-8D83-4F2215B900A2}"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Tree>
    <p:extLst>
      <p:ext uri="{BB962C8B-B14F-4D97-AF65-F5344CB8AC3E}">
        <p14:creationId xmlns:p14="http://schemas.microsoft.com/office/powerpoint/2010/main" val="1553217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7719CDCC-7573-4075-9FAE-8FF1FB6AEFEE}"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689A11-5A66-49AC-93E6-E66224CA54C2}" type="slidenum">
              <a:rPr lang="en-US" smtClean="0"/>
              <a:t>‹#›</a:t>
            </a:fld>
            <a:endParaRPr lang="en-US"/>
          </a:p>
        </p:txBody>
      </p:sp>
    </p:spTree>
    <p:extLst>
      <p:ext uri="{BB962C8B-B14F-4D97-AF65-F5344CB8AC3E}">
        <p14:creationId xmlns:p14="http://schemas.microsoft.com/office/powerpoint/2010/main" val="234686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323EFB00-ADFA-4FE4-9433-AF28454C8904}"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826E314-B90F-426B-B67D-1CECF10E53E8}" type="slidenum">
              <a:rPr lang="en-US" smtClean="0"/>
              <a:t>‹#›</a:t>
            </a:fld>
            <a:endParaRPr lang="en-US"/>
          </a:p>
        </p:txBody>
      </p:sp>
    </p:spTree>
    <p:extLst>
      <p:ext uri="{BB962C8B-B14F-4D97-AF65-F5344CB8AC3E}">
        <p14:creationId xmlns:p14="http://schemas.microsoft.com/office/powerpoint/2010/main" val="316623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 A">
    <p:spTree>
      <p:nvGrpSpPr>
        <p:cNvPr id="1" name=""/>
        <p:cNvGrpSpPr/>
        <p:nvPr/>
      </p:nvGrpSpPr>
      <p:grpSpPr>
        <a:xfrm>
          <a:off x="0" y="0"/>
          <a:ext cx="0" cy="0"/>
          <a:chOff x="0" y="0"/>
          <a:chExt cx="0" cy="0"/>
        </a:xfrm>
      </p:grpSpPr>
      <p:sp>
        <p:nvSpPr>
          <p:cNvPr id="10" name="Rectangle 9"/>
          <p:cNvSpPr/>
          <p:nvPr userDrawn="1"/>
        </p:nvSpPr>
        <p:spPr bwMode="gray">
          <a:xfrm>
            <a:off x="0" y="1"/>
            <a:ext cx="36797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9"/>
          </a:p>
        </p:txBody>
      </p:sp>
      <p:sp>
        <p:nvSpPr>
          <p:cNvPr id="2" name="Title 1"/>
          <p:cNvSpPr>
            <a:spLocks noGrp="1"/>
          </p:cNvSpPr>
          <p:nvPr>
            <p:ph type="title"/>
          </p:nvPr>
        </p:nvSpPr>
        <p:spPr bwMode="gray">
          <a:xfrm>
            <a:off x="457118" y="837982"/>
            <a:ext cx="3124455" cy="1066889"/>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190245" y="865159"/>
            <a:ext cx="3656941" cy="4545207"/>
          </a:xfrm>
        </p:spPr>
        <p:txBody>
          <a:bodyPr/>
          <a:lstStyle>
            <a:lvl1pPr>
              <a:lnSpc>
                <a:spcPts val="2539"/>
              </a:lnSpc>
              <a:defRPr sz="2116" baseline="0"/>
            </a:lvl1pPr>
            <a:lvl2pPr>
              <a:lnSpc>
                <a:spcPts val="2539"/>
              </a:lnSpc>
              <a:defRPr sz="2116" baseline="0"/>
            </a:lvl2pPr>
            <a:lvl3pPr>
              <a:lnSpc>
                <a:spcPts val="2539"/>
              </a:lnSpc>
              <a:defRPr sz="2116" baseline="0"/>
            </a:lvl3pPr>
            <a:lvl4pPr>
              <a:lnSpc>
                <a:spcPts val="2539"/>
              </a:lnSpc>
              <a:defRPr sz="2116" baseline="0"/>
            </a:lvl4pPr>
            <a:lvl5pPr>
              <a:lnSpc>
                <a:spcPts val="2539"/>
              </a:lnSpc>
              <a:defRPr sz="2116"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57118" y="6172431"/>
            <a:ext cx="1486859" cy="507172"/>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56907" y="1944555"/>
            <a:ext cx="3124667" cy="3694430"/>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942309" y="6321331"/>
            <a:ext cx="1866564" cy="232131"/>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93"/>
              </a:lnSpc>
            </a:pPr>
            <a:r>
              <a:rPr lang="en-US" sz="1481">
                <a:solidFill>
                  <a:schemeClr val="bg2"/>
                </a:solidFill>
              </a:rPr>
              <a:t>Alzheimer’s Society</a:t>
            </a:r>
            <a:endParaRPr lang="en-GB" sz="1481">
              <a:solidFill>
                <a:schemeClr val="bg2"/>
              </a:solidFill>
            </a:endParaRPr>
          </a:p>
        </p:txBody>
      </p:sp>
      <p:sp>
        <p:nvSpPr>
          <p:cNvPr id="11" name="Content Placeholder 2"/>
          <p:cNvSpPr>
            <a:spLocks noGrp="1"/>
          </p:cNvSpPr>
          <p:nvPr>
            <p:ph idx="14"/>
          </p:nvPr>
        </p:nvSpPr>
        <p:spPr>
          <a:xfrm>
            <a:off x="8151932" y="864847"/>
            <a:ext cx="3771221" cy="4545207"/>
          </a:xfrm>
        </p:spPr>
        <p:txBody>
          <a:bodyPr/>
          <a:lstStyle>
            <a:lvl1pPr>
              <a:lnSpc>
                <a:spcPts val="2539"/>
              </a:lnSpc>
              <a:defRPr sz="2116" baseline="0"/>
            </a:lvl1pPr>
            <a:lvl2pPr>
              <a:lnSpc>
                <a:spcPts val="2539"/>
              </a:lnSpc>
              <a:defRPr sz="2116" baseline="0"/>
            </a:lvl2pPr>
            <a:lvl3pPr>
              <a:lnSpc>
                <a:spcPts val="2539"/>
              </a:lnSpc>
              <a:defRPr sz="2116" baseline="0"/>
            </a:lvl3pPr>
            <a:lvl4pPr>
              <a:lnSpc>
                <a:spcPts val="2539"/>
              </a:lnSpc>
              <a:defRPr sz="2116" baseline="0"/>
            </a:lvl4pPr>
            <a:lvl5pPr>
              <a:lnSpc>
                <a:spcPts val="2539"/>
              </a:lnSpc>
              <a:defRPr sz="2116"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3394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fld id="{AC61DB38-BDCC-4A8A-A114-C90DD161FA04}"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B1BC46D-BF54-4885-BE48-CAABA23A2503}" type="slidenum">
              <a:rPr lang="en-US" smtClean="0"/>
              <a:t>‹#›</a:t>
            </a:fld>
            <a:endParaRPr lang="en-US"/>
          </a:p>
        </p:txBody>
      </p:sp>
    </p:spTree>
    <p:extLst>
      <p:ext uri="{BB962C8B-B14F-4D97-AF65-F5344CB8AC3E}">
        <p14:creationId xmlns:p14="http://schemas.microsoft.com/office/powerpoint/2010/main" val="62832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326C0A8D-E76E-4E60-9E7A-E2678B6B2027}"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FDDE669-8D5A-4844-B282-1D6AEB3199C8}" type="slidenum">
              <a:rPr lang="en-US" smtClean="0"/>
              <a:t>‹#›</a:t>
            </a:fld>
            <a:endParaRPr lang="en-US"/>
          </a:p>
        </p:txBody>
      </p:sp>
    </p:spTree>
    <p:extLst>
      <p:ext uri="{BB962C8B-B14F-4D97-AF65-F5344CB8AC3E}">
        <p14:creationId xmlns:p14="http://schemas.microsoft.com/office/powerpoint/2010/main" val="312026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326C0A8D-E76E-4E60-9E7A-E2678B6B2027}"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FDDE669-8D5A-4844-B282-1D6AEB3199C8}" type="slidenum">
              <a:rPr lang="en-US" smtClean="0"/>
              <a:t>‹#›</a:t>
            </a:fld>
            <a:endParaRPr lang="en-US"/>
          </a:p>
        </p:txBody>
      </p:sp>
    </p:spTree>
    <p:extLst>
      <p:ext uri="{BB962C8B-B14F-4D97-AF65-F5344CB8AC3E}">
        <p14:creationId xmlns:p14="http://schemas.microsoft.com/office/powerpoint/2010/main" val="1779401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BC19BA64-4CD7-43BA-ACB0-38D26873627B}"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053DF28-C319-4230-985B-0F3FFB32DFC8}" type="slidenum">
              <a:rPr lang="en-US" smtClean="0"/>
              <a:t>‹#›</a:t>
            </a:fld>
            <a:endParaRPr lang="en-US"/>
          </a:p>
        </p:txBody>
      </p:sp>
    </p:spTree>
    <p:extLst>
      <p:ext uri="{BB962C8B-B14F-4D97-AF65-F5344CB8AC3E}">
        <p14:creationId xmlns:p14="http://schemas.microsoft.com/office/powerpoint/2010/main" val="2993995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fld id="{D496EF75-B4AD-41DC-AFF6-DFA190704BB8}" type="datetime1">
              <a:rPr lang="en-US" smtClean="0"/>
              <a:t>6/24/2022</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5119C70-DF6A-4DF2-A2B8-F89F3DAD1B91}" type="slidenum">
              <a:rPr lang="en-US" smtClean="0"/>
              <a:t>‹#›</a:t>
            </a:fld>
            <a:endParaRPr lang="en-US"/>
          </a:p>
        </p:txBody>
      </p:sp>
    </p:spTree>
    <p:extLst>
      <p:ext uri="{BB962C8B-B14F-4D97-AF65-F5344CB8AC3E}">
        <p14:creationId xmlns:p14="http://schemas.microsoft.com/office/powerpoint/2010/main" val="1844632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fld id="{058DD25F-BEB4-412E-9532-B32E4B7BB6A1}" type="datetime1">
              <a:rPr lang="en-US" smtClean="0"/>
              <a:t>6/24/2022</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1D456A74-4B83-4DEF-A127-92314C991762}" type="slidenum">
              <a:rPr lang="en-US" smtClean="0"/>
              <a:t>‹#›</a:t>
            </a:fld>
            <a:endParaRPr lang="en-US"/>
          </a:p>
        </p:txBody>
      </p:sp>
    </p:spTree>
    <p:extLst>
      <p:ext uri="{BB962C8B-B14F-4D97-AF65-F5344CB8AC3E}">
        <p14:creationId xmlns:p14="http://schemas.microsoft.com/office/powerpoint/2010/main" val="688488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pPr lvl="0"/>
            <a:fld id="{440D1A4E-DA95-49D5-A86B-34BC252FE4C2}" type="datetime1">
              <a:rPr lang="en-US" smtClean="0"/>
              <a:t>6/24/2022</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5C8349C8-64C7-47EC-BF15-C3090013E0EB}" type="slidenum">
              <a:rPr lang="en-US" smtClean="0"/>
              <a:t>‹#›</a:t>
            </a:fld>
            <a:endParaRPr lang="en-US"/>
          </a:p>
        </p:txBody>
      </p:sp>
    </p:spTree>
    <p:extLst>
      <p:ext uri="{BB962C8B-B14F-4D97-AF65-F5344CB8AC3E}">
        <p14:creationId xmlns:p14="http://schemas.microsoft.com/office/powerpoint/2010/main" val="2042374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34595ECC-E526-4E85-9CB2-9CE1D7B05F0F}" type="datetime1">
              <a:rPr lang="en-US" smtClean="0"/>
              <a:t>6/24/2022</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D92F77F-BEFB-4257-8D8F-3EC109348D8A}" type="slidenum">
              <a:rPr lang="en-US" smtClean="0"/>
              <a:t>‹#›</a:t>
            </a:fld>
            <a:endParaRPr lang="en-US"/>
          </a:p>
        </p:txBody>
      </p:sp>
    </p:spTree>
    <p:extLst>
      <p:ext uri="{BB962C8B-B14F-4D97-AF65-F5344CB8AC3E}">
        <p14:creationId xmlns:p14="http://schemas.microsoft.com/office/powerpoint/2010/main" val="3864653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401B9078-0D4D-4D8E-899C-DD87FB0B9FED}" type="datetime1">
              <a:rPr lang="en-US" smtClean="0"/>
              <a:t>6/24/2022</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24934E9-C119-46CE-B59B-74106269843B}" type="slidenum">
              <a:rPr lang="en-US" smtClean="0"/>
              <a:t>‹#›</a:t>
            </a:fld>
            <a:endParaRPr lang="en-US"/>
          </a:p>
        </p:txBody>
      </p:sp>
    </p:spTree>
    <p:extLst>
      <p:ext uri="{BB962C8B-B14F-4D97-AF65-F5344CB8AC3E}">
        <p14:creationId xmlns:p14="http://schemas.microsoft.com/office/powerpoint/2010/main" val="1972633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6D1A02D8-5A56-448D-9317-282E16C45358}" type="datetime1">
              <a:rPr lang="en-US" smtClean="0"/>
              <a:t>6/24/2022</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E019BF3-54DC-4F3F-9B97-184E52D15983}" type="slidenum">
              <a:rPr lang="en-US" smtClean="0"/>
              <a:t>‹#›</a:t>
            </a:fld>
            <a:endParaRPr lang="en-US"/>
          </a:p>
        </p:txBody>
      </p:sp>
    </p:spTree>
    <p:extLst>
      <p:ext uri="{BB962C8B-B14F-4D97-AF65-F5344CB8AC3E}">
        <p14:creationId xmlns:p14="http://schemas.microsoft.com/office/powerpoint/2010/main" val="3232294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D71FA1EF-1244-460E-86AD-9E131AE8177E}"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Tree>
    <p:extLst>
      <p:ext uri="{BB962C8B-B14F-4D97-AF65-F5344CB8AC3E}">
        <p14:creationId xmlns:p14="http://schemas.microsoft.com/office/powerpoint/2010/main" val="85881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E61556BB-4DF9-4018-AC2A-B29DD8EA42D6}"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693692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538036FD-E28D-43C2-882C-D7F0768BA6F9}"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Tree>
    <p:extLst>
      <p:ext uri="{BB962C8B-B14F-4D97-AF65-F5344CB8AC3E}">
        <p14:creationId xmlns:p14="http://schemas.microsoft.com/office/powerpoint/2010/main" val="137192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BC19BA64-4CD7-43BA-ACB0-38D26873627B}"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053DF28-C319-4230-985B-0F3FFB32DFC8}" type="slidenum">
              <a:rPr lang="en-US" smtClean="0"/>
              <a:t>‹#›</a:t>
            </a:fld>
            <a:endParaRPr lang="en-US"/>
          </a:p>
        </p:txBody>
      </p:sp>
    </p:spTree>
    <p:extLst>
      <p:ext uri="{BB962C8B-B14F-4D97-AF65-F5344CB8AC3E}">
        <p14:creationId xmlns:p14="http://schemas.microsoft.com/office/powerpoint/2010/main" val="249542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8CC1A8B8-F424-4AD8-826D-A1F0E35C94C3}"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5699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2E999B56-C5BC-495D-8D83-4F2215B900A2}"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299571-AA04-49DC-BA95-88F02F0105F3}" type="slidenum">
              <a:rPr lang="en-US" smtClean="0"/>
              <a:t>‹#›</a:t>
            </a:fld>
            <a:endParaRPr lang="en-US"/>
          </a:p>
        </p:txBody>
      </p:sp>
    </p:spTree>
    <p:extLst>
      <p:ext uri="{BB962C8B-B14F-4D97-AF65-F5344CB8AC3E}">
        <p14:creationId xmlns:p14="http://schemas.microsoft.com/office/powerpoint/2010/main" val="1758839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7719CDCC-7573-4075-9FAE-8FF1FB6AEFEE}"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689A11-5A66-49AC-93E6-E66224CA54C2}" type="slidenum">
              <a:rPr lang="en-US" smtClean="0"/>
              <a:t>‹#›</a:t>
            </a:fld>
            <a:endParaRPr lang="en-US"/>
          </a:p>
        </p:txBody>
      </p:sp>
    </p:spTree>
    <p:extLst>
      <p:ext uri="{BB962C8B-B14F-4D97-AF65-F5344CB8AC3E}">
        <p14:creationId xmlns:p14="http://schemas.microsoft.com/office/powerpoint/2010/main" val="3309227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323EFB00-ADFA-4FE4-9433-AF28454C8904}" type="datetime1">
              <a:rPr lang="en-US" smtClean="0"/>
              <a:t>6/24/2022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826E314-B90F-426B-B67D-1CECF10E53E8}" type="slidenum">
              <a:rPr lang="en-US" smtClean="0"/>
              <a:t>‹#›</a:t>
            </a:fld>
            <a:endParaRPr lang="en-US"/>
          </a:p>
        </p:txBody>
      </p:sp>
    </p:spTree>
    <p:extLst>
      <p:ext uri="{BB962C8B-B14F-4D97-AF65-F5344CB8AC3E}">
        <p14:creationId xmlns:p14="http://schemas.microsoft.com/office/powerpoint/2010/main" val="3969750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2 Column A">
    <p:spTree>
      <p:nvGrpSpPr>
        <p:cNvPr id="1" name=""/>
        <p:cNvGrpSpPr/>
        <p:nvPr/>
      </p:nvGrpSpPr>
      <p:grpSpPr>
        <a:xfrm>
          <a:off x="0" y="0"/>
          <a:ext cx="0" cy="0"/>
          <a:chOff x="0" y="0"/>
          <a:chExt cx="0" cy="0"/>
        </a:xfrm>
      </p:grpSpPr>
      <p:sp>
        <p:nvSpPr>
          <p:cNvPr id="10" name="Rectangle 9"/>
          <p:cNvSpPr/>
          <p:nvPr userDrawn="1"/>
        </p:nvSpPr>
        <p:spPr bwMode="gray">
          <a:xfrm>
            <a:off x="0" y="1"/>
            <a:ext cx="36797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9"/>
          </a:p>
        </p:txBody>
      </p:sp>
      <p:sp>
        <p:nvSpPr>
          <p:cNvPr id="2" name="Title 1"/>
          <p:cNvSpPr>
            <a:spLocks noGrp="1"/>
          </p:cNvSpPr>
          <p:nvPr>
            <p:ph type="title"/>
          </p:nvPr>
        </p:nvSpPr>
        <p:spPr bwMode="gray">
          <a:xfrm>
            <a:off x="457118" y="837982"/>
            <a:ext cx="3124455" cy="1066889"/>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190245" y="865159"/>
            <a:ext cx="3656941" cy="4545207"/>
          </a:xfrm>
        </p:spPr>
        <p:txBody>
          <a:bodyPr/>
          <a:lstStyle>
            <a:lvl1pPr>
              <a:lnSpc>
                <a:spcPts val="2539"/>
              </a:lnSpc>
              <a:defRPr sz="2116" baseline="0"/>
            </a:lvl1pPr>
            <a:lvl2pPr>
              <a:lnSpc>
                <a:spcPts val="2539"/>
              </a:lnSpc>
              <a:defRPr sz="2116" baseline="0"/>
            </a:lvl2pPr>
            <a:lvl3pPr>
              <a:lnSpc>
                <a:spcPts val="2539"/>
              </a:lnSpc>
              <a:defRPr sz="2116" baseline="0"/>
            </a:lvl3pPr>
            <a:lvl4pPr>
              <a:lnSpc>
                <a:spcPts val="2539"/>
              </a:lnSpc>
              <a:defRPr sz="2116" baseline="0"/>
            </a:lvl4pPr>
            <a:lvl5pPr>
              <a:lnSpc>
                <a:spcPts val="2539"/>
              </a:lnSpc>
              <a:defRPr sz="2116"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a:t>Presentation title 14/16pt</a:t>
            </a:r>
          </a:p>
        </p:txBody>
      </p:sp>
      <p:sp>
        <p:nvSpPr>
          <p:cNvPr id="6" name="Slide Number Placeholder 5"/>
          <p:cNvSpPr>
            <a:spLocks noGrp="1"/>
          </p:cNvSpPr>
          <p:nvPr>
            <p:ph type="sldNum" sz="quarter" idx="12"/>
          </p:nvPr>
        </p:nvSpPr>
        <p:spPr bwMode="gray">
          <a:xfrm>
            <a:off x="457118" y="6172431"/>
            <a:ext cx="1486859" cy="507172"/>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56907" y="1944555"/>
            <a:ext cx="3124667" cy="3694430"/>
          </a:xfrm>
        </p:spPr>
        <p:txBody>
          <a:bodyPr/>
          <a:lstStyle>
            <a:lvl1pPr>
              <a:spcAft>
                <a:spcPts val="0"/>
              </a:spcAft>
              <a:defRPr spc="0" baseline="0">
                <a:solidFill>
                  <a:schemeClr val="bg1"/>
                </a:solidFill>
              </a:defRPr>
            </a:lvl1pPr>
          </a:lstStyle>
          <a:p>
            <a:pPr lvl="0"/>
            <a:r>
              <a:rPr lang="en-US"/>
              <a:t>Click to edit Master text styles</a:t>
            </a:r>
          </a:p>
        </p:txBody>
      </p:sp>
      <p:sp>
        <p:nvSpPr>
          <p:cNvPr id="9" name="Title Placeholder 1"/>
          <p:cNvSpPr txBox="1">
            <a:spLocks/>
          </p:cNvSpPr>
          <p:nvPr userDrawn="1"/>
        </p:nvSpPr>
        <p:spPr>
          <a:xfrm>
            <a:off x="9942309" y="6321331"/>
            <a:ext cx="1866564" cy="232131"/>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93"/>
              </a:lnSpc>
            </a:pPr>
            <a:r>
              <a:rPr lang="en-US" sz="1481">
                <a:solidFill>
                  <a:schemeClr val="bg2"/>
                </a:solidFill>
              </a:rPr>
              <a:t>Alzheimer’s Society</a:t>
            </a:r>
            <a:endParaRPr lang="en-GB" sz="1481">
              <a:solidFill>
                <a:schemeClr val="bg2"/>
              </a:solidFill>
            </a:endParaRPr>
          </a:p>
        </p:txBody>
      </p:sp>
      <p:sp>
        <p:nvSpPr>
          <p:cNvPr id="11" name="Content Placeholder 2"/>
          <p:cNvSpPr>
            <a:spLocks noGrp="1"/>
          </p:cNvSpPr>
          <p:nvPr>
            <p:ph idx="14"/>
          </p:nvPr>
        </p:nvSpPr>
        <p:spPr>
          <a:xfrm>
            <a:off x="8151932" y="864847"/>
            <a:ext cx="3771221" cy="4545207"/>
          </a:xfrm>
        </p:spPr>
        <p:txBody>
          <a:bodyPr/>
          <a:lstStyle>
            <a:lvl1pPr>
              <a:lnSpc>
                <a:spcPts val="2539"/>
              </a:lnSpc>
              <a:defRPr sz="2116" baseline="0"/>
            </a:lvl1pPr>
            <a:lvl2pPr>
              <a:lnSpc>
                <a:spcPts val="2539"/>
              </a:lnSpc>
              <a:defRPr sz="2116" baseline="0"/>
            </a:lvl2pPr>
            <a:lvl3pPr>
              <a:lnSpc>
                <a:spcPts val="2539"/>
              </a:lnSpc>
              <a:defRPr sz="2116" baseline="0"/>
            </a:lvl3pPr>
            <a:lvl4pPr>
              <a:lnSpc>
                <a:spcPts val="2539"/>
              </a:lnSpc>
              <a:defRPr sz="2116" baseline="0"/>
            </a:lvl4pPr>
            <a:lvl5pPr>
              <a:lnSpc>
                <a:spcPts val="2539"/>
              </a:lnSpc>
              <a:defRPr sz="2116"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040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fld id="{D496EF75-B4AD-41DC-AFF6-DFA190704BB8}" type="datetime1">
              <a:rPr lang="en-US" smtClean="0"/>
              <a:t>6/24/2022</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5119C70-DF6A-4DF2-A2B8-F89F3DAD1B91}" type="slidenum">
              <a:rPr lang="en-US" smtClean="0"/>
              <a:t>‹#›</a:t>
            </a:fld>
            <a:endParaRPr lang="en-US"/>
          </a:p>
        </p:txBody>
      </p:sp>
    </p:spTree>
    <p:extLst>
      <p:ext uri="{BB962C8B-B14F-4D97-AF65-F5344CB8AC3E}">
        <p14:creationId xmlns:p14="http://schemas.microsoft.com/office/powerpoint/2010/main" val="354333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fld id="{058DD25F-BEB4-412E-9532-B32E4B7BB6A1}" type="datetime1">
              <a:rPr lang="en-US" smtClean="0"/>
              <a:t>6/24/2022</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1D456A74-4B83-4DEF-A127-92314C991762}" type="slidenum">
              <a:rPr lang="en-US" smtClean="0"/>
              <a:t>‹#›</a:t>
            </a:fld>
            <a:endParaRPr lang="en-US"/>
          </a:p>
        </p:txBody>
      </p:sp>
    </p:spTree>
    <p:extLst>
      <p:ext uri="{BB962C8B-B14F-4D97-AF65-F5344CB8AC3E}">
        <p14:creationId xmlns:p14="http://schemas.microsoft.com/office/powerpoint/2010/main" val="187809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pPr lvl="0"/>
            <a:fld id="{440D1A4E-DA95-49D5-A86B-34BC252FE4C2}" type="datetime1">
              <a:rPr lang="en-US" smtClean="0"/>
              <a:t>6/24/2022</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5C8349C8-64C7-47EC-BF15-C3090013E0EB}" type="slidenum">
              <a:rPr lang="en-US" smtClean="0"/>
              <a:t>‹#›</a:t>
            </a:fld>
            <a:endParaRPr lang="en-US"/>
          </a:p>
        </p:txBody>
      </p:sp>
    </p:spTree>
    <p:extLst>
      <p:ext uri="{BB962C8B-B14F-4D97-AF65-F5344CB8AC3E}">
        <p14:creationId xmlns:p14="http://schemas.microsoft.com/office/powerpoint/2010/main" val="83344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34595ECC-E526-4E85-9CB2-9CE1D7B05F0F}" type="datetime1">
              <a:rPr lang="en-US" smtClean="0"/>
              <a:t>6/24/2022</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D92F77F-BEFB-4257-8D8F-3EC109348D8A}" type="slidenum">
              <a:rPr lang="en-US" smtClean="0"/>
              <a:t>‹#›</a:t>
            </a:fld>
            <a:endParaRPr lang="en-US"/>
          </a:p>
        </p:txBody>
      </p:sp>
    </p:spTree>
    <p:extLst>
      <p:ext uri="{BB962C8B-B14F-4D97-AF65-F5344CB8AC3E}">
        <p14:creationId xmlns:p14="http://schemas.microsoft.com/office/powerpoint/2010/main" val="164708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401B9078-0D4D-4D8E-899C-DD87FB0B9FED}" type="datetime1">
              <a:rPr lang="en-US" smtClean="0"/>
              <a:t>6/24/2022</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24934E9-C119-46CE-B59B-74106269843B}" type="slidenum">
              <a:rPr lang="en-US" smtClean="0"/>
              <a:t>‹#›</a:t>
            </a:fld>
            <a:endParaRPr lang="en-US"/>
          </a:p>
        </p:txBody>
      </p:sp>
    </p:spTree>
    <p:extLst>
      <p:ext uri="{BB962C8B-B14F-4D97-AF65-F5344CB8AC3E}">
        <p14:creationId xmlns:p14="http://schemas.microsoft.com/office/powerpoint/2010/main" val="233515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6D1A02D8-5A56-448D-9317-282E16C45358}" type="datetime1">
              <a:rPr lang="en-US" smtClean="0"/>
              <a:t>6/24/2022</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E019BF3-54DC-4F3F-9B97-184E52D15983}" type="slidenum">
              <a:rPr lang="en-US" smtClean="0"/>
              <a:t>‹#›</a:t>
            </a:fld>
            <a:endParaRPr lang="en-US"/>
          </a:p>
        </p:txBody>
      </p:sp>
    </p:spTree>
    <p:extLst>
      <p:ext uri="{BB962C8B-B14F-4D97-AF65-F5344CB8AC3E}">
        <p14:creationId xmlns:p14="http://schemas.microsoft.com/office/powerpoint/2010/main" val="352226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99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08B58F-B1F8-149F-DF83-ECA2E7FF5DF6}"/>
              </a:ext>
            </a:extLst>
          </p:cNvPr>
          <p:cNvSpPr txBox="1"/>
          <p:nvPr userDrawn="1"/>
        </p:nvSpPr>
        <p:spPr>
          <a:xfrm rot="19818745">
            <a:off x="1164043" y="2108832"/>
            <a:ext cx="8410852" cy="3154710"/>
          </a:xfrm>
          <a:prstGeom prst="rect">
            <a:avLst/>
          </a:prstGeom>
          <a:noFill/>
        </p:spPr>
        <p:txBody>
          <a:bodyPr wrap="square" rtlCol="0">
            <a:spAutoFit/>
          </a:bodyPr>
          <a:lstStyle/>
          <a:p>
            <a:pPr algn="ctr"/>
            <a:r>
              <a:rPr lang="en-GB" sz="19900">
                <a:solidFill>
                  <a:schemeClr val="bg1">
                    <a:lumMod val="95000"/>
                  </a:schemeClr>
                </a:solidFill>
              </a:rPr>
              <a:t>DRAFT</a:t>
            </a:r>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39873" y="332931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fld id="{5C2F9B05-731B-4393-9133-123D07FD40CE}" type="datetime1">
              <a:rPr lang="en-US" smtClean="0"/>
              <a:t>6/24/2022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lvl="0"/>
            <a:fld id="{29299571-AA04-49DC-BA95-88F02F0105F3}" type="slidenum">
              <a:rPr lang="en-US" smtClean="0"/>
              <a:t>‹#›</a:t>
            </a:fld>
            <a:endParaRPr lang="en-US"/>
          </a:p>
        </p:txBody>
      </p:sp>
    </p:spTree>
    <p:extLst>
      <p:ext uri="{BB962C8B-B14F-4D97-AF65-F5344CB8AC3E}">
        <p14:creationId xmlns:p14="http://schemas.microsoft.com/office/powerpoint/2010/main" val="56973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08B58F-B1F8-149F-DF83-ECA2E7FF5DF6}"/>
              </a:ext>
            </a:extLst>
          </p:cNvPr>
          <p:cNvSpPr txBox="1"/>
          <p:nvPr userDrawn="1"/>
        </p:nvSpPr>
        <p:spPr>
          <a:xfrm rot="19818745">
            <a:off x="1164043" y="2108832"/>
            <a:ext cx="8410852" cy="3154710"/>
          </a:xfrm>
          <a:prstGeom prst="rect">
            <a:avLst/>
          </a:prstGeom>
          <a:noFill/>
        </p:spPr>
        <p:txBody>
          <a:bodyPr wrap="square" rtlCol="0">
            <a:spAutoFit/>
          </a:bodyPr>
          <a:lstStyle/>
          <a:p>
            <a:pPr algn="ctr"/>
            <a:r>
              <a:rPr lang="en-GB" sz="19900">
                <a:solidFill>
                  <a:schemeClr val="bg1">
                    <a:lumMod val="95000"/>
                  </a:schemeClr>
                </a:solidFill>
              </a:rPr>
              <a:t>DRAFT</a:t>
            </a:r>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39873" y="332931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fld id="{5C2F9B05-731B-4393-9133-123D07FD40CE}" type="datetime1">
              <a:rPr lang="en-US" smtClean="0"/>
              <a:t>6/24/2022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lvl="0"/>
            <a:fld id="{29299571-AA04-49DC-BA95-88F02F0105F3}" type="slidenum">
              <a:rPr lang="en-US" smtClean="0"/>
              <a:t>‹#›</a:t>
            </a:fld>
            <a:endParaRPr lang="en-US"/>
          </a:p>
        </p:txBody>
      </p:sp>
    </p:spTree>
    <p:extLst>
      <p:ext uri="{BB962C8B-B14F-4D97-AF65-F5344CB8AC3E}">
        <p14:creationId xmlns:p14="http://schemas.microsoft.com/office/powerpoint/2010/main" val="3143813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nhsbsolccg.dementiastrategy@nhs.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hyperlink" Target="mailto:nhsbsolccg.dementiastrategy@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nhsbsolccg.dementiastrategy@nhs.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nhsbsolccg.dementiastrategy@nhs.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nhsbsolccg.dementiastrategy@nhs.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nhsbsolccg.dementiastrategy@nhs.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Title: Birmingham and Solihull Dementia Summary Strategy 2022 to 2027&#10;&#10;Draft for engagement 6th June to 15th July 2022">
            <a:extLst>
              <a:ext uri="{FF2B5EF4-FFF2-40B4-BE49-F238E27FC236}">
                <a16:creationId xmlns:a16="http://schemas.microsoft.com/office/drawing/2014/main" id="{347077D3-4A51-3738-99AE-C31D5EC43E85}"/>
              </a:ext>
            </a:extLst>
          </p:cNvPr>
          <p:cNvSpPr txBox="1">
            <a:spLocks noGrp="1"/>
          </p:cNvSpPr>
          <p:nvPr>
            <p:ph type="ctrTitle"/>
          </p:nvPr>
        </p:nvSpPr>
        <p:spPr>
          <a:xfrm>
            <a:off x="1770038" y="1064705"/>
            <a:ext cx="7552144" cy="5273788"/>
          </a:xfrm>
        </p:spPr>
        <p:txBody>
          <a:bodyPr anchor="ctr">
            <a:normAutofit/>
          </a:bodyPr>
          <a:lstStyle/>
          <a:p>
            <a:pPr lvl="0" algn="ctr">
              <a:lnSpc>
                <a:spcPct val="90000"/>
              </a:lnSpc>
            </a:pPr>
            <a:r>
              <a:rPr lang="en-GB" dirty="0">
                <a:latin typeface="Arial" panose="020B0604020202020204" pitchFamily="34" charset="0"/>
                <a:cs typeface="Arial" panose="020B0604020202020204" pitchFamily="34" charset="0"/>
              </a:rPr>
              <a:t>Birmingham and Solihull Dementia Summary Strategy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2022-2027</a:t>
            </a:r>
            <a:br>
              <a:rPr lang="en-GB" dirty="0"/>
            </a:br>
            <a:br>
              <a:rPr lang="en-GB"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Draft for Engagement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6</a:t>
            </a:r>
            <a:r>
              <a:rPr lang="en-GB" sz="2800" baseline="30000" dirty="0">
                <a:latin typeface="Arial" panose="020B0604020202020204" pitchFamily="34" charset="0"/>
                <a:cs typeface="Arial" panose="020B0604020202020204" pitchFamily="34" charset="0"/>
              </a:rPr>
              <a:t>th</a:t>
            </a:r>
            <a:r>
              <a:rPr lang="en-GB" sz="2800" dirty="0">
                <a:latin typeface="Arial" panose="020B0604020202020204" pitchFamily="34" charset="0"/>
                <a:cs typeface="Arial" panose="020B0604020202020204" pitchFamily="34" charset="0"/>
              </a:rPr>
              <a:t> June – 17</a:t>
            </a:r>
            <a:r>
              <a:rPr lang="en-GB" sz="2800" baseline="30000" dirty="0">
                <a:latin typeface="Arial" panose="020B0604020202020204" pitchFamily="34" charset="0"/>
                <a:cs typeface="Arial" panose="020B0604020202020204" pitchFamily="34" charset="0"/>
              </a:rPr>
              <a:t>th</a:t>
            </a:r>
            <a:r>
              <a:rPr lang="en-GB" sz="2800" dirty="0">
                <a:latin typeface="Arial" panose="020B0604020202020204" pitchFamily="34" charset="0"/>
                <a:cs typeface="Arial" panose="020B0604020202020204" pitchFamily="34" charset="0"/>
              </a:rPr>
              <a:t> July 2022</a:t>
            </a:r>
            <a:endParaRPr lang="en-GB" dirty="0">
              <a:latin typeface="Arial" panose="020B0604020202020204" pitchFamily="34" charset="0"/>
              <a:cs typeface="Arial" panose="020B0604020202020204" pitchFamily="34" charset="0"/>
            </a:endParaRPr>
          </a:p>
        </p:txBody>
      </p:sp>
      <p:cxnSp>
        <p:nvCxnSpPr>
          <p:cNvPr id="8" name="Straight Connector 27">
            <a:extLst>
              <a:ext uri="{FF2B5EF4-FFF2-40B4-BE49-F238E27FC236}">
                <a16:creationId xmlns:a16="http://schemas.microsoft.com/office/drawing/2014/main" id="{4E97881B-AEDA-0024-8BE2-8B387E496656}"/>
              </a:ext>
              <a:ext uri="{C183D7F6-B498-43B3-948B-1728B52AA6E4}">
                <adec:decorative xmlns:adec="http://schemas.microsoft.com/office/drawing/2017/decorative" val="1"/>
              </a:ext>
            </a:extLst>
          </p:cNvPr>
          <p:cNvCxnSpPr>
            <a:cxnSpLocks noMove="1" noResize="1"/>
          </p:cNvCxnSpPr>
          <p:nvPr/>
        </p:nvCxnSpPr>
        <p:spPr>
          <a:xfrm>
            <a:off x="11668155" y="985878"/>
            <a:ext cx="0" cy="599069"/>
          </a:xfrm>
          <a:prstGeom prst="straightConnector1">
            <a:avLst/>
          </a:prstGeom>
          <a:noFill/>
          <a:ln w="38103" cap="flat">
            <a:solidFill>
              <a:srgbClr val="000000"/>
            </a:solidFill>
            <a:prstDash val="solid"/>
            <a:miter/>
          </a:ln>
        </p:spPr>
      </p:cxnSp>
      <p:pic>
        <p:nvPicPr>
          <p:cNvPr id="1026" name="Picture 2" descr="Logo Birmingham and Solihull Integrated Care System">
            <a:extLst>
              <a:ext uri="{FF2B5EF4-FFF2-40B4-BE49-F238E27FC236}">
                <a16:creationId xmlns:a16="http://schemas.microsoft.com/office/drawing/2014/main" id="{E8DB40E3-C7FC-06C8-E21F-2BB325F32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3" y="144655"/>
            <a:ext cx="3777663" cy="920050"/>
          </a:xfrm>
          <a:prstGeom prst="rect">
            <a:avLst/>
          </a:prstGeom>
          <a:solidFill>
            <a:schemeClr val="accent2"/>
          </a:solidFill>
        </p:spPr>
      </p:pic>
      <p:pic>
        <p:nvPicPr>
          <p:cNvPr id="1028" name="Picture 4" descr="Logo National Health Service">
            <a:extLst>
              <a:ext uri="{FF2B5EF4-FFF2-40B4-BE49-F238E27FC236}">
                <a16:creationId xmlns:a16="http://schemas.microsoft.com/office/drawing/2014/main" id="{5DA35125-E683-C310-88F1-0F7245D30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483" y="144655"/>
            <a:ext cx="1522699" cy="616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Birmingham City Council">
            <a:extLst>
              <a:ext uri="{FF2B5EF4-FFF2-40B4-BE49-F238E27FC236}">
                <a16:creationId xmlns:a16="http://schemas.microsoft.com/office/drawing/2014/main" id="{D2CF006B-C9B3-3101-0836-4C5A1DA55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862" y="6179560"/>
            <a:ext cx="1922931" cy="6409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Solihull Metropolitan Borough Council">
            <a:extLst>
              <a:ext uri="{FF2B5EF4-FFF2-40B4-BE49-F238E27FC236}">
                <a16:creationId xmlns:a16="http://schemas.microsoft.com/office/drawing/2014/main" id="{61C505E9-0D61-3662-AA94-FA6A6D10E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6793" y="6108325"/>
            <a:ext cx="1650287" cy="651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Birmingham and Solihull Clinical Commissioning Group">
            <a:extLst>
              <a:ext uri="{FF2B5EF4-FFF2-40B4-BE49-F238E27FC236}">
                <a16:creationId xmlns:a16="http://schemas.microsoft.com/office/drawing/2014/main" id="{7AACDD52-06DF-3BBB-92D9-3D4A91070FBD}"/>
              </a:ext>
            </a:extLst>
          </p:cNvPr>
          <p:cNvPicPr/>
          <p:nvPr/>
        </p:nvPicPr>
        <p:blipFill rotWithShape="1">
          <a:blip r:embed="rId6" cstate="print">
            <a:extLst>
              <a:ext uri="{28A0092B-C50C-407E-A947-70E740481C1C}">
                <a14:useLocalDpi xmlns:a14="http://schemas.microsoft.com/office/drawing/2010/main" val="0"/>
              </a:ext>
            </a:extLst>
          </a:blip>
          <a:srcRect l="18964" t="16034" r="6324" b="25738"/>
          <a:stretch/>
        </p:blipFill>
        <p:spPr bwMode="auto">
          <a:xfrm>
            <a:off x="7600950" y="5989905"/>
            <a:ext cx="1447800" cy="6517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trategic goals for living well">
            <a:extLst>
              <a:ext uri="{FF2B5EF4-FFF2-40B4-BE49-F238E27FC236}">
                <a16:creationId xmlns:a16="http://schemas.microsoft.com/office/drawing/2014/main" id="{BC6ACD93-2D87-467C-903B-4A43951EA29A}"/>
              </a:ext>
            </a:extLst>
          </p:cNvPr>
          <p:cNvSpPr>
            <a:spLocks noGrp="1"/>
          </p:cNvSpPr>
          <p:nvPr>
            <p:ph type="title"/>
          </p:nvPr>
        </p:nvSpPr>
        <p:spPr>
          <a:xfrm>
            <a:off x="162984" y="244475"/>
            <a:ext cx="8596668" cy="555625"/>
          </a:xfrm>
        </p:spPr>
        <p:txBody>
          <a:bodyPr>
            <a:normAutofit fontScale="90000"/>
          </a:bodyPr>
          <a:lstStyle/>
          <a:p>
            <a:r>
              <a:rPr lang="en-GB" dirty="0">
                <a:latin typeface="Arial" panose="020B0604020202020204" pitchFamily="34" charset="0"/>
                <a:cs typeface="Arial" panose="020B0604020202020204" pitchFamily="34" charset="0"/>
              </a:rPr>
              <a:t>Strategy goals – Dying Well</a:t>
            </a:r>
            <a:endParaRPr lang="en-GB" sz="1800" dirty="0">
              <a:solidFill>
                <a:schemeClr val="tx1"/>
              </a:solidFill>
              <a:latin typeface="Arial" panose="020B0604020202020204" pitchFamily="34" charset="0"/>
              <a:cs typeface="Arial" panose="020B0604020202020204" pitchFamily="34" charset="0"/>
            </a:endParaRPr>
          </a:p>
        </p:txBody>
      </p:sp>
      <p:sp>
        <p:nvSpPr>
          <p:cNvPr id="7" name="Content Placeholder 2" descr="Text box. Dying Well goals.&#10;Patients to be cared for and die in their preferred place with respect and dignity.&#10;1. Patients to be cared for and die in their preferred place with respect and dignity.&#10;2. Increase awareness that Dementia can reduce life expectancy - this is a life limiting condition.&#10;3. Planning end of life care should be offered to all those diagnosed with dementia, including a discussion of cardiopulmonary resuscitation (CPR), and to record the patient with involvement where appropriate of their loved ones&#10;4. Promote planning for end of life care whilst the patient can communicate their needs and wishes.&#10;">
            <a:extLst>
              <a:ext uri="{FF2B5EF4-FFF2-40B4-BE49-F238E27FC236}">
                <a16:creationId xmlns:a16="http://schemas.microsoft.com/office/drawing/2014/main" id="{612FC3C0-06F4-4946-A198-17F2B3B03840}"/>
              </a:ext>
              <a:ext uri="{C183D7F6-B498-43B3-948B-1728B52AA6E4}">
                <adec:decorative xmlns:adec="http://schemas.microsoft.com/office/drawing/2017/decorative" val="0"/>
              </a:ext>
            </a:extLst>
          </p:cNvPr>
          <p:cNvSpPr>
            <a:spLocks noGrp="1"/>
          </p:cNvSpPr>
          <p:nvPr>
            <p:ph idx="1"/>
          </p:nvPr>
        </p:nvSpPr>
        <p:spPr>
          <a:xfrm>
            <a:off x="540736" y="959941"/>
            <a:ext cx="9229988" cy="3612060"/>
          </a:xfrm>
        </p:spPr>
        <p:txBody>
          <a:bodyPr>
            <a:noAutofit/>
          </a:bodyPr>
          <a:lstStyle/>
          <a:p>
            <a:pPr marL="0" indent="0">
              <a:buNone/>
            </a:pPr>
            <a:r>
              <a:rPr lang="en-GB" sz="1600" b="1" dirty="0">
                <a:latin typeface="Arial" panose="020B0604020202020204" pitchFamily="34" charset="0"/>
                <a:cs typeface="Arial" panose="020B0604020202020204" pitchFamily="34" charset="0"/>
              </a:rPr>
              <a:t>Dying Well:</a:t>
            </a:r>
            <a:r>
              <a:rPr lang="en-GB" sz="1600" dirty="0">
                <a:latin typeface="Arial" panose="020B0604020202020204" pitchFamily="34" charset="0"/>
                <a:cs typeface="Arial" panose="020B0604020202020204" pitchFamily="34" charset="0"/>
              </a:rPr>
              <a:t> Patients to be cared for and die in their preferred place with respect and dignity.</a:t>
            </a:r>
          </a:p>
          <a:p>
            <a:pPr marL="0" indent="0">
              <a:buNone/>
            </a:pPr>
            <a:r>
              <a:rPr lang="en-GB" sz="1600" b="1" dirty="0">
                <a:latin typeface="Arial" panose="020B0604020202020204" pitchFamily="34" charset="0"/>
                <a:cs typeface="Arial" panose="020B0604020202020204" pitchFamily="34" charset="0"/>
              </a:rPr>
              <a:t>What this could mean to you, “</a:t>
            </a:r>
            <a:r>
              <a:rPr lang="en-GB" sz="1600" dirty="0">
                <a:latin typeface="Arial" panose="020B0604020202020204" pitchFamily="34" charset="0"/>
                <a:cs typeface="Arial" panose="020B0604020202020204" pitchFamily="34" charset="0"/>
              </a:rPr>
              <a:t>I am confident my wishes will be respected, and I can expect a good death.”</a:t>
            </a:r>
          </a:p>
          <a:p>
            <a:pPr lvl="0">
              <a:buFont typeface="+mj-lt"/>
              <a:buAutoNum type="arabicPeriod"/>
            </a:pPr>
            <a:r>
              <a:rPr lang="en-GB" sz="1600" dirty="0">
                <a:latin typeface="Arial" panose="020B0604020202020204" pitchFamily="34" charset="0"/>
                <a:cs typeface="Arial" panose="020B0604020202020204" pitchFamily="34" charset="0"/>
              </a:rPr>
              <a:t>Patients to be cared for and die in their preferred place with respect and dignity.</a:t>
            </a:r>
          </a:p>
          <a:p>
            <a:pPr lvl="0">
              <a:buFont typeface="+mj-lt"/>
              <a:buAutoNum type="arabicPeriod"/>
            </a:pPr>
            <a:r>
              <a:rPr lang="en-GB" sz="1600" dirty="0">
                <a:latin typeface="Arial" panose="020B0604020202020204" pitchFamily="34" charset="0"/>
                <a:cs typeface="Arial" panose="020B0604020202020204" pitchFamily="34" charset="0"/>
              </a:rPr>
              <a:t>Increase awareness that Dementia can reduce life expectancy – this is a life limiting condition.</a:t>
            </a:r>
          </a:p>
          <a:p>
            <a:pPr lvl="0">
              <a:buFont typeface="+mj-lt"/>
              <a:buAutoNum type="arabicPeriod"/>
            </a:pPr>
            <a:r>
              <a:rPr lang="en-GB" sz="1600" dirty="0">
                <a:latin typeface="Arial" panose="020B0604020202020204" pitchFamily="34" charset="0"/>
                <a:cs typeface="Arial" panose="020B0604020202020204" pitchFamily="34" charset="0"/>
              </a:rPr>
              <a:t>Planning end of life care should be offered to all those diagnosed with dementia, including a discussion of cardiopulmonary resuscitation (CPR), and to record the patient with involvement where appropriate of their loved ones</a:t>
            </a:r>
          </a:p>
          <a:p>
            <a:pPr lvl="0">
              <a:buFont typeface="+mj-lt"/>
              <a:buAutoNum type="arabicPeriod"/>
            </a:pPr>
            <a:r>
              <a:rPr lang="en-GB" sz="1600" dirty="0">
                <a:latin typeface="Arial" panose="020B0604020202020204" pitchFamily="34" charset="0"/>
                <a:cs typeface="Arial" panose="020B0604020202020204" pitchFamily="34" charset="0"/>
              </a:rPr>
              <a:t>Promote planning for end of life care whilst the patient can communicate their needs and wishes.</a:t>
            </a:r>
          </a:p>
        </p:txBody>
      </p:sp>
      <p:sp>
        <p:nvSpPr>
          <p:cNvPr id="6" name="Content Placeholder 2" descr="Text box. Questions:&#10;1. Are these the right goals?&#10;2. What would your top 3 priorities be?&#10;3. Are there any gaps?&#10;Email: nhsbsolccg.dementiastrategy@nhs.net &#10;&#10;Email: nhsbsolccg.dementiastrategy@nhs.net &#10;">
            <a:extLst>
              <a:ext uri="{FF2B5EF4-FFF2-40B4-BE49-F238E27FC236}">
                <a16:creationId xmlns:a16="http://schemas.microsoft.com/office/drawing/2014/main" id="{CD69152E-A1C5-489B-B14F-92AAE473F2F2}"/>
              </a:ext>
              <a:ext uri="{C183D7F6-B498-43B3-948B-1728B52AA6E4}">
                <adec:decorative xmlns:adec="http://schemas.microsoft.com/office/drawing/2017/decorative" val="0"/>
              </a:ext>
            </a:extLst>
          </p:cNvPr>
          <p:cNvSpPr txBox="1">
            <a:spLocks/>
          </p:cNvSpPr>
          <p:nvPr/>
        </p:nvSpPr>
        <p:spPr>
          <a:xfrm>
            <a:off x="2519590" y="5207214"/>
            <a:ext cx="8596312" cy="10167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600" b="1" dirty="0">
                <a:latin typeface="Arial" panose="020B0604020202020204" pitchFamily="34" charset="0"/>
                <a:cs typeface="Arial" panose="020B0604020202020204" pitchFamily="34" charset="0"/>
              </a:rPr>
              <a:t>Questions, respond to </a:t>
            </a:r>
            <a:r>
              <a:rPr lang="en-GB" sz="16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nhsbsolccg.dementiastrategy@nhs.net</a:t>
            </a:r>
            <a:r>
              <a:rPr lang="en-GB" sz="1600" dirty="0">
                <a:latin typeface="Arial" panose="020B0604020202020204" pitchFamily="34" charset="0"/>
                <a:ea typeface="Calibri" panose="020F050202020403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a:buFont typeface="+mj-lt"/>
              <a:buAutoNum type="arabicPeriod"/>
            </a:pPr>
            <a:r>
              <a:rPr lang="en-GB" sz="1600" dirty="0">
                <a:latin typeface="Arial" panose="020B0604020202020204" pitchFamily="34" charset="0"/>
                <a:cs typeface="Arial" panose="020B0604020202020204" pitchFamily="34" charset="0"/>
              </a:rPr>
              <a:t>Are these the right goals?</a:t>
            </a:r>
          </a:p>
          <a:p>
            <a:pPr>
              <a:buFont typeface="+mj-lt"/>
              <a:buAutoNum type="arabicPeriod"/>
            </a:pPr>
            <a:r>
              <a:rPr lang="en-GB" sz="1600" dirty="0">
                <a:latin typeface="Arial" panose="020B0604020202020204" pitchFamily="34" charset="0"/>
                <a:cs typeface="Arial" panose="020B0604020202020204" pitchFamily="34" charset="0"/>
              </a:rPr>
              <a:t>What would your top three priorities be?</a:t>
            </a:r>
          </a:p>
          <a:p>
            <a:pPr>
              <a:buFont typeface="+mj-lt"/>
              <a:buAutoNum type="arabicPeriod"/>
            </a:pPr>
            <a:r>
              <a:rPr lang="en-GB" sz="1600" dirty="0">
                <a:latin typeface="Arial" panose="020B0604020202020204" pitchFamily="34" charset="0"/>
                <a:cs typeface="Arial" panose="020B0604020202020204" pitchFamily="34" charset="0"/>
              </a:rPr>
              <a:t>Are there any gaps?</a:t>
            </a:r>
          </a:p>
          <a:p>
            <a:pPr marL="0" indent="0">
              <a:buFont typeface="Wingdings 3" charset="2"/>
              <a:buNone/>
            </a:pPr>
            <a:endParaRPr lang="en-GB"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0DC8528-7338-4470-8397-254633BD79DC}"/>
              </a:ext>
              <a:ext uri="{C183D7F6-B498-43B3-948B-1728B52AA6E4}">
                <adec:decorative xmlns:adec="http://schemas.microsoft.com/office/drawing/2017/decorative" val="1"/>
              </a:ext>
            </a:extLst>
          </p:cNvPr>
          <p:cNvSpPr>
            <a:spLocks noGrp="1"/>
          </p:cNvSpPr>
          <p:nvPr>
            <p:ph type="sldNum" sz="quarter" idx="12"/>
          </p:nvPr>
        </p:nvSpPr>
        <p:spPr/>
        <p:txBody>
          <a:bodyPr/>
          <a:lstStyle/>
          <a:p>
            <a:pPr lvl="0"/>
            <a:fld id="{4FDDE669-8D5A-4844-B282-1D6AEB3199C8}"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212089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ction Plan 2022 to 2024">
            <a:extLst>
              <a:ext uri="{FF2B5EF4-FFF2-40B4-BE49-F238E27FC236}">
                <a16:creationId xmlns:a16="http://schemas.microsoft.com/office/drawing/2014/main" id="{C6F8C07E-5601-4FDD-9E26-90FEB32E8EB0}"/>
              </a:ext>
            </a:extLst>
          </p:cNvPr>
          <p:cNvSpPr>
            <a:spLocks noGrp="1"/>
          </p:cNvSpPr>
          <p:nvPr>
            <p:ph type="title"/>
          </p:nvPr>
        </p:nvSpPr>
        <p:spPr>
          <a:xfrm>
            <a:off x="162984" y="146050"/>
            <a:ext cx="8596668" cy="828675"/>
          </a:xfrm>
        </p:spPr>
        <p:txBody>
          <a:bodyPr>
            <a:normAutofit/>
          </a:bodyPr>
          <a:lstStyle/>
          <a:p>
            <a:r>
              <a:rPr lang="en-GB" sz="3200" dirty="0">
                <a:latin typeface="Arial" panose="020B0604020202020204" pitchFamily="34" charset="0"/>
                <a:cs typeface="Arial" panose="020B0604020202020204" pitchFamily="34" charset="0"/>
              </a:rPr>
              <a:t>Action Plan 2022-2024</a:t>
            </a:r>
          </a:p>
        </p:txBody>
      </p:sp>
      <p:sp>
        <p:nvSpPr>
          <p:cNvPr id="3" name="Content Placeholder 2" descr="1. The Action Plan uses the Well Pathway to set out what needs to be done to respond to health inequalities for those affected by dementia living within Birmingham and Solihull, which has been made worse by the COVID-19 pandemic.  The plan highlights key priorities, actions, outcomes and measures for each stage in the pathway. ">
            <a:extLst>
              <a:ext uri="{FF2B5EF4-FFF2-40B4-BE49-F238E27FC236}">
                <a16:creationId xmlns:a16="http://schemas.microsoft.com/office/drawing/2014/main" id="{5B024F5F-03A5-4D62-9B98-8551C3AD7ED9}"/>
              </a:ext>
            </a:extLst>
          </p:cNvPr>
          <p:cNvSpPr>
            <a:spLocks noGrp="1"/>
          </p:cNvSpPr>
          <p:nvPr>
            <p:ph idx="1"/>
          </p:nvPr>
        </p:nvSpPr>
        <p:spPr>
          <a:xfrm>
            <a:off x="335664" y="979819"/>
            <a:ext cx="8596668" cy="1167958"/>
          </a:xfrm>
        </p:spPr>
        <p:txBody>
          <a:bodyPr>
            <a:normAutofit/>
          </a:bodyPr>
          <a:lstStyle/>
          <a:p>
            <a:pPr>
              <a:buFont typeface="+mj-lt"/>
              <a:buAutoNum type="arabicPeriod"/>
            </a:pPr>
            <a:r>
              <a:rPr lang="en-GB" sz="1600" dirty="0">
                <a:solidFill>
                  <a:srgbClr val="000000"/>
                </a:solidFill>
                <a:latin typeface="Arial" panose="020B0604020202020204" pitchFamily="34" charset="0"/>
                <a:cs typeface="Arial" panose="020B0604020202020204" pitchFamily="34" charset="0"/>
              </a:rPr>
              <a:t>The Action Plan uses the Well Pathway to set out what needs to be done to respond to health inequalities for those affected by dementia living within Birmingham and Solihull, which has been made worse by the COVID-19 pandemic.  The plan highlights key priorities, actions, outcomes and measures for each stage in the pathway. </a:t>
            </a:r>
            <a:endParaRPr lang="en-GB" sz="1600" dirty="0">
              <a:solidFill>
                <a:srgbClr val="404040"/>
              </a:solidFill>
              <a:latin typeface="Arial" panose="020B0604020202020204" pitchFamily="34" charset="0"/>
              <a:cs typeface="Arial" panose="020B0604020202020204" pitchFamily="34" charset="0"/>
            </a:endParaRPr>
          </a:p>
        </p:txBody>
      </p:sp>
      <p:sp>
        <p:nvSpPr>
          <p:cNvPr id="8" name="Content Placeholder 2" descr="2. A review of outcomes and lessons learnt from the 2022 – 2024 action plan will inform the development of the 2024 – 2027 action plan in late 2023. This will mean the refreshed action plan will be flexible, innovative and adaptable to the changing dementia care needs over the next 5 years for Birmingham and Solihull’s citizens">
            <a:extLst>
              <a:ext uri="{FF2B5EF4-FFF2-40B4-BE49-F238E27FC236}">
                <a16:creationId xmlns:a16="http://schemas.microsoft.com/office/drawing/2014/main" id="{52A33322-8C9D-412A-BDAC-B2455231B081}"/>
              </a:ext>
            </a:extLst>
          </p:cNvPr>
          <p:cNvSpPr txBox="1">
            <a:spLocks/>
          </p:cNvSpPr>
          <p:nvPr/>
        </p:nvSpPr>
        <p:spPr>
          <a:xfrm>
            <a:off x="335664" y="2085949"/>
            <a:ext cx="8596668" cy="11679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mj-lt"/>
              <a:buAutoNum type="arabicPeriod" startAt="2"/>
            </a:pPr>
            <a:r>
              <a:rPr lang="en-GB" sz="1600" dirty="0">
                <a:solidFill>
                  <a:srgbClr val="000000"/>
                </a:solidFill>
                <a:latin typeface="Arial" panose="020B0604020202020204" pitchFamily="34" charset="0"/>
                <a:cs typeface="Arial" panose="020B0604020202020204" pitchFamily="34" charset="0"/>
              </a:rPr>
              <a:t>A review of outcomes and lessons learnt from the 2022 – 2024 Action Plan will inform the development of the 2024 – 2027 Action Plan in late 2023. This will mean the refreshed Action Plan will be flexible, innovative and adaptable to the changing dementia care needs over the next 5 years for Birmingham and Solihull’s citizens.</a:t>
            </a:r>
            <a:endParaRPr lang="en-GB" sz="1600" dirty="0">
              <a:solidFill>
                <a:srgbClr val="404040"/>
              </a:solidFill>
              <a:latin typeface="Arial" panose="020B0604020202020204" pitchFamily="34" charset="0"/>
              <a:cs typeface="Arial" panose="020B0604020202020204" pitchFamily="34" charset="0"/>
            </a:endParaRPr>
          </a:p>
        </p:txBody>
      </p:sp>
      <p:sp>
        <p:nvSpPr>
          <p:cNvPr id="5" name="Content Placeholder 2" descr="3. The main sections that Birmingham City Council have actions for are, Living Well and Supporting Well. Examples of actions include:&#10;- Confirming Adult Social Care webpages are clear and easy to use for families.&#10;- Reviewing day opportunities and respite and encouraging uptake of services.&#10;- Pilot the use of assistive technology in supporting dementia patients in line with the Assistive Technology Strategy.&#10;- Continue to build links with Neighbourhood Network Scheme to provide prevention/ community support. &#10;">
            <a:extLst>
              <a:ext uri="{FF2B5EF4-FFF2-40B4-BE49-F238E27FC236}">
                <a16:creationId xmlns:a16="http://schemas.microsoft.com/office/drawing/2014/main" id="{915FD15D-8E9F-4B15-BDB4-1D9FCF34B6F7}"/>
              </a:ext>
            </a:extLst>
          </p:cNvPr>
          <p:cNvSpPr txBox="1">
            <a:spLocks/>
          </p:cNvSpPr>
          <p:nvPr/>
        </p:nvSpPr>
        <p:spPr>
          <a:xfrm>
            <a:off x="335664" y="3253907"/>
            <a:ext cx="8938338" cy="27003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mj-lt"/>
              <a:buAutoNum type="arabicPeriod" startAt="3"/>
            </a:pPr>
            <a:r>
              <a:rPr lang="en-GB" sz="1600" dirty="0">
                <a:solidFill>
                  <a:srgbClr val="000000"/>
                </a:solidFill>
                <a:latin typeface="Arial" panose="020B0604020202020204" pitchFamily="34" charset="0"/>
                <a:cs typeface="Arial" panose="020B0604020202020204" pitchFamily="34" charset="0"/>
              </a:rPr>
              <a:t>The main sections that Birmingham City Council have actions for are, Living Well and Supporting Well. Examples of actions include:</a:t>
            </a:r>
          </a:p>
          <a:p>
            <a:pPr lvl="1"/>
            <a:r>
              <a:rPr lang="en-GB" dirty="0">
                <a:solidFill>
                  <a:srgbClr val="000000"/>
                </a:solidFill>
                <a:latin typeface="Arial" panose="020B0604020202020204" pitchFamily="34" charset="0"/>
                <a:cs typeface="Arial" panose="020B0604020202020204" pitchFamily="34" charset="0"/>
              </a:rPr>
              <a:t>Confirming Adult Social Care webpages are clear and easy to use for families.</a:t>
            </a:r>
          </a:p>
          <a:p>
            <a:pPr lvl="1"/>
            <a:r>
              <a:rPr lang="en-GB" dirty="0">
                <a:solidFill>
                  <a:srgbClr val="000000"/>
                </a:solidFill>
                <a:latin typeface="Arial" panose="020B0604020202020204" pitchFamily="34" charset="0"/>
                <a:cs typeface="Arial" panose="020B0604020202020204" pitchFamily="34" charset="0"/>
              </a:rPr>
              <a:t>Reviewing day opportunities and respite and encouraging uptake of services.</a:t>
            </a:r>
          </a:p>
          <a:p>
            <a:pPr lvl="1"/>
            <a:r>
              <a:rPr lang="en-GB" dirty="0">
                <a:solidFill>
                  <a:srgbClr val="000000"/>
                </a:solidFill>
                <a:latin typeface="Arial" panose="020B0604020202020204" pitchFamily="34" charset="0"/>
                <a:cs typeface="Arial" panose="020B0604020202020204" pitchFamily="34" charset="0"/>
              </a:rPr>
              <a:t>Pilot the use of assistive technology in supporting dementia patients in line with the Assistive Technology Strategy. </a:t>
            </a:r>
          </a:p>
          <a:p>
            <a:pPr lvl="1"/>
            <a:r>
              <a:rPr lang="en-GB" dirty="0">
                <a:solidFill>
                  <a:srgbClr val="000000"/>
                </a:solidFill>
                <a:latin typeface="Arial" panose="020B0604020202020204" pitchFamily="34" charset="0"/>
                <a:cs typeface="Arial" panose="020B0604020202020204" pitchFamily="34" charset="0"/>
              </a:rPr>
              <a:t>Continue to build links with Neighbourhood Network Scheme to provide prevention/ community support. </a:t>
            </a:r>
          </a:p>
        </p:txBody>
      </p:sp>
      <p:sp>
        <p:nvSpPr>
          <p:cNvPr id="4" name="Slide Number Placeholder 3">
            <a:extLst>
              <a:ext uri="{FF2B5EF4-FFF2-40B4-BE49-F238E27FC236}">
                <a16:creationId xmlns:a16="http://schemas.microsoft.com/office/drawing/2014/main" id="{F2F48216-E910-4589-B8DE-E471E50EC102}"/>
              </a:ext>
              <a:ext uri="{C183D7F6-B498-43B3-948B-1728B52AA6E4}">
                <adec:decorative xmlns:adec="http://schemas.microsoft.com/office/drawing/2017/decorative" val="1"/>
              </a:ext>
            </a:extLst>
          </p:cNvPr>
          <p:cNvSpPr>
            <a:spLocks noGrp="1"/>
          </p:cNvSpPr>
          <p:nvPr>
            <p:ph type="sldNum" sz="quarter" idx="12"/>
          </p:nvPr>
        </p:nvSpPr>
        <p:spPr/>
        <p:txBody>
          <a:bodyPr/>
          <a:lstStyle/>
          <a:p>
            <a:pPr lvl="0"/>
            <a:fld id="{4FDDE669-8D5A-4844-B282-1D6AEB3199C8}"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356809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C54B-8A7D-CF88-33A1-C8E6BF396B1F}"/>
              </a:ext>
            </a:extLst>
          </p:cNvPr>
          <p:cNvSpPr>
            <a:spLocks noGrp="1"/>
          </p:cNvSpPr>
          <p:nvPr>
            <p:ph type="title"/>
          </p:nvPr>
        </p:nvSpPr>
        <p:spPr/>
        <p:txBody>
          <a:bodyPr>
            <a:normAutofit/>
          </a:bodyPr>
          <a:lstStyle/>
          <a:p>
            <a:r>
              <a:rPr lang="en-GB" dirty="0"/>
              <a:t>Next Steps</a:t>
            </a:r>
          </a:p>
        </p:txBody>
      </p:sp>
      <p:graphicFrame>
        <p:nvGraphicFramePr>
          <p:cNvPr id="6" name="Content Placeholder 2" descr="Fives boxes showing the next steps.&#10;1. June- July 22 engage with people in Birmingham and Solihull&#10;2. July 22 review the engagement.&#10;3. August 22 redraft the Birmingham and Solihull Dementia Strategy.&#10;4. September 22 get agreement from the partners that the strategy is ready.&#10;5. October 22 launch the Birmingham and Solihull Strategy 2022-2027">
            <a:extLst>
              <a:ext uri="{FF2B5EF4-FFF2-40B4-BE49-F238E27FC236}">
                <a16:creationId xmlns:a16="http://schemas.microsoft.com/office/drawing/2014/main" id="{9B38F670-FA72-0997-6C25-16EFE4FC1711}"/>
              </a:ext>
            </a:extLst>
          </p:cNvPr>
          <p:cNvGraphicFramePr>
            <a:graphicFrameLocks noGrp="1"/>
          </p:cNvGraphicFramePr>
          <p:nvPr>
            <p:ph idx="1"/>
            <p:extLst>
              <p:ext uri="{D42A27DB-BD31-4B8C-83A1-F6EECF244321}">
                <p14:modId xmlns:p14="http://schemas.microsoft.com/office/powerpoint/2010/main" val="2537117826"/>
              </p:ext>
            </p:extLst>
          </p:nvPr>
        </p:nvGraphicFramePr>
        <p:xfrm>
          <a:off x="523504" y="1555200"/>
          <a:ext cx="10290896" cy="47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E462416-FA37-5A63-A4E0-523970D5A8EF}"/>
              </a:ext>
            </a:extLst>
          </p:cNvPr>
          <p:cNvSpPr>
            <a:spLocks noGrp="1"/>
          </p:cNvSpPr>
          <p:nvPr>
            <p:ph type="sldNum" sz="quarter" idx="12"/>
          </p:nvPr>
        </p:nvSpPr>
        <p:spPr>
          <a:xfrm>
            <a:off x="11508661" y="6492875"/>
            <a:ext cx="683339"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DDE669-8D5A-4844-B282-1D6AEB3199C8}"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1377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Thank you ">
            <a:extLst>
              <a:ext uri="{FF2B5EF4-FFF2-40B4-BE49-F238E27FC236}">
                <a16:creationId xmlns:a16="http://schemas.microsoft.com/office/drawing/2014/main" id="{CBA9BEBF-340B-4F75-A27F-49BC42178C9B}"/>
              </a:ext>
            </a:extLst>
          </p:cNvPr>
          <p:cNvSpPr>
            <a:spLocks noGrp="1"/>
          </p:cNvSpPr>
          <p:nvPr>
            <p:ph type="title"/>
          </p:nvPr>
        </p:nvSpPr>
        <p:spPr>
          <a:xfrm>
            <a:off x="677334" y="609600"/>
            <a:ext cx="8596668" cy="563458"/>
          </a:xfrm>
        </p:spPr>
        <p:txBody>
          <a:bodyPr>
            <a:normAutofit fontScale="90000"/>
          </a:bodyPr>
          <a:lstStyle/>
          <a:p>
            <a:r>
              <a:rPr lang="en-GB" sz="3200" dirty="0">
                <a:latin typeface="Arial" panose="020B0604020202020204" pitchFamily="34" charset="0"/>
                <a:cs typeface="Arial" panose="020B0604020202020204" pitchFamily="34" charset="0"/>
              </a:rPr>
              <a:t>Thank you</a:t>
            </a:r>
          </a:p>
        </p:txBody>
      </p:sp>
      <p:sp>
        <p:nvSpPr>
          <p:cNvPr id="3" name="Content Placeholder 2" descr="Text box: We value your thoughts, comments and feedback on the full draft strategy.&#10;Email&#10;&#10;nhsbsolccg.dementiastrategy@nhs.net &#10;">
            <a:extLst>
              <a:ext uri="{FF2B5EF4-FFF2-40B4-BE49-F238E27FC236}">
                <a16:creationId xmlns:a16="http://schemas.microsoft.com/office/drawing/2014/main" id="{FBECB4D6-B865-15CB-8C78-1A5C4C31941E}"/>
              </a:ext>
            </a:extLst>
          </p:cNvPr>
          <p:cNvSpPr>
            <a:spLocks noGrp="1"/>
          </p:cNvSpPr>
          <p:nvPr>
            <p:ph idx="1"/>
          </p:nvPr>
        </p:nvSpPr>
        <p:spPr>
          <a:xfrm>
            <a:off x="423247" y="2053822"/>
            <a:ext cx="9853684" cy="2417817"/>
          </a:xfrm>
        </p:spPr>
        <p:txBody>
          <a:bodyPr vert="horz" lIns="91440" tIns="45720" rIns="91440" bIns="45720" rtlCol="0" anchor="t">
            <a:normAutofit/>
          </a:bodyPr>
          <a:lstStyle/>
          <a:p>
            <a:pPr marL="0" indent="0" algn="ctr">
              <a:buNone/>
            </a:pPr>
            <a:r>
              <a:rPr lang="en-GB" sz="2400" dirty="0">
                <a:latin typeface="Arial" panose="020B0604020202020204" pitchFamily="34" charset="0"/>
                <a:cs typeface="Arial" panose="020B0604020202020204" pitchFamily="34" charset="0"/>
              </a:rPr>
              <a:t>We value your thoughts, comments and feedback on the </a:t>
            </a:r>
            <a:r>
              <a:rPr lang="en-GB" sz="2400" b="1" dirty="0">
                <a:latin typeface="Arial" panose="020B0604020202020204" pitchFamily="34" charset="0"/>
                <a:cs typeface="Arial" panose="020B0604020202020204" pitchFamily="34" charset="0"/>
              </a:rPr>
              <a:t>draft</a:t>
            </a:r>
            <a:r>
              <a:rPr lang="en-GB" sz="2400" dirty="0">
                <a:latin typeface="Arial" panose="020B0604020202020204" pitchFamily="34" charset="0"/>
                <a:cs typeface="Arial" panose="020B0604020202020204" pitchFamily="34" charset="0"/>
              </a:rPr>
              <a:t> strategy.</a:t>
            </a:r>
          </a:p>
          <a:p>
            <a:pPr marL="0" indent="0" algn="ctr">
              <a:buNone/>
            </a:pPr>
            <a:r>
              <a:rPr lang="en-GB" sz="2400" dirty="0">
                <a:latin typeface="Arial" panose="020B0604020202020204" pitchFamily="34" charset="0"/>
                <a:cs typeface="Arial" panose="020B0604020202020204" pitchFamily="34" charset="0"/>
              </a:rPr>
              <a:t>Please return any comments to:</a:t>
            </a:r>
          </a:p>
          <a:p>
            <a:pPr marL="457200" lvl="1" indent="0" algn="ctr">
              <a:buNone/>
            </a:pPr>
            <a:endParaRPr lang="en-GB" sz="2400"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457200" lvl="1" indent="0" algn="ctr">
              <a:buNone/>
            </a:pPr>
            <a:r>
              <a:rPr lang="en-GB"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nhsbsolccg.dementiastrategy@nhs.net</a:t>
            </a:r>
            <a:r>
              <a:rPr lang="en-GB" sz="2400" dirty="0">
                <a:latin typeface="Arial" panose="020B0604020202020204" pitchFamily="34" charset="0"/>
                <a:ea typeface="Calibri" panose="020F050202020403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D03A5DE-C2C3-C5B3-7628-2FBFE0B433AA}"/>
              </a:ext>
              <a:ext uri="{C183D7F6-B498-43B3-948B-1728B52AA6E4}">
                <adec:decorative xmlns:adec="http://schemas.microsoft.com/office/drawing/2017/decorative" val="1"/>
              </a:ext>
            </a:extLst>
          </p:cNvPr>
          <p:cNvSpPr>
            <a:spLocks noGrp="1"/>
          </p:cNvSpPr>
          <p:nvPr>
            <p:ph type="sldNum" sz="quarter" idx="12"/>
          </p:nvPr>
        </p:nvSpPr>
        <p:spPr>
          <a:xfrm>
            <a:off x="11508661" y="6492875"/>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DDE669-8D5A-4844-B282-1D6AEB3199C8}"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3487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F587E-0C0C-4701-B963-15F78F66ECED}"/>
              </a:ext>
            </a:extLst>
          </p:cNvPr>
          <p:cNvSpPr>
            <a:spLocks noGrp="1"/>
          </p:cNvSpPr>
          <p:nvPr>
            <p:ph type="title"/>
          </p:nvPr>
        </p:nvSpPr>
        <p:spPr>
          <a:xfrm>
            <a:off x="324380" y="362123"/>
            <a:ext cx="8596668" cy="660400"/>
          </a:xfrm>
        </p:spPr>
        <p:txBody>
          <a:bodyPr>
            <a:normAutofit/>
          </a:bodyPr>
          <a:lstStyle/>
          <a:p>
            <a:r>
              <a:rPr lang="en-GB" sz="3200" dirty="0">
                <a:latin typeface="Arial" panose="020B0604020202020204" pitchFamily="34" charset="0"/>
                <a:cs typeface="Arial" panose="020B0604020202020204" pitchFamily="34" charset="0"/>
              </a:rPr>
              <a:t>Aim of the strategy</a:t>
            </a:r>
          </a:p>
        </p:txBody>
      </p:sp>
      <p:sp>
        <p:nvSpPr>
          <p:cNvPr id="13" name="Content Placeholder 2" descr="A text box detailing the aim of the strategy is to enable all people with dementia and those who care for them, to have the best possible health and social care support through their dementia journey. &#10;">
            <a:extLst>
              <a:ext uri="{FF2B5EF4-FFF2-40B4-BE49-F238E27FC236}">
                <a16:creationId xmlns:a16="http://schemas.microsoft.com/office/drawing/2014/main" id="{4E358B67-2667-4044-92CC-258334C27510}"/>
              </a:ext>
            </a:extLst>
          </p:cNvPr>
          <p:cNvSpPr txBox="1">
            <a:spLocks/>
          </p:cNvSpPr>
          <p:nvPr/>
        </p:nvSpPr>
        <p:spPr>
          <a:xfrm>
            <a:off x="264940" y="1022523"/>
            <a:ext cx="9521235" cy="110189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GB" sz="4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Enable all people with dementia and those who care for them, to have the best possible health and social care support through their dementia journey</a:t>
            </a:r>
            <a:r>
              <a:rPr kumimoji="0" lang="en-GB" sz="5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51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GB"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8" name="Content Placeholder 2" descr="A text box detailing four key priorities&#10;1 Information to focus on early intervention, prevention and support.&#10;2 Access to a timely diagnosis, access to pre and post diagnostic support.&#10;3 Prevention of crisis, supporting people with dementia, their carers and communities.&#10;4 Improving quality of personalised care planning, including end of life.">
            <a:extLst>
              <a:ext uri="{FF2B5EF4-FFF2-40B4-BE49-F238E27FC236}">
                <a16:creationId xmlns:a16="http://schemas.microsoft.com/office/drawing/2014/main" id="{8A29D0A1-A829-49AF-99E1-3F1205C452E2}"/>
              </a:ext>
            </a:extLst>
          </p:cNvPr>
          <p:cNvSpPr txBox="1">
            <a:spLocks/>
          </p:cNvSpPr>
          <p:nvPr/>
        </p:nvSpPr>
        <p:spPr>
          <a:xfrm>
            <a:off x="264940" y="2330269"/>
            <a:ext cx="9382644" cy="40280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GB" sz="2800" b="1" dirty="0">
                <a:solidFill>
                  <a:schemeClr val="tx1"/>
                </a:solidFill>
                <a:latin typeface="Arial" panose="020B0604020202020204" pitchFamily="34" charset="0"/>
                <a:cs typeface="Arial" panose="020B0604020202020204" pitchFamily="34" charset="0"/>
              </a:rPr>
              <a:t>Four key priorities</a:t>
            </a:r>
          </a:p>
          <a:p>
            <a:pPr>
              <a:buFont typeface="+mj-lt"/>
              <a:buAutoNum type="arabicPeriod"/>
            </a:pPr>
            <a:r>
              <a:rPr lang="en-GB" sz="2400" b="1" dirty="0">
                <a:solidFill>
                  <a:schemeClr val="tx1"/>
                </a:solidFill>
                <a:latin typeface="Arial" panose="020B0604020202020204" pitchFamily="34" charset="0"/>
                <a:cs typeface="Arial" panose="020B0604020202020204" pitchFamily="34" charset="0"/>
              </a:rPr>
              <a:t>Information. </a:t>
            </a:r>
            <a:r>
              <a:rPr lang="en-GB" sz="2400" dirty="0">
                <a:solidFill>
                  <a:schemeClr val="tx1"/>
                </a:solidFill>
                <a:latin typeface="Arial" panose="020B0604020202020204" pitchFamily="34" charset="0"/>
                <a:cs typeface="Arial" panose="020B0604020202020204" pitchFamily="34" charset="0"/>
              </a:rPr>
              <a:t>To focus on early intervention, prevention and support</a:t>
            </a:r>
          </a:p>
          <a:p>
            <a:pPr>
              <a:buFont typeface="+mj-lt"/>
              <a:buAutoNum type="arabicPeriod"/>
            </a:pPr>
            <a:r>
              <a:rPr lang="en-GB" sz="2400" b="1" dirty="0">
                <a:solidFill>
                  <a:schemeClr val="tx1"/>
                </a:solidFill>
                <a:latin typeface="Arial" panose="020B0604020202020204" pitchFamily="34" charset="0"/>
                <a:cs typeface="Arial" panose="020B0604020202020204" pitchFamily="34" charset="0"/>
              </a:rPr>
              <a:t>Access</a:t>
            </a:r>
            <a:r>
              <a:rPr lang="en-GB" sz="2400" dirty="0">
                <a:solidFill>
                  <a:schemeClr val="tx1"/>
                </a:solidFill>
                <a:latin typeface="Arial" panose="020B0604020202020204" pitchFamily="34" charset="0"/>
                <a:cs typeface="Arial" panose="020B0604020202020204" pitchFamily="34" charset="0"/>
              </a:rPr>
              <a:t>. To a timely diagnosis, access to pre and post diagnostic support</a:t>
            </a:r>
          </a:p>
          <a:p>
            <a:pPr>
              <a:buFont typeface="+mj-lt"/>
              <a:buAutoNum type="arabicPeriod"/>
            </a:pPr>
            <a:r>
              <a:rPr lang="en-GB" sz="2400" b="1" dirty="0">
                <a:solidFill>
                  <a:schemeClr val="tx1"/>
                </a:solidFill>
                <a:latin typeface="Arial" panose="020B0604020202020204" pitchFamily="34" charset="0"/>
                <a:cs typeface="Arial" panose="020B0604020202020204" pitchFamily="34" charset="0"/>
              </a:rPr>
              <a:t>Prevention</a:t>
            </a:r>
            <a:r>
              <a:rPr lang="en-GB" sz="2400" dirty="0">
                <a:solidFill>
                  <a:schemeClr val="tx1"/>
                </a:solidFill>
                <a:latin typeface="Arial" panose="020B0604020202020204" pitchFamily="34" charset="0"/>
                <a:cs typeface="Arial" panose="020B0604020202020204" pitchFamily="34" charset="0"/>
              </a:rPr>
              <a:t>. Of crisis, supporting people with dementia, their carers and communities</a:t>
            </a:r>
          </a:p>
          <a:p>
            <a:pPr>
              <a:buFont typeface="+mj-lt"/>
              <a:buAutoNum type="arabicPeriod"/>
            </a:pPr>
            <a:r>
              <a:rPr lang="en-GB" sz="2400" b="1" dirty="0">
                <a:solidFill>
                  <a:schemeClr val="tx1"/>
                </a:solidFill>
                <a:latin typeface="Arial" panose="020B0604020202020204" pitchFamily="34" charset="0"/>
                <a:cs typeface="Arial" panose="020B0604020202020204" pitchFamily="34" charset="0"/>
              </a:rPr>
              <a:t>Improving</a:t>
            </a:r>
            <a:r>
              <a:rPr lang="en-GB" sz="2400" dirty="0">
                <a:solidFill>
                  <a:schemeClr val="tx1"/>
                </a:solidFill>
                <a:latin typeface="Arial" panose="020B0604020202020204" pitchFamily="34" charset="0"/>
                <a:cs typeface="Arial" panose="020B0604020202020204" pitchFamily="34" charset="0"/>
              </a:rPr>
              <a:t>. Quality of personalised care planning, including end of life</a:t>
            </a:r>
          </a:p>
          <a:p>
            <a:pPr marL="0" indent="0">
              <a:buNone/>
            </a:pPr>
            <a:endParaRPr lang="en-US" sz="1600" dirty="0">
              <a:solidFill>
                <a:schemeClr val="tx1"/>
              </a:solidFill>
            </a:endParaRPr>
          </a:p>
          <a:p>
            <a:endParaRPr lang="en-US" sz="1600" dirty="0"/>
          </a:p>
          <a:p>
            <a:endParaRPr lang="en-GB" dirty="0"/>
          </a:p>
        </p:txBody>
      </p:sp>
    </p:spTree>
    <p:extLst>
      <p:ext uri="{BB962C8B-B14F-4D97-AF65-F5344CB8AC3E}">
        <p14:creationId xmlns:p14="http://schemas.microsoft.com/office/powerpoint/2010/main" val="194574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itle: Context">
            <a:extLst>
              <a:ext uri="{FF2B5EF4-FFF2-40B4-BE49-F238E27FC236}">
                <a16:creationId xmlns:a16="http://schemas.microsoft.com/office/drawing/2014/main" id="{DEF79C0C-1798-4B58-9545-D01070CB45A1}"/>
              </a:ext>
            </a:extLst>
          </p:cNvPr>
          <p:cNvSpPr>
            <a:spLocks noGrp="1"/>
          </p:cNvSpPr>
          <p:nvPr>
            <p:ph type="title"/>
          </p:nvPr>
        </p:nvSpPr>
        <p:spPr>
          <a:xfrm>
            <a:off x="366783" y="333555"/>
            <a:ext cx="8596668" cy="634409"/>
          </a:xfrm>
        </p:spPr>
        <p:txBody>
          <a:bodyPr>
            <a:normAutofit/>
          </a:bodyPr>
          <a:lstStyle/>
          <a:p>
            <a:r>
              <a:rPr lang="en-GB" sz="3200" dirty="0">
                <a:latin typeface="Arial" panose="020B0604020202020204" pitchFamily="34" charset="0"/>
                <a:cs typeface="Arial" panose="020B0604020202020204" pitchFamily="34" charset="0"/>
              </a:rPr>
              <a:t>Context</a:t>
            </a:r>
          </a:p>
        </p:txBody>
      </p:sp>
      <p:sp>
        <p:nvSpPr>
          <p:cNvPr id="3" name="Content Placeholder 2" descr="Text box. The national picture is that there are currently 850,000 people living with dementia in the UK, which is set to rise to 1.6 million people by 2040. &#10;The national target for diagnosis of dementia is 66.7%, the aim of this is to increase early diagnosis so support and treatment can be put in place.&#10;The local picture, is that currently dementia diagnosis rate in Birmingham and Solihull is 57.1%, which is 9.6% below the national rate.&#10;By 2040, it is estimated that over 17,000 people with Dementia will be living in Birmingham and Solihull.">
            <a:extLst>
              <a:ext uri="{FF2B5EF4-FFF2-40B4-BE49-F238E27FC236}">
                <a16:creationId xmlns:a16="http://schemas.microsoft.com/office/drawing/2014/main" id="{CD0FC9D8-A0C0-4B6F-A1FC-35F9840C1613}"/>
              </a:ext>
            </a:extLst>
          </p:cNvPr>
          <p:cNvSpPr>
            <a:spLocks noGrp="1"/>
          </p:cNvSpPr>
          <p:nvPr>
            <p:ph idx="1"/>
          </p:nvPr>
        </p:nvSpPr>
        <p:spPr>
          <a:xfrm>
            <a:off x="223284" y="1200293"/>
            <a:ext cx="9904283" cy="4413698"/>
          </a:xfrm>
        </p:spPr>
        <p:txBody>
          <a:bodyPr>
            <a:normAutofit lnSpcReduction="10000"/>
          </a:bodyPr>
          <a:lstStyle/>
          <a:p>
            <a:pPr marL="0" indent="0">
              <a:buNone/>
            </a:pPr>
            <a:r>
              <a:rPr lang="en-US" sz="2400" b="1" dirty="0">
                <a:solidFill>
                  <a:schemeClr val="tx1"/>
                </a:solidFill>
                <a:effectLst/>
                <a:latin typeface="Arial" panose="020B0604020202020204" pitchFamily="34" charset="0"/>
                <a:cs typeface="Arial" panose="020B0604020202020204" pitchFamily="34" charset="0"/>
              </a:rPr>
              <a:t>Nationally </a:t>
            </a:r>
          </a:p>
          <a:p>
            <a:r>
              <a:rPr lang="en-US" sz="2400" dirty="0">
                <a:effectLst/>
                <a:latin typeface="Arial" panose="020B0604020202020204" pitchFamily="34" charset="0"/>
                <a:cs typeface="Arial" panose="020B0604020202020204" pitchFamily="34" charset="0"/>
              </a:rPr>
              <a:t>There are currently 850,000 people living with dementia in the UK. This is set to rise to 1.6 million by 2040. </a:t>
            </a:r>
          </a:p>
          <a:p>
            <a:r>
              <a:rPr lang="en-US" sz="2400" dirty="0">
                <a:effectLst/>
                <a:latin typeface="Arial" panose="020B0604020202020204" pitchFamily="34" charset="0"/>
                <a:cs typeface="Arial" panose="020B0604020202020204" pitchFamily="34" charset="0"/>
              </a:rPr>
              <a:t>National target for diagnosis of dementia is 66.7%, the aim is to increase early diagnosis so support and treatment can be put in place.</a:t>
            </a:r>
            <a:endParaRPr lang="en-US" sz="2400" dirty="0">
              <a:latin typeface="Arial" panose="020B0604020202020204" pitchFamily="34" charset="0"/>
              <a:cs typeface="Arial" panose="020B0604020202020204" pitchFamily="34" charset="0"/>
            </a:endParaRPr>
          </a:p>
          <a:p>
            <a:pPr marL="0" indent="0">
              <a:buNone/>
            </a:pPr>
            <a:r>
              <a:rPr lang="en-US" sz="2400" b="1" dirty="0">
                <a:solidFill>
                  <a:schemeClr val="tx1"/>
                </a:solidFill>
                <a:effectLst/>
                <a:latin typeface="Arial" panose="020B0604020202020204" pitchFamily="34" charset="0"/>
                <a:cs typeface="Arial" panose="020B0604020202020204" pitchFamily="34" charset="0"/>
              </a:rPr>
              <a:t>Locally</a:t>
            </a:r>
          </a:p>
          <a:p>
            <a:r>
              <a:rPr lang="en-US" sz="2400" dirty="0">
                <a:effectLst/>
                <a:latin typeface="Arial" panose="020B0604020202020204" pitchFamily="34" charset="0"/>
                <a:cs typeface="Arial" panose="020B0604020202020204" pitchFamily="34" charset="0"/>
              </a:rPr>
              <a:t>Current</a:t>
            </a:r>
            <a:r>
              <a:rPr lang="en-US" sz="2400" dirty="0">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dementia diagnosis rate in </a:t>
            </a:r>
            <a:r>
              <a:rPr lang="en-US" sz="2400" dirty="0">
                <a:latin typeface="Arial" panose="020B0604020202020204" pitchFamily="34" charset="0"/>
                <a:cs typeface="Arial" panose="020B0604020202020204" pitchFamily="34" charset="0"/>
              </a:rPr>
              <a:t>Birmingham and Solihull i</a:t>
            </a:r>
            <a:r>
              <a:rPr lang="en-US" sz="2400" dirty="0">
                <a:effectLst/>
                <a:latin typeface="Arial" panose="020B0604020202020204" pitchFamily="34" charset="0"/>
                <a:cs typeface="Arial" panose="020B0604020202020204" pitchFamily="34" charset="0"/>
              </a:rPr>
              <a:t>s 57.1</a:t>
            </a:r>
            <a:r>
              <a:rPr lang="en-US" sz="2400" dirty="0">
                <a:latin typeface="Arial" panose="020B0604020202020204" pitchFamily="34" charset="0"/>
                <a:cs typeface="Arial" panose="020B0604020202020204" pitchFamily="34" charset="0"/>
              </a:rPr>
              <a:t>%, which is 9.6% low the national rate.</a:t>
            </a:r>
          </a:p>
          <a:p>
            <a:r>
              <a:rPr lang="en-US" sz="2400" dirty="0">
                <a:effectLst/>
                <a:latin typeface="Arial" panose="020B0604020202020204" pitchFamily="34" charset="0"/>
                <a:cs typeface="Arial" panose="020B0604020202020204" pitchFamily="34" charset="0"/>
              </a:rPr>
              <a:t>By 2040, it is estimated that over 17,000 people with Dementia will be living in Birmingham and Solihull.</a:t>
            </a:r>
          </a:p>
          <a:p>
            <a:endParaRPr lang="en-US" sz="1600" b="1" dirty="0">
              <a:solidFill>
                <a:srgbClr val="008794"/>
              </a:solidFill>
              <a:effectLst/>
            </a:endParaRPr>
          </a:p>
          <a:p>
            <a:endParaRPr lang="en-US" sz="1600" dirty="0"/>
          </a:p>
          <a:p>
            <a:endParaRPr lang="en-GB" dirty="0"/>
          </a:p>
        </p:txBody>
      </p:sp>
    </p:spTree>
    <p:extLst>
      <p:ext uri="{BB962C8B-B14F-4D97-AF65-F5344CB8AC3E}">
        <p14:creationId xmlns:p14="http://schemas.microsoft.com/office/powerpoint/2010/main" val="71430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Health Inequalities in Birmingham and Solihull">
            <a:extLst>
              <a:ext uri="{FF2B5EF4-FFF2-40B4-BE49-F238E27FC236}">
                <a16:creationId xmlns:a16="http://schemas.microsoft.com/office/drawing/2014/main" id="{9F726EF5-D792-4858-A815-D27ADF32CCD8}"/>
              </a:ext>
            </a:extLst>
          </p:cNvPr>
          <p:cNvSpPr>
            <a:spLocks noGrp="1"/>
          </p:cNvSpPr>
          <p:nvPr>
            <p:ph type="ctrTitle"/>
          </p:nvPr>
        </p:nvSpPr>
        <p:spPr>
          <a:xfrm>
            <a:off x="350118" y="168061"/>
            <a:ext cx="9000916" cy="797519"/>
          </a:xfrm>
        </p:spPr>
        <p:txBody>
          <a:bodyPr/>
          <a:lstStyle/>
          <a:p>
            <a:r>
              <a:rPr lang="en-GB" sz="3200" dirty="0">
                <a:latin typeface="Arial" panose="020B0604020202020204" pitchFamily="34" charset="0"/>
                <a:cs typeface="Arial" panose="020B0604020202020204" pitchFamily="34" charset="0"/>
              </a:rPr>
              <a:t>Health Inequalities</a:t>
            </a:r>
            <a:r>
              <a:rPr lang="en-GB" sz="3200" baseline="0" dirty="0">
                <a:latin typeface="Arial" panose="020B0604020202020204" pitchFamily="34" charset="0"/>
                <a:cs typeface="Arial" panose="020B0604020202020204" pitchFamily="34" charset="0"/>
              </a:rPr>
              <a:t> in Birmingham and Solihull</a:t>
            </a:r>
            <a:endParaRPr lang="en-GB" sz="3200" dirty="0">
              <a:latin typeface="Arial" panose="020B0604020202020204" pitchFamily="34" charset="0"/>
              <a:cs typeface="Arial" panose="020B0604020202020204" pitchFamily="34" charset="0"/>
            </a:endParaRPr>
          </a:p>
        </p:txBody>
      </p:sp>
      <p:sp>
        <p:nvSpPr>
          <p:cNvPr id="6" name="Title 1" descr="Health inequalities are unfair differences in health between our community groups. This has meant some communities have poorer access to information, appropriate services, and planning for end-of-life care. Greater differences  identified in communities including homeless, LGBTQIA+, and people with learning disabilities.">
            <a:extLst>
              <a:ext uri="{FF2B5EF4-FFF2-40B4-BE49-F238E27FC236}">
                <a16:creationId xmlns:a16="http://schemas.microsoft.com/office/drawing/2014/main" id="{32E4823F-9880-48C0-8505-9736BD54681F}"/>
              </a:ext>
              <a:ext uri="{C183D7F6-B498-43B3-948B-1728B52AA6E4}">
                <adec:decorative xmlns:adec="http://schemas.microsoft.com/office/drawing/2017/decorative" val="0"/>
              </a:ext>
            </a:extLst>
          </p:cNvPr>
          <p:cNvSpPr txBox="1">
            <a:spLocks/>
          </p:cNvSpPr>
          <p:nvPr/>
        </p:nvSpPr>
        <p:spPr>
          <a:xfrm>
            <a:off x="930914" y="975867"/>
            <a:ext cx="8818873" cy="1642533"/>
          </a:xfrm>
          <a:prstGeom prst="rect">
            <a:avLst/>
          </a:prstGeom>
          <a:noFill/>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600" b="1" i="1" dirty="0">
                <a:solidFill>
                  <a:schemeClr val="tx1"/>
                </a:solidFill>
                <a:latin typeface="Arial" panose="020B0604020202020204" pitchFamily="34" charset="0"/>
                <a:cs typeface="Arial" panose="020B0604020202020204" pitchFamily="34" charset="0"/>
              </a:rPr>
              <a:t>Health inequalities are unfair differences in health between our community groups.</a:t>
            </a:r>
          </a:p>
          <a:p>
            <a:pPr algn="l"/>
            <a:r>
              <a:rPr lang="en-US" sz="1600" dirty="0">
                <a:solidFill>
                  <a:schemeClr val="tx1"/>
                </a:solidFill>
                <a:latin typeface="Arial" panose="020B0604020202020204" pitchFamily="34" charset="0"/>
                <a:cs typeface="Arial" panose="020B0604020202020204" pitchFamily="34" charset="0"/>
              </a:rPr>
              <a:t>This has meant some communities have poorer access to information, appropriate services, and planning for end-of-life care. Greater differences  identified in communities including homeless, LGBTQIA+, and people with learning disabilities.</a:t>
            </a:r>
          </a:p>
          <a:p>
            <a:pPr algn="l"/>
            <a:endParaRPr lang="en-US" sz="1600" b="1" i="1"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Aim of Dementia strategy is to tackle health inequalities</a:t>
            </a:r>
            <a:r>
              <a:rPr lang="en-US" sz="1600" b="1" i="1" dirty="0">
                <a:solidFill>
                  <a:schemeClr val="tx1"/>
                </a:solidFill>
                <a:latin typeface="Arial" panose="020B0604020202020204" pitchFamily="34" charset="0"/>
                <a:cs typeface="Arial" panose="020B0604020202020204" pitchFamily="34" charset="0"/>
              </a:rPr>
              <a:t>.</a:t>
            </a:r>
            <a:endParaRPr lang="en-US" sz="1600" dirty="0">
              <a:solidFill>
                <a:schemeClr val="tx1"/>
              </a:solidFill>
            </a:endParaRPr>
          </a:p>
        </p:txBody>
      </p:sp>
      <p:sp>
        <p:nvSpPr>
          <p:cNvPr id="8" name="Title 1" descr="Text box: promoting healthy equity&#10;1. Birmingham and Solihull have identified greater differences in accessing services.&#10;2. There is stigma attached to the dementia, putting people off getting a formal diagnosis or accessing the right service.&#10;3. Partners to work together to equal access to care.&#10;4. All identified actions in the strategy will consider the needs of each community equally.">
            <a:extLst>
              <a:ext uri="{FF2B5EF4-FFF2-40B4-BE49-F238E27FC236}">
                <a16:creationId xmlns:a16="http://schemas.microsoft.com/office/drawing/2014/main" id="{A907E154-65C5-481A-8A1C-5CCC7015BBE6}"/>
              </a:ext>
              <a:ext uri="{C183D7F6-B498-43B3-948B-1728B52AA6E4}">
                <adec:decorative xmlns:adec="http://schemas.microsoft.com/office/drawing/2017/decorative" val="0"/>
              </a:ext>
            </a:extLst>
          </p:cNvPr>
          <p:cNvSpPr txBox="1">
            <a:spLocks/>
          </p:cNvSpPr>
          <p:nvPr/>
        </p:nvSpPr>
        <p:spPr>
          <a:xfrm>
            <a:off x="1418796" y="2618400"/>
            <a:ext cx="3801723" cy="398623"/>
          </a:xfrm>
          <a:prstGeom prst="rect">
            <a:avLst/>
          </a:prstGeom>
          <a:noFill/>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b="1" dirty="0">
                <a:solidFill>
                  <a:schemeClr val="tx1"/>
                </a:solidFill>
                <a:latin typeface="Arial" panose="020B0604020202020204" pitchFamily="34" charset="0"/>
                <a:cs typeface="Arial" panose="020B0604020202020204" pitchFamily="34" charset="0"/>
              </a:rPr>
              <a:t>Promoting Health Equity</a:t>
            </a:r>
            <a:br>
              <a:rPr lang="en-US" sz="1600" dirty="0">
                <a:solidFill>
                  <a:schemeClr val="tx1"/>
                </a:solidFill>
                <a:latin typeface="Arial" panose="020B0604020202020204" pitchFamily="34" charset="0"/>
                <a:cs typeface="Arial" panose="020B0604020202020204" pitchFamily="34" charset="0"/>
              </a:rPr>
            </a:br>
            <a:br>
              <a:rPr lang="en-US" sz="1600" dirty="0">
                <a:solidFill>
                  <a:schemeClr val="tx1"/>
                </a:solidFill>
              </a:rPr>
            </a:br>
            <a:endParaRPr lang="en-US" sz="1600" dirty="0">
              <a:solidFill>
                <a:schemeClr val="tx1"/>
              </a:solidFill>
            </a:endParaRPr>
          </a:p>
        </p:txBody>
      </p:sp>
      <p:sp>
        <p:nvSpPr>
          <p:cNvPr id="9" name="Title 1" descr="Text box: Actions going forward.&#10;1. Co-production and engagement.&#10;2. Collaborative working.&#10;3. Undertake a Dementia Equality Impact Assessment.&#10;4. Provide education and training.">
            <a:extLst>
              <a:ext uri="{FF2B5EF4-FFF2-40B4-BE49-F238E27FC236}">
                <a16:creationId xmlns:a16="http://schemas.microsoft.com/office/drawing/2014/main" id="{59918056-30A3-4E89-A4CB-CABEAEF4817E}"/>
              </a:ext>
              <a:ext uri="{C183D7F6-B498-43B3-948B-1728B52AA6E4}">
                <adec:decorative xmlns:adec="http://schemas.microsoft.com/office/drawing/2017/decorative" val="0"/>
              </a:ext>
            </a:extLst>
          </p:cNvPr>
          <p:cNvSpPr txBox="1">
            <a:spLocks/>
          </p:cNvSpPr>
          <p:nvPr/>
        </p:nvSpPr>
        <p:spPr>
          <a:xfrm>
            <a:off x="6758652" y="2583825"/>
            <a:ext cx="3801723" cy="398623"/>
          </a:xfrm>
          <a:prstGeom prst="rect">
            <a:avLst/>
          </a:prstGeom>
          <a:noFill/>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b="1" dirty="0">
                <a:solidFill>
                  <a:schemeClr val="tx1"/>
                </a:solidFill>
                <a:latin typeface="Arial" panose="020B0604020202020204" pitchFamily="34" charset="0"/>
                <a:cs typeface="Arial" panose="020B0604020202020204" pitchFamily="34" charset="0"/>
              </a:rPr>
              <a:t>Actions going forward</a:t>
            </a:r>
            <a:endParaRPr lang="en-US" sz="1600" dirty="0">
              <a:solidFill>
                <a:schemeClr val="tx1"/>
              </a:solidFill>
            </a:endParaRPr>
          </a:p>
        </p:txBody>
      </p:sp>
      <p:graphicFrame>
        <p:nvGraphicFramePr>
          <p:cNvPr id="15" name="Content Placeholder 2">
            <a:extLst>
              <a:ext uri="{FF2B5EF4-FFF2-40B4-BE49-F238E27FC236}">
                <a16:creationId xmlns:a16="http://schemas.microsoft.com/office/drawing/2014/main" id="{DD7BE4EC-8CCA-4D53-A675-D99A8F31E9C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3557336"/>
              </p:ext>
            </p:extLst>
          </p:nvPr>
        </p:nvGraphicFramePr>
        <p:xfrm>
          <a:off x="1042125" y="2924517"/>
          <a:ext cx="4555066" cy="385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A2FAF035-4C53-4881-B8A4-BE528925941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7371856"/>
              </p:ext>
            </p:extLst>
          </p:nvPr>
        </p:nvGraphicFramePr>
        <p:xfrm>
          <a:off x="5449533" y="3171833"/>
          <a:ext cx="5220024" cy="31193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4964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91297F-F591-422F-A565-4389F0A29BD5}"/>
              </a:ext>
            </a:extLst>
          </p:cNvPr>
          <p:cNvSpPr>
            <a:spLocks noGrp="1"/>
          </p:cNvSpPr>
          <p:nvPr>
            <p:ph type="title"/>
          </p:nvPr>
        </p:nvSpPr>
        <p:spPr>
          <a:xfrm>
            <a:off x="335664" y="325121"/>
            <a:ext cx="8596668" cy="508000"/>
          </a:xfrm>
        </p:spPr>
        <p:txBody>
          <a:bodyPr>
            <a:noAutofit/>
          </a:bodyPr>
          <a:lstStyle/>
          <a:p>
            <a:r>
              <a:rPr lang="en-GB" sz="3200" dirty="0">
                <a:latin typeface="Arial" panose="020B0604020202020204" pitchFamily="34" charset="0"/>
                <a:cs typeface="Arial" panose="020B0604020202020204" pitchFamily="34" charset="0"/>
              </a:rPr>
              <a:t>Well Pathway</a:t>
            </a:r>
          </a:p>
        </p:txBody>
      </p:sp>
      <p:sp>
        <p:nvSpPr>
          <p:cNvPr id="3" name="Content Placeholder 2" descr="Text box. Partners will work together to support all communities along the dementia pathway.&#10;1. Preventing well, one third of dementia cases are preventable, so raising awareness will mitigate against risks.&#10;2. Diagnosing Well, the aim to increase diagnosis with a focus on marginalised citizens.&#10;3. Supporting Well, supporting carers, provide respite and reduce medication.&#10;4. Living Well, care in the community and promoting independence and staff training.&#10;5. Dying Well, advance care planning to give the citizen as much control as possible, &#10;2">
            <a:extLst>
              <a:ext uri="{FF2B5EF4-FFF2-40B4-BE49-F238E27FC236}">
                <a16:creationId xmlns:a16="http://schemas.microsoft.com/office/drawing/2014/main" id="{8DE4C313-24F3-4A61-8ED7-31722B8EAE58}"/>
              </a:ext>
            </a:extLst>
          </p:cNvPr>
          <p:cNvSpPr>
            <a:spLocks noGrp="1"/>
          </p:cNvSpPr>
          <p:nvPr>
            <p:ph idx="1"/>
          </p:nvPr>
        </p:nvSpPr>
        <p:spPr>
          <a:xfrm>
            <a:off x="335664" y="985521"/>
            <a:ext cx="9388361" cy="3651794"/>
          </a:xfrm>
        </p:spPr>
        <p:txBody>
          <a:bodyPr>
            <a:noAutofit/>
          </a:bodyPr>
          <a:lstStyle/>
          <a:p>
            <a:pPr marL="0" indent="0">
              <a:buNone/>
            </a:pPr>
            <a:r>
              <a:rPr lang="en-GB" sz="1600" dirty="0">
                <a:latin typeface="Arial" panose="020B0604020202020204" pitchFamily="34" charset="0"/>
                <a:cs typeface="Arial" panose="020B0604020202020204" pitchFamily="34" charset="0"/>
              </a:rPr>
              <a:t>The Well Pathway aims to meet needs of all communities along the dementia journey in partnership with councils, UHB, NHS, and third sector colleagues.</a:t>
            </a:r>
          </a:p>
          <a:p>
            <a:r>
              <a:rPr lang="en-GB" sz="1600" b="1" dirty="0">
                <a:latin typeface="Arial" panose="020B0604020202020204" pitchFamily="34" charset="0"/>
                <a:cs typeface="Arial" panose="020B0604020202020204" pitchFamily="34" charset="0"/>
              </a:rPr>
              <a:t>Preventing well </a:t>
            </a:r>
            <a:r>
              <a:rPr lang="en-GB" sz="1600" dirty="0">
                <a:latin typeface="Arial" panose="020B0604020202020204" pitchFamily="34" charset="0"/>
                <a:cs typeface="Arial" panose="020B0604020202020204" pitchFamily="34" charset="0"/>
              </a:rPr>
              <a:t>– more than 1/3 dementia cases are preventable: brain health intervention plan to raise awareness and mitigate risk factors.</a:t>
            </a:r>
          </a:p>
          <a:p>
            <a:r>
              <a:rPr lang="en-GB" sz="1600" b="1" dirty="0">
                <a:latin typeface="Arial" panose="020B0604020202020204" pitchFamily="34" charset="0"/>
                <a:cs typeface="Arial" panose="020B0604020202020204" pitchFamily="34" charset="0"/>
              </a:rPr>
              <a:t>Diagnosing well </a:t>
            </a:r>
            <a:r>
              <a:rPr lang="en-GB" sz="1600" dirty="0">
                <a:latin typeface="Arial" panose="020B0604020202020204" pitchFamily="34" charset="0"/>
                <a:cs typeface="Arial" panose="020B0604020202020204" pitchFamily="34" charset="0"/>
              </a:rPr>
              <a:t>– commitment to increase diagnosis rate to 77% (currently 60.1% in Birmingham) with particular attention to reducing inequalities for Asian, Black and marginalised citizens, and citizens with LD.</a:t>
            </a:r>
          </a:p>
          <a:p>
            <a:r>
              <a:rPr lang="en-GB" sz="1600" b="1" dirty="0">
                <a:latin typeface="Arial" panose="020B0604020202020204" pitchFamily="34" charset="0"/>
                <a:cs typeface="Arial" panose="020B0604020202020204" pitchFamily="34" charset="0"/>
              </a:rPr>
              <a:t>Treating and Supporting well </a:t>
            </a:r>
            <a:r>
              <a:rPr lang="en-GB" sz="1600" dirty="0">
                <a:latin typeface="Arial" panose="020B0604020202020204" pitchFamily="34" charset="0"/>
                <a:cs typeface="Arial" panose="020B0604020202020204" pitchFamily="34" charset="0"/>
              </a:rPr>
              <a:t>– Personalised care and Support Planning for those with dementia and supporting carers, respite opportunities, and reducing anti-psychotic medication. </a:t>
            </a:r>
          </a:p>
          <a:p>
            <a:r>
              <a:rPr lang="en-GB" sz="1600" b="1" dirty="0">
                <a:latin typeface="Arial" panose="020B0604020202020204" pitchFamily="34" charset="0"/>
                <a:cs typeface="Arial" panose="020B0604020202020204" pitchFamily="34" charset="0"/>
              </a:rPr>
              <a:t>Living well </a:t>
            </a:r>
            <a:r>
              <a:rPr lang="en-GB" sz="1600" dirty="0">
                <a:latin typeface="Arial" panose="020B0604020202020204" pitchFamily="34" charset="0"/>
                <a:cs typeface="Arial" panose="020B0604020202020204" pitchFamily="34" charset="0"/>
              </a:rPr>
              <a:t>– care in community, promoting independence, better staff training.</a:t>
            </a:r>
          </a:p>
          <a:p>
            <a:r>
              <a:rPr lang="en-GB" sz="1600" b="1" dirty="0">
                <a:latin typeface="Arial" panose="020B0604020202020204" pitchFamily="34" charset="0"/>
                <a:cs typeface="Arial" panose="020B0604020202020204" pitchFamily="34" charset="0"/>
              </a:rPr>
              <a:t>Dying well </a:t>
            </a:r>
            <a:r>
              <a:rPr lang="en-GB" sz="1600" dirty="0">
                <a:latin typeface="Arial" panose="020B0604020202020204" pitchFamily="34" charset="0"/>
                <a:cs typeface="Arial" panose="020B0604020202020204" pitchFamily="34" charset="0"/>
              </a:rPr>
              <a:t>– palliative and end of life care, and advance care planning to give the citizen as much control as possible.</a:t>
            </a:r>
          </a:p>
        </p:txBody>
      </p:sp>
      <p:sp>
        <p:nvSpPr>
          <p:cNvPr id="4" name="Slide Number Placeholder 3">
            <a:extLst>
              <a:ext uri="{FF2B5EF4-FFF2-40B4-BE49-F238E27FC236}">
                <a16:creationId xmlns:a16="http://schemas.microsoft.com/office/drawing/2014/main" id="{D2F05AE5-15DF-4F1F-ACCF-00A678EA74E6}"/>
              </a:ext>
              <a:ext uri="{C183D7F6-B498-43B3-948B-1728B52AA6E4}">
                <adec:decorative xmlns:adec="http://schemas.microsoft.com/office/drawing/2017/decorative" val="1"/>
              </a:ext>
            </a:extLst>
          </p:cNvPr>
          <p:cNvSpPr>
            <a:spLocks noGrp="1"/>
          </p:cNvSpPr>
          <p:nvPr>
            <p:ph type="sldNum" sz="quarter" idx="12"/>
          </p:nvPr>
        </p:nvSpPr>
        <p:spPr>
          <a:xfrm>
            <a:off x="8590663" y="6041362"/>
            <a:ext cx="683339" cy="365125"/>
          </a:xfrm>
        </p:spPr>
        <p:txBody>
          <a:bodyPr>
            <a:normAutofit/>
          </a:bodyPr>
          <a:lstStyle/>
          <a:p>
            <a:pPr lvl="0">
              <a:spcAft>
                <a:spcPts val="600"/>
              </a:spcAft>
            </a:pPr>
            <a:fld id="{4FDDE669-8D5A-4844-B282-1D6AEB3199C8}" type="slidenum">
              <a:rPr lang="en-US" smtClean="0">
                <a:solidFill>
                  <a:schemeClr val="bg1"/>
                </a:solidFill>
              </a:rPr>
              <a:pPr lvl="0">
                <a:spcAft>
                  <a:spcPts val="600"/>
                </a:spcAft>
              </a:pPr>
              <a:t>5</a:t>
            </a:fld>
            <a:endParaRPr lang="en-US" dirty="0">
              <a:solidFill>
                <a:schemeClr val="bg1"/>
              </a:solidFill>
            </a:endParaRPr>
          </a:p>
        </p:txBody>
      </p:sp>
      <p:pic>
        <p:nvPicPr>
          <p:cNvPr id="23" name="Picture 22">
            <a:extLst>
              <a:ext uri="{FF2B5EF4-FFF2-40B4-BE49-F238E27FC236}">
                <a16:creationId xmlns:a16="http://schemas.microsoft.com/office/drawing/2014/main" id="{2B5A3FB8-3240-4913-B28D-1D87BC7EAFC9}"/>
              </a:ext>
              <a:ext uri="{C183D7F6-B498-43B3-948B-1728B52AA6E4}">
                <adec:decorative xmlns:adec="http://schemas.microsoft.com/office/drawing/2017/decorative" val="1"/>
              </a:ext>
            </a:extLst>
          </p:cNvPr>
          <p:cNvPicPr>
            <a:picLocks noChangeAspect="1"/>
          </p:cNvPicPr>
          <p:nvPr/>
        </p:nvPicPr>
        <p:blipFill>
          <a:blip r:embed="rId2"/>
          <a:srcRect t="5043"/>
          <a:stretch>
            <a:fillRect/>
          </a:stretch>
        </p:blipFill>
        <p:spPr>
          <a:xfrm>
            <a:off x="2692986" y="4445860"/>
            <a:ext cx="6806027" cy="2261972"/>
          </a:xfrm>
          <a:prstGeom prst="rect">
            <a:avLst/>
          </a:prstGeom>
          <a:noFill/>
          <a:ln cap="flat">
            <a:noFill/>
          </a:ln>
          <a:effectLst/>
        </p:spPr>
      </p:pic>
    </p:spTree>
    <p:extLst>
      <p:ext uri="{BB962C8B-B14F-4D97-AF65-F5344CB8AC3E}">
        <p14:creationId xmlns:p14="http://schemas.microsoft.com/office/powerpoint/2010/main" val="43599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trategic goals for preventing well">
            <a:extLst>
              <a:ext uri="{FF2B5EF4-FFF2-40B4-BE49-F238E27FC236}">
                <a16:creationId xmlns:a16="http://schemas.microsoft.com/office/drawing/2014/main" id="{BC6ACD93-2D87-467C-903B-4A43951EA29A}"/>
              </a:ext>
            </a:extLst>
          </p:cNvPr>
          <p:cNvSpPr>
            <a:spLocks noGrp="1"/>
          </p:cNvSpPr>
          <p:nvPr>
            <p:ph type="title"/>
          </p:nvPr>
        </p:nvSpPr>
        <p:spPr>
          <a:xfrm>
            <a:off x="162984" y="244475"/>
            <a:ext cx="8596668" cy="555625"/>
          </a:xfrm>
        </p:spPr>
        <p:txBody>
          <a:bodyPr>
            <a:normAutofit fontScale="90000"/>
          </a:bodyPr>
          <a:lstStyle/>
          <a:p>
            <a:r>
              <a:rPr lang="en-GB" dirty="0">
                <a:latin typeface="Arial" panose="020B0604020202020204" pitchFamily="34" charset="0"/>
                <a:cs typeface="Arial" panose="020B0604020202020204" pitchFamily="34" charset="0"/>
              </a:rPr>
              <a:t>Strategy goals – Preventing Well</a:t>
            </a:r>
            <a:br>
              <a:rPr lang="en-GB" dirty="0">
                <a:latin typeface="Arial" panose="020B0604020202020204" pitchFamily="34" charset="0"/>
                <a:cs typeface="Arial" panose="020B0604020202020204" pitchFamily="34" charset="0"/>
              </a:rPr>
            </a:br>
            <a:endParaRPr lang="en-GB" sz="1800" dirty="0">
              <a:solidFill>
                <a:schemeClr val="tx1"/>
              </a:solidFill>
            </a:endParaRPr>
          </a:p>
        </p:txBody>
      </p:sp>
      <p:sp>
        <p:nvSpPr>
          <p:cNvPr id="8" name="Content Placeholder 2" descr="Text box. Preventing well goals.&#10;1. Increase knowledge of how dementia can be prevented.&#10;2. Increase dementia awareness and importance of early diagnosis.&#10;3. Increase knowledge of services and supporting information.&#10;4. Increase care staff knowledge of service and referral routes.&#10;5. Improve access to education and training for people and professionals.">
            <a:extLst>
              <a:ext uri="{FF2B5EF4-FFF2-40B4-BE49-F238E27FC236}">
                <a16:creationId xmlns:a16="http://schemas.microsoft.com/office/drawing/2014/main" id="{E2408492-8E1A-4B6D-9609-D6AC5CA14A19}"/>
              </a:ext>
            </a:extLst>
          </p:cNvPr>
          <p:cNvSpPr>
            <a:spLocks noGrp="1"/>
          </p:cNvSpPr>
          <p:nvPr>
            <p:ph idx="1"/>
          </p:nvPr>
        </p:nvSpPr>
        <p:spPr>
          <a:xfrm>
            <a:off x="540736" y="959941"/>
            <a:ext cx="9149173" cy="3612060"/>
          </a:xfrm>
        </p:spPr>
        <p:txBody>
          <a:bodyPr>
            <a:noAutofit/>
          </a:bodyPr>
          <a:lstStyle/>
          <a:p>
            <a:pPr marL="0" indent="0">
              <a:buNone/>
            </a:pPr>
            <a:r>
              <a:rPr lang="en-GB" sz="1600" b="1" dirty="0">
                <a:latin typeface="Arial" panose="020B0604020202020204" pitchFamily="34" charset="0"/>
                <a:cs typeface="Arial" panose="020B0604020202020204" pitchFamily="34" charset="0"/>
              </a:rPr>
              <a:t>Preventing well goals </a:t>
            </a:r>
            <a:r>
              <a:rPr lang="en-GB" sz="1600" dirty="0">
                <a:latin typeface="Arial" panose="020B0604020202020204" pitchFamily="34" charset="0"/>
                <a:cs typeface="Arial" panose="020B0604020202020204" pitchFamily="34" charset="0"/>
              </a:rPr>
              <a:t>– Increase people’s knowledge of the ways in which dementia can be prevented. This will reduce the risk of developing dementia and help people recognise dementia earlier.</a:t>
            </a:r>
            <a:endParaRPr lang="en-GB" sz="1600" dirty="0"/>
          </a:p>
          <a:p>
            <a:pPr marL="0" indent="0">
              <a:buNone/>
            </a:pPr>
            <a:r>
              <a:rPr lang="en-GB" sz="1600" b="1" dirty="0">
                <a:solidFill>
                  <a:schemeClr val="tx1"/>
                </a:solidFill>
                <a:latin typeface="Arial" panose="020B0604020202020204" pitchFamily="34" charset="0"/>
                <a:cs typeface="Arial" panose="020B0604020202020204" pitchFamily="34" charset="0"/>
              </a:rPr>
              <a:t>What could this mean to you</a:t>
            </a:r>
            <a:r>
              <a:rPr lang="en-GB" sz="1600" dirty="0">
                <a:solidFill>
                  <a:schemeClr val="bg1">
                    <a:lumMod val="50000"/>
                  </a:schemeClr>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 was given information about reducing my risk of getting dementia.”</a:t>
            </a:r>
          </a:p>
          <a:p>
            <a:pPr>
              <a:buFont typeface="+mj-lt"/>
              <a:buAutoNum type="arabicPeriod"/>
            </a:pPr>
            <a:r>
              <a:rPr lang="en-GB" sz="1600" dirty="0">
                <a:latin typeface="Arial" panose="020B0604020202020204" pitchFamily="34" charset="0"/>
                <a:cs typeface="Arial" panose="020B0604020202020204" pitchFamily="34" charset="0"/>
              </a:rPr>
              <a:t>Increasing knowledge of the ways dementia can be prevented</a:t>
            </a:r>
          </a:p>
          <a:p>
            <a:pPr>
              <a:buFont typeface="+mj-lt"/>
              <a:buAutoNum type="arabicPeriod"/>
            </a:pPr>
            <a:r>
              <a:rPr lang="en-GB" sz="1600" dirty="0">
                <a:latin typeface="Arial" panose="020B0604020202020204" pitchFamily="34" charset="0"/>
                <a:cs typeface="Arial" panose="020B0604020202020204" pitchFamily="34" charset="0"/>
              </a:rPr>
              <a:t>Increase the awareness of dementia and the importance of early diagnosis</a:t>
            </a:r>
          </a:p>
          <a:p>
            <a:pPr>
              <a:buFont typeface="+mj-lt"/>
              <a:buAutoNum type="arabicPeriod"/>
            </a:pPr>
            <a:r>
              <a:rPr lang="en-GB" sz="1600" dirty="0">
                <a:latin typeface="Arial" panose="020B0604020202020204" pitchFamily="34" charset="0"/>
                <a:cs typeface="Arial" panose="020B0604020202020204" pitchFamily="34" charset="0"/>
              </a:rPr>
              <a:t>Increase people’s knowledge of available dementia services and supporting information</a:t>
            </a:r>
          </a:p>
          <a:p>
            <a:pPr>
              <a:buFont typeface="+mj-lt"/>
              <a:buAutoNum type="arabicPeriod"/>
            </a:pPr>
            <a:r>
              <a:rPr lang="en-GB" sz="1600" dirty="0">
                <a:latin typeface="Arial" panose="020B0604020202020204" pitchFamily="34" charset="0"/>
                <a:cs typeface="Arial" panose="020B0604020202020204" pitchFamily="34" charset="0"/>
              </a:rPr>
              <a:t>Increase care professionals’ knowledge of dementia services and referral pathways post-pandemic</a:t>
            </a:r>
          </a:p>
          <a:p>
            <a:pPr>
              <a:buFont typeface="+mj-lt"/>
              <a:buAutoNum type="arabicPeriod"/>
            </a:pPr>
            <a:r>
              <a:rPr lang="en-GB" sz="1600" dirty="0">
                <a:latin typeface="Arial" panose="020B0604020202020204" pitchFamily="34" charset="0"/>
                <a:cs typeface="Arial" panose="020B0604020202020204" pitchFamily="34" charset="0"/>
              </a:rPr>
              <a:t>Improve access to education and training programmes for people and care professionals</a:t>
            </a:r>
          </a:p>
          <a:p>
            <a:pPr marL="0" indent="0">
              <a:buNone/>
            </a:pPr>
            <a:endParaRPr lang="en-GB"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0DC8528-7338-4470-8397-254633BD79DC}"/>
              </a:ext>
              <a:ext uri="{C183D7F6-B498-43B3-948B-1728B52AA6E4}">
                <adec:decorative xmlns:adec="http://schemas.microsoft.com/office/drawing/2017/decorative" val="1"/>
              </a:ext>
            </a:extLst>
          </p:cNvPr>
          <p:cNvSpPr>
            <a:spLocks noGrp="1"/>
          </p:cNvSpPr>
          <p:nvPr>
            <p:ph type="sldNum" sz="quarter" idx="12"/>
          </p:nvPr>
        </p:nvSpPr>
        <p:spPr/>
        <p:txBody>
          <a:bodyPr/>
          <a:lstStyle/>
          <a:p>
            <a:pPr lvl="0"/>
            <a:fld id="{4FDDE669-8D5A-4844-B282-1D6AEB3199C8}" type="slidenum">
              <a:rPr lang="en-US" smtClean="0">
                <a:solidFill>
                  <a:schemeClr val="bg1"/>
                </a:solidFill>
              </a:rPr>
              <a:t>6</a:t>
            </a:fld>
            <a:endParaRPr lang="en-US">
              <a:solidFill>
                <a:schemeClr val="bg1"/>
              </a:solidFill>
            </a:endParaRPr>
          </a:p>
        </p:txBody>
      </p:sp>
      <p:sp>
        <p:nvSpPr>
          <p:cNvPr id="7" name="Content Placeholder 2" descr="Text box. Questions:&#10;1. Are these the right goals?&#10;2. What would your top 3 priorities be?&#10;3. Are there any gaps?&#10;Email: nhsbsolccg.dementiastrategy@nhs.net &#10;&#10;Email: nhsbsolccg.dementiastrategy@nhs.net &#10;">
            <a:extLst>
              <a:ext uri="{FF2B5EF4-FFF2-40B4-BE49-F238E27FC236}">
                <a16:creationId xmlns:a16="http://schemas.microsoft.com/office/drawing/2014/main" id="{1C0E0C8F-D192-428A-8132-291183B6621A}"/>
              </a:ext>
              <a:ext uri="{C183D7F6-B498-43B3-948B-1728B52AA6E4}">
                <adec:decorative xmlns:adec="http://schemas.microsoft.com/office/drawing/2017/decorative" val="0"/>
              </a:ext>
            </a:extLst>
          </p:cNvPr>
          <p:cNvSpPr txBox="1">
            <a:spLocks/>
          </p:cNvSpPr>
          <p:nvPr/>
        </p:nvSpPr>
        <p:spPr>
          <a:xfrm>
            <a:off x="2519590" y="5207214"/>
            <a:ext cx="8596312" cy="10167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600" b="1" dirty="0">
                <a:latin typeface="Arial" panose="020B0604020202020204" pitchFamily="34" charset="0"/>
                <a:cs typeface="Arial" panose="020B0604020202020204" pitchFamily="34" charset="0"/>
              </a:rPr>
              <a:t>Questions, respond to </a:t>
            </a:r>
            <a:r>
              <a:rPr lang="en-GB" sz="16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nhsbsolccg.dementiastrategy@nhs.net</a:t>
            </a:r>
            <a:r>
              <a:rPr lang="en-GB" sz="1600" dirty="0">
                <a:latin typeface="Arial" panose="020B0604020202020204" pitchFamily="34" charset="0"/>
                <a:ea typeface="Calibri" panose="020F050202020403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a:buFont typeface="+mj-lt"/>
              <a:buAutoNum type="arabicPeriod"/>
            </a:pPr>
            <a:r>
              <a:rPr lang="en-GB" sz="1600" dirty="0">
                <a:latin typeface="Arial" panose="020B0604020202020204" pitchFamily="34" charset="0"/>
                <a:cs typeface="Arial" panose="020B0604020202020204" pitchFamily="34" charset="0"/>
              </a:rPr>
              <a:t>Are these the right goals?</a:t>
            </a:r>
          </a:p>
          <a:p>
            <a:pPr>
              <a:buFont typeface="+mj-lt"/>
              <a:buAutoNum type="arabicPeriod"/>
            </a:pPr>
            <a:r>
              <a:rPr lang="en-GB" sz="1600" dirty="0">
                <a:latin typeface="Arial" panose="020B0604020202020204" pitchFamily="34" charset="0"/>
                <a:cs typeface="Arial" panose="020B0604020202020204" pitchFamily="34" charset="0"/>
              </a:rPr>
              <a:t>What would your top three priorities be?</a:t>
            </a:r>
          </a:p>
          <a:p>
            <a:pPr>
              <a:buFont typeface="+mj-lt"/>
              <a:buAutoNum type="arabicPeriod"/>
            </a:pPr>
            <a:r>
              <a:rPr lang="en-GB" sz="1600" dirty="0">
                <a:latin typeface="Arial" panose="020B0604020202020204" pitchFamily="34" charset="0"/>
                <a:cs typeface="Arial" panose="020B0604020202020204" pitchFamily="34" charset="0"/>
              </a:rPr>
              <a:t>Are there any gaps?</a:t>
            </a:r>
          </a:p>
          <a:p>
            <a:pPr marL="0" indent="0">
              <a:buFont typeface="Wingdings 3" charset="2"/>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31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trategic goals for diagnosing well.">
            <a:extLst>
              <a:ext uri="{FF2B5EF4-FFF2-40B4-BE49-F238E27FC236}">
                <a16:creationId xmlns:a16="http://schemas.microsoft.com/office/drawing/2014/main" id="{BC6ACD93-2D87-467C-903B-4A43951EA29A}"/>
              </a:ext>
            </a:extLst>
          </p:cNvPr>
          <p:cNvSpPr>
            <a:spLocks noGrp="1"/>
          </p:cNvSpPr>
          <p:nvPr>
            <p:ph type="title"/>
          </p:nvPr>
        </p:nvSpPr>
        <p:spPr>
          <a:xfrm>
            <a:off x="162984" y="244475"/>
            <a:ext cx="8596668" cy="555625"/>
          </a:xfrm>
        </p:spPr>
        <p:txBody>
          <a:bodyPr>
            <a:normAutofit fontScale="90000"/>
          </a:bodyPr>
          <a:lstStyle/>
          <a:p>
            <a:r>
              <a:rPr lang="en-GB" dirty="0">
                <a:latin typeface="Arial" panose="020B0604020202020204" pitchFamily="34" charset="0"/>
                <a:cs typeface="Arial" panose="020B0604020202020204" pitchFamily="34" charset="0"/>
              </a:rPr>
              <a:t>Strategy goals – Diagnosing Well</a:t>
            </a:r>
            <a:endParaRPr lang="en-GB" sz="1800" dirty="0">
              <a:solidFill>
                <a:schemeClr val="tx1"/>
              </a:solidFill>
              <a:latin typeface="Arial" panose="020B0604020202020204" pitchFamily="34" charset="0"/>
              <a:cs typeface="Arial" panose="020B0604020202020204" pitchFamily="34" charset="0"/>
            </a:endParaRPr>
          </a:p>
        </p:txBody>
      </p:sp>
      <p:sp>
        <p:nvSpPr>
          <p:cNvPr id="7" name="Content Placeholder 2" descr="Text box. Diagnosing Well goals.&#10;1. Increase referals for memory assessment.&#10;2. Offer pre-diagnostic support information for those referred.&#10;3. Increase diagnosis rate local to national target.&#10;4. Offer personalised support services.&#10;5. Offer carers access to support services.&#10;">
            <a:extLst>
              <a:ext uri="{FF2B5EF4-FFF2-40B4-BE49-F238E27FC236}">
                <a16:creationId xmlns:a16="http://schemas.microsoft.com/office/drawing/2014/main" id="{56B0A0BB-5014-41EE-B69B-AE19C94FF52F}"/>
              </a:ext>
              <a:ext uri="{C183D7F6-B498-43B3-948B-1728B52AA6E4}">
                <adec:decorative xmlns:adec="http://schemas.microsoft.com/office/drawing/2017/decorative" val="0"/>
              </a:ext>
            </a:extLst>
          </p:cNvPr>
          <p:cNvSpPr>
            <a:spLocks noGrp="1"/>
          </p:cNvSpPr>
          <p:nvPr>
            <p:ph idx="1"/>
          </p:nvPr>
        </p:nvSpPr>
        <p:spPr>
          <a:xfrm>
            <a:off x="540736" y="959941"/>
            <a:ext cx="9176469" cy="3612060"/>
          </a:xfrm>
        </p:spPr>
        <p:txBody>
          <a:bodyPr>
            <a:noAutofit/>
          </a:bodyPr>
          <a:lstStyle/>
          <a:p>
            <a:pPr marL="0" indent="0">
              <a:buNone/>
            </a:pPr>
            <a:r>
              <a:rPr lang="en-GB" sz="1600" b="1" dirty="0">
                <a:latin typeface="Arial" panose="020B0604020202020204" pitchFamily="34" charset="0"/>
                <a:cs typeface="Arial" panose="020B0604020202020204" pitchFamily="34" charset="0"/>
              </a:rPr>
              <a:t>Diagnosing well</a:t>
            </a:r>
            <a:r>
              <a:rPr lang="en-GB" sz="1600" dirty="0">
                <a:latin typeface="Arial" panose="020B0604020202020204" pitchFamily="34" charset="0"/>
                <a:cs typeface="Arial" panose="020B0604020202020204" pitchFamily="34" charset="0"/>
              </a:rPr>
              <a:t>: Increase the number of clinically appropriate referrals for memory assessment. It will help people to plan ahead, while they are still able to make important decisions on their care and support needs and on financial and legal matters. It also helps people and their families to receive practical information, advice and guidance as they face new challenges.</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What this could mean to you, </a:t>
            </a:r>
            <a:r>
              <a:rPr lang="en-GB" sz="1600" dirty="0">
                <a:latin typeface="Arial" panose="020B0604020202020204" pitchFamily="34" charset="0"/>
                <a:cs typeface="Arial" panose="020B0604020202020204" pitchFamily="34" charset="0"/>
              </a:rPr>
              <a:t>“I was diagnosed in a timely way and able to make my own decisions, know what to do to help myself and those who can help me.”</a:t>
            </a:r>
          </a:p>
          <a:p>
            <a:pPr>
              <a:buFont typeface="+mj-lt"/>
              <a:buAutoNum type="arabicPeriod"/>
            </a:pPr>
            <a:r>
              <a:rPr lang="en-GB" sz="1600" dirty="0">
                <a:latin typeface="Arial" panose="020B0604020202020204" pitchFamily="34" charset="0"/>
                <a:cs typeface="Arial" panose="020B0604020202020204" pitchFamily="34" charset="0"/>
              </a:rPr>
              <a:t>To increase the number of clinically appropriate referrals for memory assessment.</a:t>
            </a:r>
          </a:p>
          <a:p>
            <a:pPr>
              <a:buFont typeface="+mj-lt"/>
              <a:buAutoNum type="arabicPeriod"/>
            </a:pPr>
            <a:r>
              <a:rPr lang="en-GB" sz="1600" dirty="0">
                <a:latin typeface="Arial" panose="020B0604020202020204" pitchFamily="34" charset="0"/>
                <a:cs typeface="Arial" panose="020B0604020202020204" pitchFamily="34" charset="0"/>
              </a:rPr>
              <a:t>To offer all those referred for a memory assessment pre-diagnostic support information</a:t>
            </a:r>
          </a:p>
          <a:p>
            <a:pPr>
              <a:buFont typeface="+mj-lt"/>
              <a:buAutoNum type="arabicPeriod"/>
            </a:pPr>
            <a:r>
              <a:rPr lang="en-GB" sz="1600" dirty="0">
                <a:latin typeface="Arial" panose="020B0604020202020204" pitchFamily="34" charset="0"/>
                <a:cs typeface="Arial" panose="020B0604020202020204" pitchFamily="34" charset="0"/>
              </a:rPr>
              <a:t>To increase the dementia diagnosis rate in Birmingham and Solihull to meet the national target of 67.7%</a:t>
            </a:r>
          </a:p>
          <a:p>
            <a:pPr>
              <a:buFont typeface="+mj-lt"/>
              <a:buAutoNum type="arabicPeriod"/>
            </a:pPr>
            <a:r>
              <a:rPr lang="en-GB" sz="1600" dirty="0">
                <a:latin typeface="Arial" panose="020B0604020202020204" pitchFamily="34" charset="0"/>
                <a:cs typeface="Arial" panose="020B0604020202020204" pitchFamily="34" charset="0"/>
              </a:rPr>
              <a:t>To offer all individuals diagnosed with dementia access to support services which are personalised to their individual needs</a:t>
            </a:r>
          </a:p>
          <a:p>
            <a:pPr>
              <a:buFont typeface="+mj-lt"/>
              <a:buAutoNum type="arabicPeriod"/>
            </a:pPr>
            <a:r>
              <a:rPr lang="en-GB" sz="1600" dirty="0">
                <a:latin typeface="Arial" panose="020B0604020202020204" pitchFamily="34" charset="0"/>
                <a:cs typeface="Arial" panose="020B0604020202020204" pitchFamily="34" charset="0"/>
              </a:rPr>
              <a:t>Offer all carers / loved ones of those diagnosed with dementia equity in access to support services.</a:t>
            </a:r>
          </a:p>
          <a:p>
            <a:pPr marL="0" indent="0">
              <a:buNone/>
            </a:pPr>
            <a:endParaRPr lang="en-GB"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0DC8528-7338-4470-8397-254633BD79DC}"/>
              </a:ext>
              <a:ext uri="{C183D7F6-B498-43B3-948B-1728B52AA6E4}">
                <adec:decorative xmlns:adec="http://schemas.microsoft.com/office/drawing/2017/decorative" val="1"/>
              </a:ext>
            </a:extLst>
          </p:cNvPr>
          <p:cNvSpPr>
            <a:spLocks noGrp="1"/>
          </p:cNvSpPr>
          <p:nvPr>
            <p:ph type="sldNum" sz="quarter" idx="12"/>
          </p:nvPr>
        </p:nvSpPr>
        <p:spPr/>
        <p:txBody>
          <a:bodyPr/>
          <a:lstStyle/>
          <a:p>
            <a:pPr lvl="0"/>
            <a:fld id="{4FDDE669-8D5A-4844-B282-1D6AEB3199C8}" type="slidenum">
              <a:rPr lang="en-US" smtClean="0">
                <a:solidFill>
                  <a:schemeClr val="bg1"/>
                </a:solidFill>
              </a:rPr>
              <a:t>7</a:t>
            </a:fld>
            <a:endParaRPr lang="en-US" dirty="0">
              <a:solidFill>
                <a:schemeClr val="bg1"/>
              </a:solidFill>
            </a:endParaRPr>
          </a:p>
        </p:txBody>
      </p:sp>
      <p:sp>
        <p:nvSpPr>
          <p:cNvPr id="8" name="Content Placeholder 2" descr="Text box. Questions:&#10;1. Are these the right goals?&#10;2. What would your top 3 priorities be?&#10;3. Are there any gaps?&#10;Email: nhsbsolccg.dementiastrategy@nhs.net &#10;&#10;Email: nhsbsolccg.dementiastrategy@nhs.net &#10;">
            <a:extLst>
              <a:ext uri="{FF2B5EF4-FFF2-40B4-BE49-F238E27FC236}">
                <a16:creationId xmlns:a16="http://schemas.microsoft.com/office/drawing/2014/main" id="{D1B154FC-A6B2-4013-ADE7-E4E56AD69915}"/>
              </a:ext>
              <a:ext uri="{C183D7F6-B498-43B3-948B-1728B52AA6E4}">
                <adec:decorative xmlns:adec="http://schemas.microsoft.com/office/drawing/2017/decorative" val="0"/>
              </a:ext>
            </a:extLst>
          </p:cNvPr>
          <p:cNvSpPr txBox="1">
            <a:spLocks/>
          </p:cNvSpPr>
          <p:nvPr/>
        </p:nvSpPr>
        <p:spPr>
          <a:xfrm>
            <a:off x="2519590" y="5207214"/>
            <a:ext cx="8596312" cy="10167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600" b="1" dirty="0">
                <a:latin typeface="Arial" panose="020B0604020202020204" pitchFamily="34" charset="0"/>
                <a:cs typeface="Arial" panose="020B0604020202020204" pitchFamily="34" charset="0"/>
              </a:rPr>
              <a:t>Questions, respond to </a:t>
            </a:r>
            <a:r>
              <a:rPr lang="en-GB" sz="16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nhsbsolccg.dementiastrategy@nhs.net</a:t>
            </a:r>
            <a:r>
              <a:rPr lang="en-GB" sz="1600" dirty="0">
                <a:latin typeface="Arial" panose="020B0604020202020204" pitchFamily="34" charset="0"/>
                <a:ea typeface="Calibri" panose="020F050202020403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a:buFont typeface="+mj-lt"/>
              <a:buAutoNum type="arabicPeriod"/>
            </a:pPr>
            <a:r>
              <a:rPr lang="en-GB" sz="1600" dirty="0">
                <a:latin typeface="Arial" panose="020B0604020202020204" pitchFamily="34" charset="0"/>
                <a:cs typeface="Arial" panose="020B0604020202020204" pitchFamily="34" charset="0"/>
              </a:rPr>
              <a:t>Are these the right goals?</a:t>
            </a:r>
          </a:p>
          <a:p>
            <a:pPr>
              <a:buFont typeface="+mj-lt"/>
              <a:buAutoNum type="arabicPeriod"/>
            </a:pPr>
            <a:r>
              <a:rPr lang="en-GB" sz="1600" dirty="0">
                <a:latin typeface="Arial" panose="020B0604020202020204" pitchFamily="34" charset="0"/>
                <a:cs typeface="Arial" panose="020B0604020202020204" pitchFamily="34" charset="0"/>
              </a:rPr>
              <a:t>What would your top three priorities be?</a:t>
            </a:r>
          </a:p>
          <a:p>
            <a:pPr>
              <a:buFont typeface="+mj-lt"/>
              <a:buAutoNum type="arabicPeriod"/>
            </a:pPr>
            <a:r>
              <a:rPr lang="en-GB" sz="1600" dirty="0">
                <a:latin typeface="Arial" panose="020B0604020202020204" pitchFamily="34" charset="0"/>
                <a:cs typeface="Arial" panose="020B0604020202020204" pitchFamily="34" charset="0"/>
              </a:rPr>
              <a:t>Are there any gaps?</a:t>
            </a:r>
          </a:p>
          <a:p>
            <a:pPr marL="0" indent="0">
              <a:buFont typeface="Wingdings 3" charset="2"/>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06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trategic goals for treating and support well">
            <a:extLst>
              <a:ext uri="{FF2B5EF4-FFF2-40B4-BE49-F238E27FC236}">
                <a16:creationId xmlns:a16="http://schemas.microsoft.com/office/drawing/2014/main" id="{BC6ACD93-2D87-467C-903B-4A43951EA29A}"/>
              </a:ext>
            </a:extLst>
          </p:cNvPr>
          <p:cNvSpPr>
            <a:spLocks noGrp="1"/>
          </p:cNvSpPr>
          <p:nvPr>
            <p:ph type="title"/>
          </p:nvPr>
        </p:nvSpPr>
        <p:spPr>
          <a:xfrm>
            <a:off x="162984" y="244475"/>
            <a:ext cx="8596668" cy="555625"/>
          </a:xfrm>
        </p:spPr>
        <p:txBody>
          <a:bodyPr>
            <a:normAutofit fontScale="90000"/>
          </a:bodyPr>
          <a:lstStyle/>
          <a:p>
            <a:r>
              <a:rPr lang="en-GB" dirty="0">
                <a:latin typeface="Arial" panose="020B0604020202020204" pitchFamily="34" charset="0"/>
                <a:cs typeface="Arial" panose="020B0604020202020204" pitchFamily="34" charset="0"/>
              </a:rPr>
              <a:t>Strategy goals – Treating and Supporting Well</a:t>
            </a:r>
            <a:endParaRPr lang="en-GB" sz="1800" dirty="0">
              <a:solidFill>
                <a:schemeClr val="tx1"/>
              </a:solidFill>
              <a:latin typeface="Arial" panose="020B0604020202020204" pitchFamily="34" charset="0"/>
              <a:cs typeface="Arial" panose="020B0604020202020204" pitchFamily="34" charset="0"/>
            </a:endParaRPr>
          </a:p>
        </p:txBody>
      </p:sp>
      <p:sp>
        <p:nvSpPr>
          <p:cNvPr id="6" name="Content Placeholder 2" descr="Text box. Treating and supporting Well goals.&#10;Personalised care and support planning  to everyone with dementia and clear referral route.&#10;1. personalised care and support planning for all those with dementia.&#10;2. Access to medication and non-medication support services.&#10;3. Pre-diagnostic support for individuals and carers while waiting for memory assessment.&#10;4. Clear referral pathway on diagnosis.&#10;5. Holistic support and signposting for the patient and carers.&#10;">
            <a:extLst>
              <a:ext uri="{FF2B5EF4-FFF2-40B4-BE49-F238E27FC236}">
                <a16:creationId xmlns:a16="http://schemas.microsoft.com/office/drawing/2014/main" id="{60527F1E-0675-4F21-99CB-31533E11F590}"/>
              </a:ext>
              <a:ext uri="{C183D7F6-B498-43B3-948B-1728B52AA6E4}">
                <adec:decorative xmlns:adec="http://schemas.microsoft.com/office/drawing/2017/decorative" val="0"/>
              </a:ext>
            </a:extLst>
          </p:cNvPr>
          <p:cNvSpPr>
            <a:spLocks noGrp="1"/>
          </p:cNvSpPr>
          <p:nvPr>
            <p:ph idx="1"/>
          </p:nvPr>
        </p:nvSpPr>
        <p:spPr>
          <a:xfrm>
            <a:off x="540736" y="959941"/>
            <a:ext cx="9229988" cy="3612060"/>
          </a:xfrm>
        </p:spPr>
        <p:txBody>
          <a:bodyPr>
            <a:noAutofit/>
          </a:bodyPr>
          <a:lstStyle/>
          <a:p>
            <a:pPr marL="0" indent="0">
              <a:buNone/>
            </a:pPr>
            <a:r>
              <a:rPr lang="en-GB" sz="1600" b="1" dirty="0">
                <a:latin typeface="Arial" panose="020B0604020202020204" pitchFamily="34" charset="0"/>
                <a:cs typeface="Arial" panose="020B0604020202020204" pitchFamily="34" charset="0"/>
              </a:rPr>
              <a:t>Treating and Supporting Well: </a:t>
            </a:r>
            <a:r>
              <a:rPr lang="en-GB" sz="1600" dirty="0">
                <a:latin typeface="Arial" panose="020B0604020202020204" pitchFamily="34" charset="0"/>
                <a:cs typeface="Arial" panose="020B0604020202020204" pitchFamily="34" charset="0"/>
              </a:rPr>
              <a:t>Personalised care and Support Planning to include advanced care planning to be made available to all people diagnosed with dementia and offer a clear referral pathway of support once diagnosis is received.</a:t>
            </a:r>
          </a:p>
          <a:p>
            <a:pPr marL="0" indent="0">
              <a:buNone/>
            </a:pP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What this could mean to you, “</a:t>
            </a:r>
            <a:r>
              <a:rPr lang="en-GB" sz="1600" dirty="0">
                <a:latin typeface="Arial" panose="020B0604020202020204" pitchFamily="34" charset="0"/>
                <a:cs typeface="Arial" panose="020B0604020202020204" pitchFamily="34" charset="0"/>
              </a:rPr>
              <a:t>I am treated with dignity and respect and get the right treatment for my dementia and life.”</a:t>
            </a:r>
          </a:p>
          <a:p>
            <a:pPr lvl="0">
              <a:buFont typeface="+mj-lt"/>
              <a:buAutoNum type="arabicPeriod"/>
            </a:pPr>
            <a:r>
              <a:rPr lang="en-GB" sz="1600" dirty="0">
                <a:latin typeface="Arial" panose="020B0604020202020204" pitchFamily="34" charset="0"/>
                <a:cs typeface="Arial" panose="020B0604020202020204" pitchFamily="34" charset="0"/>
              </a:rPr>
              <a:t>Personalised Care and Support Planning to include advanced care planning for all people diagnosed with dementia.</a:t>
            </a:r>
          </a:p>
          <a:p>
            <a:pPr lvl="0">
              <a:buFont typeface="+mj-lt"/>
              <a:buAutoNum type="arabicPeriod"/>
            </a:pPr>
            <a:r>
              <a:rPr lang="en-GB" sz="1600" dirty="0">
                <a:latin typeface="Arial" panose="020B0604020202020204" pitchFamily="34" charset="0"/>
                <a:cs typeface="Arial" panose="020B0604020202020204" pitchFamily="34" charset="0"/>
              </a:rPr>
              <a:t>People diagnosed with dementia should have access to medication and non-medication support services to enable them to live well.</a:t>
            </a:r>
          </a:p>
          <a:p>
            <a:pPr lvl="0">
              <a:buFont typeface="+mj-lt"/>
              <a:buAutoNum type="arabicPeriod"/>
            </a:pPr>
            <a:r>
              <a:rPr lang="en-GB" sz="1600" dirty="0">
                <a:latin typeface="Arial" panose="020B0604020202020204" pitchFamily="34" charset="0"/>
                <a:cs typeface="Arial" panose="020B0604020202020204" pitchFamily="34" charset="0"/>
              </a:rPr>
              <a:t>Pre-diagnostic support information for people and carers, while awaiting a memory assessment.</a:t>
            </a:r>
          </a:p>
          <a:p>
            <a:pPr lvl="0">
              <a:buFont typeface="+mj-lt"/>
              <a:buAutoNum type="arabicPeriod"/>
            </a:pPr>
            <a:r>
              <a:rPr lang="en-GB" sz="1600" dirty="0">
                <a:latin typeface="Arial" panose="020B0604020202020204" pitchFamily="34" charset="0"/>
                <a:cs typeface="Arial" panose="020B0604020202020204" pitchFamily="34" charset="0"/>
              </a:rPr>
              <a:t>Clear referral pathway for support once diagnosis is received.</a:t>
            </a:r>
          </a:p>
          <a:p>
            <a:pPr lvl="0">
              <a:buFont typeface="+mj-lt"/>
              <a:buAutoNum type="arabicPeriod"/>
            </a:pPr>
            <a:r>
              <a:rPr lang="en-GB" sz="1600" dirty="0">
                <a:latin typeface="Arial" panose="020B0604020202020204" pitchFamily="34" charset="0"/>
                <a:cs typeface="Arial" panose="020B0604020202020204" pitchFamily="34" charset="0"/>
              </a:rPr>
              <a:t>Post-diagnostic holistic support and signposting for the patient and carers, to include physical, psychological, financial and emotional support.</a:t>
            </a:r>
          </a:p>
        </p:txBody>
      </p:sp>
      <p:sp>
        <p:nvSpPr>
          <p:cNvPr id="4" name="Slide Number Placeholder 3">
            <a:extLst>
              <a:ext uri="{FF2B5EF4-FFF2-40B4-BE49-F238E27FC236}">
                <a16:creationId xmlns:a16="http://schemas.microsoft.com/office/drawing/2014/main" id="{50DC8528-7338-4470-8397-254633BD79DC}"/>
              </a:ext>
              <a:ext uri="{C183D7F6-B498-43B3-948B-1728B52AA6E4}">
                <adec:decorative xmlns:adec="http://schemas.microsoft.com/office/drawing/2017/decorative" val="1"/>
              </a:ext>
            </a:extLst>
          </p:cNvPr>
          <p:cNvSpPr>
            <a:spLocks noGrp="1"/>
          </p:cNvSpPr>
          <p:nvPr>
            <p:ph type="sldNum" sz="quarter" idx="12"/>
          </p:nvPr>
        </p:nvSpPr>
        <p:spPr/>
        <p:txBody>
          <a:bodyPr/>
          <a:lstStyle/>
          <a:p>
            <a:pPr lvl="0"/>
            <a:fld id="{4FDDE669-8D5A-4844-B282-1D6AEB3199C8}" type="slidenum">
              <a:rPr lang="en-US" smtClean="0">
                <a:solidFill>
                  <a:schemeClr val="bg1"/>
                </a:solidFill>
              </a:rPr>
              <a:t>8</a:t>
            </a:fld>
            <a:endParaRPr lang="en-US" dirty="0">
              <a:solidFill>
                <a:schemeClr val="bg1"/>
              </a:solidFill>
            </a:endParaRPr>
          </a:p>
        </p:txBody>
      </p:sp>
      <p:sp>
        <p:nvSpPr>
          <p:cNvPr id="7" name="Content Placeholder 2" descr="Text box. Questions &#10;1. Are these the right goals?&#10;2. What would your top 3 priorities be?&#10;3. Are there any gaps?&#10;&#10;Email: nhsbsolccg.dementiastrategy@nhs.net &#10;">
            <a:extLst>
              <a:ext uri="{FF2B5EF4-FFF2-40B4-BE49-F238E27FC236}">
                <a16:creationId xmlns:a16="http://schemas.microsoft.com/office/drawing/2014/main" id="{73BA5173-AD16-485C-B50A-3CB0CF1F7FC1}"/>
              </a:ext>
              <a:ext uri="{C183D7F6-B498-43B3-948B-1728B52AA6E4}">
                <adec:decorative xmlns:adec="http://schemas.microsoft.com/office/drawing/2017/decorative" val="0"/>
              </a:ext>
            </a:extLst>
          </p:cNvPr>
          <p:cNvSpPr txBox="1">
            <a:spLocks/>
          </p:cNvSpPr>
          <p:nvPr/>
        </p:nvSpPr>
        <p:spPr>
          <a:xfrm>
            <a:off x="2519590" y="5207214"/>
            <a:ext cx="8596312" cy="10167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600" b="1" dirty="0">
                <a:latin typeface="Arial" panose="020B0604020202020204" pitchFamily="34" charset="0"/>
                <a:cs typeface="Arial" panose="020B0604020202020204" pitchFamily="34" charset="0"/>
              </a:rPr>
              <a:t>Questions, respond to </a:t>
            </a:r>
            <a:r>
              <a:rPr lang="en-GB" sz="16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nhsbsolccg.dementiastrategy@nhs.net</a:t>
            </a:r>
            <a:r>
              <a:rPr lang="en-GB" sz="1600" dirty="0">
                <a:latin typeface="Arial" panose="020B0604020202020204" pitchFamily="34" charset="0"/>
                <a:ea typeface="Calibri" panose="020F050202020403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a:buFont typeface="+mj-lt"/>
              <a:buAutoNum type="arabicPeriod"/>
            </a:pPr>
            <a:r>
              <a:rPr lang="en-GB" sz="1600" dirty="0">
                <a:latin typeface="Arial" panose="020B0604020202020204" pitchFamily="34" charset="0"/>
                <a:cs typeface="Arial" panose="020B0604020202020204" pitchFamily="34" charset="0"/>
              </a:rPr>
              <a:t>Are these the right goals?</a:t>
            </a:r>
          </a:p>
          <a:p>
            <a:pPr>
              <a:buFont typeface="+mj-lt"/>
              <a:buAutoNum type="arabicPeriod"/>
            </a:pPr>
            <a:r>
              <a:rPr lang="en-GB" sz="1600" dirty="0">
                <a:latin typeface="Arial" panose="020B0604020202020204" pitchFamily="34" charset="0"/>
                <a:cs typeface="Arial" panose="020B0604020202020204" pitchFamily="34" charset="0"/>
              </a:rPr>
              <a:t>What would your top three priorities be?</a:t>
            </a:r>
          </a:p>
          <a:p>
            <a:pPr>
              <a:buFont typeface="+mj-lt"/>
              <a:buAutoNum type="arabicPeriod"/>
            </a:pPr>
            <a:r>
              <a:rPr lang="en-GB" sz="1600" dirty="0">
                <a:latin typeface="Arial" panose="020B0604020202020204" pitchFamily="34" charset="0"/>
                <a:cs typeface="Arial" panose="020B0604020202020204" pitchFamily="34" charset="0"/>
              </a:rPr>
              <a:t>Are there any gaps?</a:t>
            </a:r>
          </a:p>
          <a:p>
            <a:pPr marL="0" indent="0">
              <a:buFont typeface="Wingdings 3" charset="2"/>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1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trategic goals for living well">
            <a:extLst>
              <a:ext uri="{FF2B5EF4-FFF2-40B4-BE49-F238E27FC236}">
                <a16:creationId xmlns:a16="http://schemas.microsoft.com/office/drawing/2014/main" id="{BC6ACD93-2D87-467C-903B-4A43951EA29A}"/>
              </a:ext>
            </a:extLst>
          </p:cNvPr>
          <p:cNvSpPr>
            <a:spLocks noGrp="1"/>
          </p:cNvSpPr>
          <p:nvPr>
            <p:ph type="title"/>
          </p:nvPr>
        </p:nvSpPr>
        <p:spPr>
          <a:xfrm>
            <a:off x="162984" y="244475"/>
            <a:ext cx="8596668" cy="555625"/>
          </a:xfrm>
        </p:spPr>
        <p:txBody>
          <a:bodyPr>
            <a:normAutofit fontScale="90000"/>
          </a:bodyPr>
          <a:lstStyle/>
          <a:p>
            <a:r>
              <a:rPr lang="en-GB" dirty="0">
                <a:latin typeface="Arial" panose="020B0604020202020204" pitchFamily="34" charset="0"/>
                <a:cs typeface="Arial" panose="020B0604020202020204" pitchFamily="34" charset="0"/>
              </a:rPr>
              <a:t>Strategy goals – Living Well</a:t>
            </a:r>
            <a:endParaRPr lang="en-GB" sz="1800" dirty="0">
              <a:solidFill>
                <a:schemeClr val="tx1"/>
              </a:solidFill>
              <a:latin typeface="Arial" panose="020B0604020202020204" pitchFamily="34" charset="0"/>
              <a:cs typeface="Arial" panose="020B0604020202020204" pitchFamily="34" charset="0"/>
            </a:endParaRPr>
          </a:p>
        </p:txBody>
      </p:sp>
      <p:sp>
        <p:nvSpPr>
          <p:cNvPr id="7" name="Content Placeholder 2" descr="Text box. Living Well goals.&#10;Personalised care and support planning  to everyone with dementia and clear referral route.&#10;1. We will take a strengths based approach to support those with dementia, to be independent for as long as possible using all the current resources and services available.&#10;&#10;">
            <a:extLst>
              <a:ext uri="{FF2B5EF4-FFF2-40B4-BE49-F238E27FC236}">
                <a16:creationId xmlns:a16="http://schemas.microsoft.com/office/drawing/2014/main" id="{612FC3C0-06F4-4946-A198-17F2B3B03840}"/>
              </a:ext>
              <a:ext uri="{C183D7F6-B498-43B3-948B-1728B52AA6E4}">
                <adec:decorative xmlns:adec="http://schemas.microsoft.com/office/drawing/2017/decorative" val="0"/>
              </a:ext>
            </a:extLst>
          </p:cNvPr>
          <p:cNvSpPr>
            <a:spLocks noGrp="1"/>
          </p:cNvSpPr>
          <p:nvPr>
            <p:ph idx="1"/>
          </p:nvPr>
        </p:nvSpPr>
        <p:spPr>
          <a:xfrm>
            <a:off x="540736" y="959941"/>
            <a:ext cx="9229988" cy="3612060"/>
          </a:xfrm>
        </p:spPr>
        <p:txBody>
          <a:bodyPr>
            <a:noAutofit/>
          </a:bodyPr>
          <a:lstStyle/>
          <a:p>
            <a:pPr marL="0" indent="0">
              <a:buNone/>
            </a:pPr>
            <a:r>
              <a:rPr lang="en-GB" sz="1600" b="1" dirty="0">
                <a:latin typeface="Arial" panose="020B0604020202020204" pitchFamily="34" charset="0"/>
                <a:cs typeface="Arial" panose="020B0604020202020204" pitchFamily="34" charset="0"/>
              </a:rPr>
              <a:t>Living Well:</a:t>
            </a:r>
            <a:r>
              <a:rPr lang="en-GB" sz="1600" dirty="0">
                <a:latin typeface="Arial" panose="020B0604020202020204" pitchFamily="34" charset="0"/>
                <a:cs typeface="Arial" panose="020B0604020202020204" pitchFamily="34" charset="0"/>
              </a:rPr>
              <a:t> We will take a Strengths based approach to dementia in where we will support to keep people as independent as possible for as long as possible using all the current resources and services available.</a:t>
            </a:r>
          </a:p>
          <a:p>
            <a:pPr marL="0" indent="0">
              <a:buNone/>
            </a:pPr>
            <a:r>
              <a:rPr lang="en-GB" sz="1600" b="1" dirty="0">
                <a:latin typeface="Arial" panose="020B0604020202020204" pitchFamily="34" charset="0"/>
                <a:cs typeface="Arial" panose="020B0604020202020204" pitchFamily="34" charset="0"/>
              </a:rPr>
              <a:t>What this could mean to you, </a:t>
            </a:r>
            <a:r>
              <a:rPr lang="en-GB" sz="1600" dirty="0">
                <a:latin typeface="Arial" panose="020B0604020202020204" pitchFamily="34" charset="0"/>
                <a:cs typeface="Arial" panose="020B0604020202020204" pitchFamily="34" charset="0"/>
              </a:rPr>
              <a:t>“I know those around me, support me in a safe and accepting way and that I feel part of the community.”</a:t>
            </a:r>
          </a:p>
          <a:p>
            <a:pPr lvl="0">
              <a:buFont typeface="+mj-lt"/>
              <a:buAutoNum type="arabicPeriod"/>
            </a:pPr>
            <a:r>
              <a:rPr lang="en-GB" sz="1600" dirty="0">
                <a:latin typeface="Arial" panose="020B0604020202020204" pitchFamily="34" charset="0"/>
                <a:cs typeface="Arial" panose="020B0604020202020204" pitchFamily="34" charset="0"/>
              </a:rPr>
              <a:t>We will take a strengths based approach to support those with dementia, to be independent for as long as possible using all the current resources and services available.</a:t>
            </a:r>
          </a:p>
        </p:txBody>
      </p:sp>
      <p:sp>
        <p:nvSpPr>
          <p:cNvPr id="4" name="Slide Number Placeholder 3">
            <a:extLst>
              <a:ext uri="{FF2B5EF4-FFF2-40B4-BE49-F238E27FC236}">
                <a16:creationId xmlns:a16="http://schemas.microsoft.com/office/drawing/2014/main" id="{50DC8528-7338-4470-8397-254633BD79DC}"/>
              </a:ext>
              <a:ext uri="{C183D7F6-B498-43B3-948B-1728B52AA6E4}">
                <adec:decorative xmlns:adec="http://schemas.microsoft.com/office/drawing/2017/decorative" val="1"/>
              </a:ext>
            </a:extLst>
          </p:cNvPr>
          <p:cNvSpPr>
            <a:spLocks noGrp="1"/>
          </p:cNvSpPr>
          <p:nvPr>
            <p:ph type="sldNum" sz="quarter" idx="12"/>
          </p:nvPr>
        </p:nvSpPr>
        <p:spPr/>
        <p:txBody>
          <a:bodyPr/>
          <a:lstStyle/>
          <a:p>
            <a:pPr lvl="0"/>
            <a:fld id="{4FDDE669-8D5A-4844-B282-1D6AEB3199C8}" type="slidenum">
              <a:rPr lang="en-US" smtClean="0"/>
              <a:t>9</a:t>
            </a:fld>
            <a:endParaRPr lang="en-US"/>
          </a:p>
        </p:txBody>
      </p:sp>
      <p:sp>
        <p:nvSpPr>
          <p:cNvPr id="8" name="Content Placeholder 2" descr="Text box. Questions:&#10;1. Are these the right goals?&#10;2. What would your top 3 priorities be?&#10;3. Are there any gaps?&#10;Email: nhsbsolccg.dementiastrategy@nhs.net &#10;&#10;Email: nhsbsolccg.dementiastrategy@nhs.net &#10;">
            <a:extLst>
              <a:ext uri="{FF2B5EF4-FFF2-40B4-BE49-F238E27FC236}">
                <a16:creationId xmlns:a16="http://schemas.microsoft.com/office/drawing/2014/main" id="{4D9B2AC1-B773-4735-B39C-981C536D7FC6}"/>
              </a:ext>
              <a:ext uri="{C183D7F6-B498-43B3-948B-1728B52AA6E4}">
                <adec:decorative xmlns:adec="http://schemas.microsoft.com/office/drawing/2017/decorative" val="0"/>
              </a:ext>
            </a:extLst>
          </p:cNvPr>
          <p:cNvSpPr txBox="1">
            <a:spLocks/>
          </p:cNvSpPr>
          <p:nvPr/>
        </p:nvSpPr>
        <p:spPr>
          <a:xfrm>
            <a:off x="2519590" y="5207214"/>
            <a:ext cx="8596312" cy="10167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600" b="1" dirty="0">
                <a:latin typeface="Arial" panose="020B0604020202020204" pitchFamily="34" charset="0"/>
                <a:cs typeface="Arial" panose="020B0604020202020204" pitchFamily="34" charset="0"/>
              </a:rPr>
              <a:t>Questions, respond to </a:t>
            </a:r>
            <a:r>
              <a:rPr lang="en-GB" sz="16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nhsbsolccg.dementiastrategy@nhs.net</a:t>
            </a:r>
            <a:r>
              <a:rPr lang="en-GB" sz="1600" dirty="0">
                <a:latin typeface="Arial" panose="020B0604020202020204" pitchFamily="34" charset="0"/>
                <a:ea typeface="Calibri" panose="020F050202020403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a:buFont typeface="+mj-lt"/>
              <a:buAutoNum type="arabicPeriod"/>
            </a:pPr>
            <a:r>
              <a:rPr lang="en-GB" sz="1600" dirty="0">
                <a:latin typeface="Arial" panose="020B0604020202020204" pitchFamily="34" charset="0"/>
                <a:cs typeface="Arial" panose="020B0604020202020204" pitchFamily="34" charset="0"/>
              </a:rPr>
              <a:t>Are these the right goals?</a:t>
            </a:r>
          </a:p>
          <a:p>
            <a:pPr>
              <a:buFont typeface="+mj-lt"/>
              <a:buAutoNum type="arabicPeriod"/>
            </a:pPr>
            <a:r>
              <a:rPr lang="en-GB" sz="1600" dirty="0">
                <a:latin typeface="Arial" panose="020B0604020202020204" pitchFamily="34" charset="0"/>
                <a:cs typeface="Arial" panose="020B0604020202020204" pitchFamily="34" charset="0"/>
              </a:rPr>
              <a:t>What would your top three priorities be?</a:t>
            </a:r>
          </a:p>
          <a:p>
            <a:pPr>
              <a:buFont typeface="+mj-lt"/>
              <a:buAutoNum type="arabicPeriod"/>
            </a:pPr>
            <a:r>
              <a:rPr lang="en-GB" sz="1600" dirty="0">
                <a:latin typeface="Arial" panose="020B0604020202020204" pitchFamily="34" charset="0"/>
                <a:cs typeface="Arial" panose="020B0604020202020204" pitchFamily="34" charset="0"/>
              </a:rPr>
              <a:t>Are there any gaps?</a:t>
            </a:r>
          </a:p>
          <a:p>
            <a:pPr marL="0" indent="0">
              <a:buFont typeface="Wingdings 3" charset="2"/>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190205"/>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000000"/>
      </a:dk2>
      <a:lt2>
        <a:srgbClr val="FFFFFF"/>
      </a:lt2>
      <a:accent1>
        <a:srgbClr val="008794"/>
      </a:accent1>
      <a:accent2>
        <a:srgbClr val="008794"/>
      </a:accent2>
      <a:accent3>
        <a:srgbClr val="008794"/>
      </a:accent3>
      <a:accent4>
        <a:srgbClr val="008794"/>
      </a:accent4>
      <a:accent5>
        <a:srgbClr val="008794"/>
      </a:accent5>
      <a:accent6>
        <a:srgbClr val="83267F"/>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Custom 1">
      <a:dk1>
        <a:sysClr val="windowText" lastClr="000000"/>
      </a:dk1>
      <a:lt1>
        <a:sysClr val="window" lastClr="FFFFFF"/>
      </a:lt1>
      <a:dk2>
        <a:srgbClr val="000000"/>
      </a:dk2>
      <a:lt2>
        <a:srgbClr val="FFFFFF"/>
      </a:lt2>
      <a:accent1>
        <a:srgbClr val="008794"/>
      </a:accent1>
      <a:accent2>
        <a:srgbClr val="008794"/>
      </a:accent2>
      <a:accent3>
        <a:srgbClr val="008794"/>
      </a:accent3>
      <a:accent4>
        <a:srgbClr val="008794"/>
      </a:accent4>
      <a:accent5>
        <a:srgbClr val="008794"/>
      </a:accent5>
      <a:accent6>
        <a:srgbClr val="83267F"/>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1050</TotalTime>
  <Words>1716</Words>
  <Application>Microsoft Office PowerPoint</Application>
  <PresentationFormat>Widescreen</PresentationFormat>
  <Paragraphs>127</Paragraphs>
  <Slides>13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Trebuchet MS</vt:lpstr>
      <vt:lpstr>Wingdings 3</vt:lpstr>
      <vt:lpstr>Facet</vt:lpstr>
      <vt:lpstr>1_Facet</vt:lpstr>
      <vt:lpstr>Birmingham and Solihull Dementia Summary Strategy  2022-2027  Draft for Engagement  6th June – 17th July 2022</vt:lpstr>
      <vt:lpstr>Aim of the strategy</vt:lpstr>
      <vt:lpstr>Context</vt:lpstr>
      <vt:lpstr>Health Inequalities in Birmingham and Solihull</vt:lpstr>
      <vt:lpstr>Well Pathway</vt:lpstr>
      <vt:lpstr>Strategy goals – Preventing Well </vt:lpstr>
      <vt:lpstr>Strategy goals – Diagnosing Well</vt:lpstr>
      <vt:lpstr>Strategy goals – Treating and Supporting Well</vt:lpstr>
      <vt:lpstr>Strategy goals – Living Well</vt:lpstr>
      <vt:lpstr>Strategy goals – Dying Well</vt:lpstr>
      <vt:lpstr>Action Plan 2022-2024</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Birmingham and Solihull Dementia Strategy  2022-2027  Draft for Engagement  6th June – 15th July 2022</dc:title>
  <dc:creator>Shirin Marashi</dc:creator>
  <cp:lastModifiedBy>Samantha Tinsley-Hunt</cp:lastModifiedBy>
  <cp:revision>61</cp:revision>
  <dcterms:created xsi:type="dcterms:W3CDTF">2022-06-14T08:50:06Z</dcterms:created>
  <dcterms:modified xsi:type="dcterms:W3CDTF">2022-06-24T14:54:51Z</dcterms:modified>
</cp:coreProperties>
</file>