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51" r:id="rId4"/>
  </p:sldMasterIdLst>
  <p:notesMasterIdLst>
    <p:notesMasterId r:id="rId36"/>
  </p:notesMasterIdLst>
  <p:sldIdLst>
    <p:sldId id="256" r:id="rId5"/>
    <p:sldId id="975" r:id="rId6"/>
    <p:sldId id="274" r:id="rId7"/>
    <p:sldId id="8929" r:id="rId8"/>
    <p:sldId id="257" r:id="rId9"/>
    <p:sldId id="747" r:id="rId10"/>
    <p:sldId id="748" r:id="rId11"/>
    <p:sldId id="800" r:id="rId12"/>
    <p:sldId id="719" r:id="rId13"/>
    <p:sldId id="2126987790" r:id="rId14"/>
    <p:sldId id="2126987791" r:id="rId15"/>
    <p:sldId id="575" r:id="rId16"/>
    <p:sldId id="2181" r:id="rId17"/>
    <p:sldId id="3361" r:id="rId18"/>
    <p:sldId id="266" r:id="rId19"/>
    <p:sldId id="268" r:id="rId20"/>
    <p:sldId id="4133" r:id="rId21"/>
    <p:sldId id="270" r:id="rId22"/>
    <p:sldId id="4135" r:id="rId23"/>
    <p:sldId id="4134" r:id="rId24"/>
    <p:sldId id="588" r:id="rId25"/>
    <p:sldId id="2126987792" r:id="rId26"/>
    <p:sldId id="4136" r:id="rId27"/>
    <p:sldId id="4154" r:id="rId28"/>
    <p:sldId id="4139" r:id="rId29"/>
    <p:sldId id="2126987793" r:id="rId30"/>
    <p:sldId id="4140" r:id="rId31"/>
    <p:sldId id="4141" r:id="rId32"/>
    <p:sldId id="4142" r:id="rId33"/>
    <p:sldId id="4146" r:id="rId34"/>
    <p:sldId id="4147" r:id="rId35"/>
  </p:sldIdLst>
  <p:sldSz cx="9144000" cy="5143500" type="screen16x9"/>
  <p:notesSz cx="6858000" cy="9144000"/>
  <p:custDataLst>
    <p:tags r:id="rId3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9F2"/>
    <a:srgbClr val="72BE04"/>
    <a:srgbClr val="E12184"/>
    <a:srgbClr val="864192"/>
    <a:srgbClr val="FDAF17"/>
    <a:srgbClr val="F15A21"/>
    <a:srgbClr val="D7D7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DDB8C5-4337-4881-A71C-455FAE6407E5}" v="187" dt="2022-08-12T10:18:14.9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83" autoAdjust="0"/>
    <p:restoredTop sz="83401" autoAdjust="0"/>
  </p:normalViewPr>
  <p:slideViewPr>
    <p:cSldViewPr snapToGrid="0">
      <p:cViewPr varScale="1">
        <p:scale>
          <a:sx n="74" d="100"/>
          <a:sy n="74" d="100"/>
        </p:scale>
        <p:origin x="1180" y="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7243007370523073E-2"/>
          <c:y val="7.8703703703703706E-2"/>
          <c:w val="0.89220148033407587"/>
          <c:h val="0.75043512418140679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'Outstanding Decisions'!$P$1</c:f>
              <c:strCache>
                <c:ptCount val="1"/>
                <c:pt idx="0">
                  <c:v>Presentations 2020</c:v>
                </c:pt>
              </c:strCache>
            </c:strRef>
          </c:tx>
          <c:spPr>
            <a:solidFill>
              <a:srgbClr val="0070C0"/>
            </a:solidFill>
            <a:ln w="6350">
              <a:solidFill>
                <a:srgbClr val="0070C0"/>
              </a:solidFill>
            </a:ln>
            <a:effectLst/>
          </c:spPr>
          <c:invertIfNegative val="0"/>
          <c:cat>
            <c:numRef>
              <c:f>'Outstanding Decisions'!$N$2:$N$53</c:f>
              <c:numCache>
                <c:formatCode>m/d/yyyy</c:formatCode>
                <c:ptCount val="52"/>
                <c:pt idx="0">
                  <c:v>44291</c:v>
                </c:pt>
                <c:pt idx="1">
                  <c:v>44298</c:v>
                </c:pt>
                <c:pt idx="2">
                  <c:v>44305</c:v>
                </c:pt>
                <c:pt idx="3">
                  <c:v>44312</c:v>
                </c:pt>
                <c:pt idx="4">
                  <c:v>44319</c:v>
                </c:pt>
                <c:pt idx="5">
                  <c:v>44326</c:v>
                </c:pt>
                <c:pt idx="6">
                  <c:v>44333</c:v>
                </c:pt>
                <c:pt idx="7">
                  <c:v>44340</c:v>
                </c:pt>
                <c:pt idx="8">
                  <c:v>44347</c:v>
                </c:pt>
                <c:pt idx="9">
                  <c:v>44354</c:v>
                </c:pt>
                <c:pt idx="10">
                  <c:v>44361</c:v>
                </c:pt>
                <c:pt idx="11">
                  <c:v>44368</c:v>
                </c:pt>
                <c:pt idx="12">
                  <c:v>44375</c:v>
                </c:pt>
                <c:pt idx="13">
                  <c:v>44382</c:v>
                </c:pt>
                <c:pt idx="14">
                  <c:v>44389</c:v>
                </c:pt>
                <c:pt idx="15">
                  <c:v>44396</c:v>
                </c:pt>
                <c:pt idx="16">
                  <c:v>44403</c:v>
                </c:pt>
                <c:pt idx="17">
                  <c:v>44410</c:v>
                </c:pt>
                <c:pt idx="18">
                  <c:v>44417</c:v>
                </c:pt>
                <c:pt idx="19">
                  <c:v>44424</c:v>
                </c:pt>
                <c:pt idx="20">
                  <c:v>44431</c:v>
                </c:pt>
                <c:pt idx="21">
                  <c:v>44438</c:v>
                </c:pt>
                <c:pt idx="22">
                  <c:v>44445</c:v>
                </c:pt>
                <c:pt idx="23">
                  <c:v>44452</c:v>
                </c:pt>
                <c:pt idx="24">
                  <c:v>44459</c:v>
                </c:pt>
                <c:pt idx="25">
                  <c:v>44466</c:v>
                </c:pt>
                <c:pt idx="26">
                  <c:v>44473</c:v>
                </c:pt>
                <c:pt idx="27">
                  <c:v>44480</c:v>
                </c:pt>
                <c:pt idx="28">
                  <c:v>44487</c:v>
                </c:pt>
                <c:pt idx="29">
                  <c:v>44494</c:v>
                </c:pt>
                <c:pt idx="30">
                  <c:v>44501</c:v>
                </c:pt>
                <c:pt idx="31">
                  <c:v>44508</c:v>
                </c:pt>
                <c:pt idx="32">
                  <c:v>44515</c:v>
                </c:pt>
                <c:pt idx="33">
                  <c:v>44522</c:v>
                </c:pt>
                <c:pt idx="34">
                  <c:v>44529</c:v>
                </c:pt>
                <c:pt idx="35">
                  <c:v>44536</c:v>
                </c:pt>
                <c:pt idx="36">
                  <c:v>44543</c:v>
                </c:pt>
                <c:pt idx="37">
                  <c:v>44550</c:v>
                </c:pt>
                <c:pt idx="38">
                  <c:v>44557</c:v>
                </c:pt>
                <c:pt idx="39">
                  <c:v>44564</c:v>
                </c:pt>
                <c:pt idx="40">
                  <c:v>44571</c:v>
                </c:pt>
                <c:pt idx="41">
                  <c:v>44578</c:v>
                </c:pt>
                <c:pt idx="42">
                  <c:v>44585</c:v>
                </c:pt>
                <c:pt idx="43">
                  <c:v>44592</c:v>
                </c:pt>
                <c:pt idx="44">
                  <c:v>44599</c:v>
                </c:pt>
                <c:pt idx="45">
                  <c:v>44606</c:v>
                </c:pt>
                <c:pt idx="46">
                  <c:v>44613</c:v>
                </c:pt>
                <c:pt idx="47">
                  <c:v>44620</c:v>
                </c:pt>
                <c:pt idx="48">
                  <c:v>44627</c:v>
                </c:pt>
                <c:pt idx="49">
                  <c:v>44634</c:v>
                </c:pt>
                <c:pt idx="50">
                  <c:v>44641</c:v>
                </c:pt>
                <c:pt idx="51">
                  <c:v>44648</c:v>
                </c:pt>
              </c:numCache>
            </c:numRef>
          </c:cat>
          <c:val>
            <c:numRef>
              <c:f>'Outstanding Decisions'!$P$2:$P$53</c:f>
              <c:numCache>
                <c:formatCode>General</c:formatCode>
                <c:ptCount val="52"/>
                <c:pt idx="0">
                  <c:v>190</c:v>
                </c:pt>
                <c:pt idx="1">
                  <c:v>167</c:v>
                </c:pt>
                <c:pt idx="2">
                  <c:v>201</c:v>
                </c:pt>
                <c:pt idx="3">
                  <c:v>212</c:v>
                </c:pt>
                <c:pt idx="4">
                  <c:v>195</c:v>
                </c:pt>
                <c:pt idx="5">
                  <c:v>228</c:v>
                </c:pt>
                <c:pt idx="6">
                  <c:v>201</c:v>
                </c:pt>
                <c:pt idx="7">
                  <c:v>238</c:v>
                </c:pt>
                <c:pt idx="8">
                  <c:v>255</c:v>
                </c:pt>
                <c:pt idx="9">
                  <c:v>269</c:v>
                </c:pt>
                <c:pt idx="10">
                  <c:v>273</c:v>
                </c:pt>
                <c:pt idx="11">
                  <c:v>310</c:v>
                </c:pt>
                <c:pt idx="12">
                  <c:v>267</c:v>
                </c:pt>
                <c:pt idx="13">
                  <c:v>339</c:v>
                </c:pt>
                <c:pt idx="14">
                  <c:v>314</c:v>
                </c:pt>
                <c:pt idx="15">
                  <c:v>332</c:v>
                </c:pt>
                <c:pt idx="16">
                  <c:v>351</c:v>
                </c:pt>
                <c:pt idx="17">
                  <c:v>287</c:v>
                </c:pt>
                <c:pt idx="18">
                  <c:v>268</c:v>
                </c:pt>
                <c:pt idx="19">
                  <c:v>293</c:v>
                </c:pt>
                <c:pt idx="20">
                  <c:v>339</c:v>
                </c:pt>
                <c:pt idx="21">
                  <c:v>309</c:v>
                </c:pt>
                <c:pt idx="22">
                  <c:v>252</c:v>
                </c:pt>
                <c:pt idx="23">
                  <c:v>292</c:v>
                </c:pt>
                <c:pt idx="24">
                  <c:v>292</c:v>
                </c:pt>
                <c:pt idx="25">
                  <c:v>294</c:v>
                </c:pt>
                <c:pt idx="26">
                  <c:v>314</c:v>
                </c:pt>
                <c:pt idx="27">
                  <c:v>339</c:v>
                </c:pt>
                <c:pt idx="28">
                  <c:v>338</c:v>
                </c:pt>
                <c:pt idx="29">
                  <c:v>299</c:v>
                </c:pt>
                <c:pt idx="30">
                  <c:v>294</c:v>
                </c:pt>
                <c:pt idx="31">
                  <c:v>296</c:v>
                </c:pt>
                <c:pt idx="32">
                  <c:v>295</c:v>
                </c:pt>
                <c:pt idx="33">
                  <c:v>269</c:v>
                </c:pt>
                <c:pt idx="34">
                  <c:v>270</c:v>
                </c:pt>
                <c:pt idx="35">
                  <c:v>249</c:v>
                </c:pt>
                <c:pt idx="36">
                  <c:v>258</c:v>
                </c:pt>
                <c:pt idx="37">
                  <c:v>275</c:v>
                </c:pt>
                <c:pt idx="38">
                  <c:v>310</c:v>
                </c:pt>
                <c:pt idx="39">
                  <c:v>167</c:v>
                </c:pt>
                <c:pt idx="40">
                  <c:v>140</c:v>
                </c:pt>
                <c:pt idx="41">
                  <c:v>333</c:v>
                </c:pt>
                <c:pt idx="42">
                  <c:v>325</c:v>
                </c:pt>
                <c:pt idx="43">
                  <c:v>325</c:v>
                </c:pt>
                <c:pt idx="44">
                  <c:v>233</c:v>
                </c:pt>
                <c:pt idx="45">
                  <c:v>259</c:v>
                </c:pt>
                <c:pt idx="46">
                  <c:v>256</c:v>
                </c:pt>
                <c:pt idx="47">
                  <c:v>309</c:v>
                </c:pt>
                <c:pt idx="48">
                  <c:v>270</c:v>
                </c:pt>
                <c:pt idx="49">
                  <c:v>275</c:v>
                </c:pt>
                <c:pt idx="50">
                  <c:v>237</c:v>
                </c:pt>
                <c:pt idx="51">
                  <c:v>258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14-4B02-9A27-4E7F0173F4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718849736"/>
        <c:axId val="718850392"/>
      </c:barChart>
      <c:lineChart>
        <c:grouping val="standard"/>
        <c:varyColors val="0"/>
        <c:ser>
          <c:idx val="0"/>
          <c:order val="0"/>
          <c:tx>
            <c:strRef>
              <c:f>'Outstanding Decisions'!$O$1</c:f>
              <c:strCache>
                <c:ptCount val="1"/>
                <c:pt idx="0">
                  <c:v>Presentations 2021</c:v>
                </c:pt>
              </c:strCache>
            </c:strRef>
          </c:tx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numRef>
              <c:f>'Outstanding Decisions'!$N$2:$N$53</c:f>
              <c:numCache>
                <c:formatCode>m/d/yyyy</c:formatCode>
                <c:ptCount val="52"/>
                <c:pt idx="0">
                  <c:v>44291</c:v>
                </c:pt>
                <c:pt idx="1">
                  <c:v>44298</c:v>
                </c:pt>
                <c:pt idx="2">
                  <c:v>44305</c:v>
                </c:pt>
                <c:pt idx="3">
                  <c:v>44312</c:v>
                </c:pt>
                <c:pt idx="4">
                  <c:v>44319</c:v>
                </c:pt>
                <c:pt idx="5">
                  <c:v>44326</c:v>
                </c:pt>
                <c:pt idx="6">
                  <c:v>44333</c:v>
                </c:pt>
                <c:pt idx="7">
                  <c:v>44340</c:v>
                </c:pt>
                <c:pt idx="8">
                  <c:v>44347</c:v>
                </c:pt>
                <c:pt idx="9">
                  <c:v>44354</c:v>
                </c:pt>
                <c:pt idx="10">
                  <c:v>44361</c:v>
                </c:pt>
                <c:pt idx="11">
                  <c:v>44368</c:v>
                </c:pt>
                <c:pt idx="12">
                  <c:v>44375</c:v>
                </c:pt>
                <c:pt idx="13">
                  <c:v>44382</c:v>
                </c:pt>
                <c:pt idx="14">
                  <c:v>44389</c:v>
                </c:pt>
                <c:pt idx="15">
                  <c:v>44396</c:v>
                </c:pt>
                <c:pt idx="16">
                  <c:v>44403</c:v>
                </c:pt>
                <c:pt idx="17">
                  <c:v>44410</c:v>
                </c:pt>
                <c:pt idx="18">
                  <c:v>44417</c:v>
                </c:pt>
                <c:pt idx="19">
                  <c:v>44424</c:v>
                </c:pt>
                <c:pt idx="20">
                  <c:v>44431</c:v>
                </c:pt>
                <c:pt idx="21">
                  <c:v>44438</c:v>
                </c:pt>
                <c:pt idx="22">
                  <c:v>44445</c:v>
                </c:pt>
                <c:pt idx="23">
                  <c:v>44452</c:v>
                </c:pt>
                <c:pt idx="24">
                  <c:v>44459</c:v>
                </c:pt>
                <c:pt idx="25">
                  <c:v>44466</c:v>
                </c:pt>
                <c:pt idx="26">
                  <c:v>44473</c:v>
                </c:pt>
                <c:pt idx="27">
                  <c:v>44480</c:v>
                </c:pt>
                <c:pt idx="28">
                  <c:v>44487</c:v>
                </c:pt>
                <c:pt idx="29">
                  <c:v>44494</c:v>
                </c:pt>
                <c:pt idx="30">
                  <c:v>44501</c:v>
                </c:pt>
                <c:pt idx="31">
                  <c:v>44508</c:v>
                </c:pt>
                <c:pt idx="32">
                  <c:v>44515</c:v>
                </c:pt>
                <c:pt idx="33">
                  <c:v>44522</c:v>
                </c:pt>
                <c:pt idx="34">
                  <c:v>44529</c:v>
                </c:pt>
                <c:pt idx="35">
                  <c:v>44536</c:v>
                </c:pt>
                <c:pt idx="36">
                  <c:v>44543</c:v>
                </c:pt>
                <c:pt idx="37">
                  <c:v>44550</c:v>
                </c:pt>
                <c:pt idx="38">
                  <c:v>44557</c:v>
                </c:pt>
                <c:pt idx="39">
                  <c:v>44564</c:v>
                </c:pt>
                <c:pt idx="40">
                  <c:v>44571</c:v>
                </c:pt>
                <c:pt idx="41">
                  <c:v>44578</c:v>
                </c:pt>
                <c:pt idx="42">
                  <c:v>44585</c:v>
                </c:pt>
                <c:pt idx="43">
                  <c:v>44592</c:v>
                </c:pt>
                <c:pt idx="44">
                  <c:v>44599</c:v>
                </c:pt>
                <c:pt idx="45">
                  <c:v>44606</c:v>
                </c:pt>
                <c:pt idx="46">
                  <c:v>44613</c:v>
                </c:pt>
                <c:pt idx="47">
                  <c:v>44620</c:v>
                </c:pt>
                <c:pt idx="48">
                  <c:v>44627</c:v>
                </c:pt>
                <c:pt idx="49">
                  <c:v>44634</c:v>
                </c:pt>
                <c:pt idx="50">
                  <c:v>44641</c:v>
                </c:pt>
                <c:pt idx="51">
                  <c:v>44648</c:v>
                </c:pt>
              </c:numCache>
            </c:numRef>
          </c:cat>
          <c:val>
            <c:numRef>
              <c:f>'Outstanding Decisions'!$O$2:$O$53</c:f>
              <c:numCache>
                <c:formatCode>General</c:formatCode>
                <c:ptCount val="52"/>
                <c:pt idx="0">
                  <c:v>268</c:v>
                </c:pt>
                <c:pt idx="1">
                  <c:v>256</c:v>
                </c:pt>
                <c:pt idx="2">
                  <c:v>272</c:v>
                </c:pt>
                <c:pt idx="3">
                  <c:v>285</c:v>
                </c:pt>
                <c:pt idx="4">
                  <c:v>295</c:v>
                </c:pt>
                <c:pt idx="5">
                  <c:v>231</c:v>
                </c:pt>
                <c:pt idx="6">
                  <c:v>254</c:v>
                </c:pt>
                <c:pt idx="7">
                  <c:v>346</c:v>
                </c:pt>
                <c:pt idx="8">
                  <c:v>299</c:v>
                </c:pt>
                <c:pt idx="9">
                  <c:v>212</c:v>
                </c:pt>
                <c:pt idx="10">
                  <c:v>322</c:v>
                </c:pt>
                <c:pt idx="11">
                  <c:v>369</c:v>
                </c:pt>
                <c:pt idx="12">
                  <c:v>287</c:v>
                </c:pt>
                <c:pt idx="13">
                  <c:v>258</c:v>
                </c:pt>
                <c:pt idx="14">
                  <c:v>355</c:v>
                </c:pt>
                <c:pt idx="15">
                  <c:v>281</c:v>
                </c:pt>
                <c:pt idx="16">
                  <c:v>315</c:v>
                </c:pt>
                <c:pt idx="17">
                  <c:v>344</c:v>
                </c:pt>
                <c:pt idx="18">
                  <c:v>336</c:v>
                </c:pt>
                <c:pt idx="19">
                  <c:v>299</c:v>
                </c:pt>
                <c:pt idx="20">
                  <c:v>295</c:v>
                </c:pt>
                <c:pt idx="21">
                  <c:v>387</c:v>
                </c:pt>
                <c:pt idx="22">
                  <c:v>312</c:v>
                </c:pt>
                <c:pt idx="23">
                  <c:v>325</c:v>
                </c:pt>
                <c:pt idx="24">
                  <c:v>324</c:v>
                </c:pt>
                <c:pt idx="25">
                  <c:v>262</c:v>
                </c:pt>
                <c:pt idx="26">
                  <c:v>338</c:v>
                </c:pt>
                <c:pt idx="27">
                  <c:v>282</c:v>
                </c:pt>
                <c:pt idx="28">
                  <c:v>298</c:v>
                </c:pt>
                <c:pt idx="29">
                  <c:v>309</c:v>
                </c:pt>
                <c:pt idx="30">
                  <c:v>297</c:v>
                </c:pt>
                <c:pt idx="31">
                  <c:v>297</c:v>
                </c:pt>
                <c:pt idx="32">
                  <c:v>298</c:v>
                </c:pt>
                <c:pt idx="33">
                  <c:v>277</c:v>
                </c:pt>
                <c:pt idx="34">
                  <c:v>348</c:v>
                </c:pt>
                <c:pt idx="35">
                  <c:v>335</c:v>
                </c:pt>
                <c:pt idx="36">
                  <c:v>275</c:v>
                </c:pt>
                <c:pt idx="37">
                  <c:v>310</c:v>
                </c:pt>
                <c:pt idx="38">
                  <c:v>289</c:v>
                </c:pt>
                <c:pt idx="39">
                  <c:v>177</c:v>
                </c:pt>
                <c:pt idx="40">
                  <c:v>280</c:v>
                </c:pt>
                <c:pt idx="41">
                  <c:v>417</c:v>
                </c:pt>
                <c:pt idx="42">
                  <c:v>178</c:v>
                </c:pt>
                <c:pt idx="43">
                  <c:v>365</c:v>
                </c:pt>
                <c:pt idx="44">
                  <c:v>438</c:v>
                </c:pt>
                <c:pt idx="45">
                  <c:v>394</c:v>
                </c:pt>
                <c:pt idx="46">
                  <c:v>365</c:v>
                </c:pt>
                <c:pt idx="47">
                  <c:v>384</c:v>
                </c:pt>
                <c:pt idx="48">
                  <c:v>479</c:v>
                </c:pt>
                <c:pt idx="49">
                  <c:v>500</c:v>
                </c:pt>
                <c:pt idx="50">
                  <c:v>379</c:v>
                </c:pt>
                <c:pt idx="51">
                  <c:v>411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614-4B02-9A27-4E7F0173F4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18849736"/>
        <c:axId val="718850392"/>
      </c:lineChart>
      <c:dateAx>
        <c:axId val="718849736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8850392"/>
        <c:crosses val="autoZero"/>
        <c:auto val="1"/>
        <c:lblOffset val="100"/>
        <c:baseTimeUnit val="days"/>
        <c:majorUnit val="7"/>
        <c:majorTimeUnit val="days"/>
      </c:dateAx>
      <c:valAx>
        <c:axId val="718850392"/>
        <c:scaling>
          <c:orientation val="minMax"/>
          <c:max val="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8849736"/>
        <c:crosses val="autoZero"/>
        <c:crossBetween val="between"/>
        <c:majorUnit val="2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413877593768895"/>
          <c:y val="2.2523047423074999E-3"/>
          <c:w val="0.63116797900262467"/>
          <c:h val="7.81255468066491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300"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E52091-A0EA-4596-BDC0-A764D297044E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6B19E6E7-7278-4047-8CA1-18749236A2D9}">
      <dgm:prSet/>
      <dgm:spPr/>
      <dgm:t>
        <a:bodyPr/>
        <a:lstStyle/>
        <a:p>
          <a:r>
            <a:rPr lang="en-GB"/>
            <a:t>City owned Housing Strategy that makes a real difference to lives of the people that live in Birmingham </a:t>
          </a:r>
          <a:endParaRPr lang="en-US"/>
        </a:p>
      </dgm:t>
    </dgm:pt>
    <dgm:pt modelId="{554BE6C5-982E-48E7-B8C0-3C63006731BF}" type="parTrans" cxnId="{03CCF419-68BC-46DF-B984-C2E0709F07C4}">
      <dgm:prSet/>
      <dgm:spPr/>
      <dgm:t>
        <a:bodyPr/>
        <a:lstStyle/>
        <a:p>
          <a:endParaRPr lang="en-US"/>
        </a:p>
      </dgm:t>
    </dgm:pt>
    <dgm:pt modelId="{B5255138-AABD-4C3E-9D26-885FD318CF72}" type="sibTrans" cxnId="{03CCF419-68BC-46DF-B984-C2E0709F07C4}">
      <dgm:prSet/>
      <dgm:spPr/>
      <dgm:t>
        <a:bodyPr/>
        <a:lstStyle/>
        <a:p>
          <a:endParaRPr lang="en-US"/>
        </a:p>
      </dgm:t>
    </dgm:pt>
    <dgm:pt modelId="{F0B7460E-5ACD-4522-B422-9DE9DDE373EE}">
      <dgm:prSet/>
      <dgm:spPr/>
      <dgm:t>
        <a:bodyPr/>
        <a:lstStyle/>
        <a:p>
          <a:r>
            <a:rPr lang="en-GB"/>
            <a:t>A cross-council initiative addressing both development of new stock and our existing stock </a:t>
          </a:r>
          <a:endParaRPr lang="en-US"/>
        </a:p>
      </dgm:t>
    </dgm:pt>
    <dgm:pt modelId="{BC147C1A-D1BE-4780-9502-A68FFC2BF21F}" type="parTrans" cxnId="{3C86048E-CA8D-4D6C-982E-F5EB5C730CD6}">
      <dgm:prSet/>
      <dgm:spPr/>
      <dgm:t>
        <a:bodyPr/>
        <a:lstStyle/>
        <a:p>
          <a:endParaRPr lang="en-US"/>
        </a:p>
      </dgm:t>
    </dgm:pt>
    <dgm:pt modelId="{3450BA51-1D91-46EC-B484-72774482557A}" type="sibTrans" cxnId="{3C86048E-CA8D-4D6C-982E-F5EB5C730CD6}">
      <dgm:prSet/>
      <dgm:spPr/>
      <dgm:t>
        <a:bodyPr/>
        <a:lstStyle/>
        <a:p>
          <a:endParaRPr lang="en-US"/>
        </a:p>
      </dgm:t>
    </dgm:pt>
    <dgm:pt modelId="{A3703E00-F325-4764-A4CB-F87D0A79CE12}">
      <dgm:prSet/>
      <dgm:spPr/>
      <dgm:t>
        <a:bodyPr/>
        <a:lstStyle/>
        <a:p>
          <a:r>
            <a:rPr lang="en-GB"/>
            <a:t>A strategy with citizens at the heart of it</a:t>
          </a:r>
          <a:endParaRPr lang="en-US"/>
        </a:p>
      </dgm:t>
    </dgm:pt>
    <dgm:pt modelId="{5AB66856-3E33-44EF-9511-1D5AA8299D0E}" type="parTrans" cxnId="{E2AF1A1F-C299-46F1-A87C-67DCE8481449}">
      <dgm:prSet/>
      <dgm:spPr/>
      <dgm:t>
        <a:bodyPr/>
        <a:lstStyle/>
        <a:p>
          <a:endParaRPr lang="en-US"/>
        </a:p>
      </dgm:t>
    </dgm:pt>
    <dgm:pt modelId="{7D91B374-C638-44C8-A0AA-422FAB18000F}" type="sibTrans" cxnId="{E2AF1A1F-C299-46F1-A87C-67DCE8481449}">
      <dgm:prSet/>
      <dgm:spPr/>
      <dgm:t>
        <a:bodyPr/>
        <a:lstStyle/>
        <a:p>
          <a:endParaRPr lang="en-US"/>
        </a:p>
      </dgm:t>
    </dgm:pt>
    <dgm:pt modelId="{255EC696-E706-47D8-BF53-0B0CBE1C8C3B}">
      <dgm:prSet/>
      <dgm:spPr/>
      <dgm:t>
        <a:bodyPr/>
        <a:lstStyle/>
        <a:p>
          <a:r>
            <a:rPr lang="en-GB" dirty="0"/>
            <a:t>Achieve a step change in the number of new homes built </a:t>
          </a:r>
          <a:endParaRPr lang="en-US" dirty="0"/>
        </a:p>
      </dgm:t>
    </dgm:pt>
    <dgm:pt modelId="{2016E2D6-1AC0-4A65-8EAF-B2468D6C3C38}" type="parTrans" cxnId="{BF86E3FB-EE91-43D5-AEDA-C1C9D3247D88}">
      <dgm:prSet/>
      <dgm:spPr/>
      <dgm:t>
        <a:bodyPr/>
        <a:lstStyle/>
        <a:p>
          <a:endParaRPr lang="en-US"/>
        </a:p>
      </dgm:t>
    </dgm:pt>
    <dgm:pt modelId="{80A42C51-4A7D-44AE-B492-DE35A7CEF9BC}" type="sibTrans" cxnId="{BF86E3FB-EE91-43D5-AEDA-C1C9D3247D88}">
      <dgm:prSet/>
      <dgm:spPr/>
      <dgm:t>
        <a:bodyPr/>
        <a:lstStyle/>
        <a:p>
          <a:endParaRPr lang="en-US"/>
        </a:p>
      </dgm:t>
    </dgm:pt>
    <dgm:pt modelId="{B0653A03-A7F8-43B1-9926-AB6DFF9DE2E2}">
      <dgm:prSet/>
      <dgm:spPr/>
      <dgm:t>
        <a:bodyPr/>
        <a:lstStyle/>
        <a:p>
          <a:r>
            <a:rPr lang="en-GB"/>
            <a:t>Drive up the quality of housing for all citizens across Birmingham </a:t>
          </a:r>
          <a:endParaRPr lang="en-US"/>
        </a:p>
      </dgm:t>
    </dgm:pt>
    <dgm:pt modelId="{03521EA7-BC49-4557-949B-DACF2CF17752}" type="parTrans" cxnId="{5E692894-5C50-464C-AF8B-7FCB2C1C2FE3}">
      <dgm:prSet/>
      <dgm:spPr/>
      <dgm:t>
        <a:bodyPr/>
        <a:lstStyle/>
        <a:p>
          <a:endParaRPr lang="en-US"/>
        </a:p>
      </dgm:t>
    </dgm:pt>
    <dgm:pt modelId="{8F5726EE-98AE-4C16-A09A-03A58CF21C72}" type="sibTrans" cxnId="{5E692894-5C50-464C-AF8B-7FCB2C1C2FE3}">
      <dgm:prSet/>
      <dgm:spPr/>
      <dgm:t>
        <a:bodyPr/>
        <a:lstStyle/>
        <a:p>
          <a:endParaRPr lang="en-US"/>
        </a:p>
      </dgm:t>
    </dgm:pt>
    <dgm:pt modelId="{82F59DFF-76B8-4921-9A6C-51C582B3D813}">
      <dgm:prSet/>
      <dgm:spPr/>
      <dgm:t>
        <a:bodyPr/>
        <a:lstStyle/>
        <a:p>
          <a:r>
            <a:rPr lang="en-GB" dirty="0"/>
            <a:t>Ensure that housing delivers wider community benefits and contributes to the city </a:t>
          </a:r>
          <a:endParaRPr lang="en-US" dirty="0"/>
        </a:p>
      </dgm:t>
    </dgm:pt>
    <dgm:pt modelId="{A2F597B2-6497-4111-8ACF-516682713EF5}" type="parTrans" cxnId="{EF83109D-0EE6-4679-A21F-FE24D3A7DEDB}">
      <dgm:prSet/>
      <dgm:spPr/>
      <dgm:t>
        <a:bodyPr/>
        <a:lstStyle/>
        <a:p>
          <a:endParaRPr lang="en-US"/>
        </a:p>
      </dgm:t>
    </dgm:pt>
    <dgm:pt modelId="{5DC6E92C-4F5B-4E05-AA82-4BDCBF27C8A7}" type="sibTrans" cxnId="{EF83109D-0EE6-4679-A21F-FE24D3A7DEDB}">
      <dgm:prSet/>
      <dgm:spPr/>
      <dgm:t>
        <a:bodyPr/>
        <a:lstStyle/>
        <a:p>
          <a:endParaRPr lang="en-US"/>
        </a:p>
      </dgm:t>
    </dgm:pt>
    <dgm:pt modelId="{E3602004-4279-4251-B862-3348549DE41D}">
      <dgm:prSet/>
      <dgm:spPr/>
      <dgm:t>
        <a:bodyPr/>
        <a:lstStyle/>
        <a:p>
          <a:r>
            <a:rPr lang="en-GB"/>
            <a:t>Connecting people to an improved housing offer</a:t>
          </a:r>
          <a:endParaRPr lang="en-US"/>
        </a:p>
      </dgm:t>
    </dgm:pt>
    <dgm:pt modelId="{42FBE673-8207-4D36-BF55-9702C895CCC1}" type="parTrans" cxnId="{8A8DA6EF-844B-47DA-A0BB-200F52CED3A7}">
      <dgm:prSet/>
      <dgm:spPr/>
      <dgm:t>
        <a:bodyPr/>
        <a:lstStyle/>
        <a:p>
          <a:endParaRPr lang="en-US"/>
        </a:p>
      </dgm:t>
    </dgm:pt>
    <dgm:pt modelId="{3818BE28-9214-4982-992A-24F2B3209382}" type="sibTrans" cxnId="{8A8DA6EF-844B-47DA-A0BB-200F52CED3A7}">
      <dgm:prSet/>
      <dgm:spPr/>
      <dgm:t>
        <a:bodyPr/>
        <a:lstStyle/>
        <a:p>
          <a:endParaRPr lang="en-US"/>
        </a:p>
      </dgm:t>
    </dgm:pt>
    <dgm:pt modelId="{30DFA88C-EEBB-4DB0-A0DD-444E60A0DD4C}">
      <dgm:prSet/>
      <dgm:spPr/>
      <dgm:t>
        <a:bodyPr/>
        <a:lstStyle/>
        <a:p>
          <a:r>
            <a:rPr lang="en-GB"/>
            <a:t>Keep tenants safe, ensure they are listened to and live in good quality homes</a:t>
          </a:r>
          <a:endParaRPr lang="en-US"/>
        </a:p>
      </dgm:t>
    </dgm:pt>
    <dgm:pt modelId="{A333D924-6569-4AB9-9995-8F244D7F5445}" type="parTrans" cxnId="{FF6ECD80-2FEA-4C75-B1B1-C45AE7E829CC}">
      <dgm:prSet/>
      <dgm:spPr/>
      <dgm:t>
        <a:bodyPr/>
        <a:lstStyle/>
        <a:p>
          <a:endParaRPr lang="en-US"/>
        </a:p>
      </dgm:t>
    </dgm:pt>
    <dgm:pt modelId="{D31F72F1-2B4C-434B-89E6-BFA9BB08FA05}" type="sibTrans" cxnId="{FF6ECD80-2FEA-4C75-B1B1-C45AE7E829CC}">
      <dgm:prSet/>
      <dgm:spPr/>
      <dgm:t>
        <a:bodyPr/>
        <a:lstStyle/>
        <a:p>
          <a:endParaRPr lang="en-US"/>
        </a:p>
      </dgm:t>
    </dgm:pt>
    <dgm:pt modelId="{142B3F75-4BEE-467F-8259-9B9DDEDEE28D}">
      <dgm:prSet/>
      <dgm:spPr/>
      <dgm:t>
        <a:bodyPr/>
        <a:lstStyle/>
        <a:p>
          <a:r>
            <a:rPr lang="en-GB"/>
            <a:t>Promote the preservation, rehabilitation, and investment in our housing stock and neighbourhoods</a:t>
          </a:r>
          <a:endParaRPr lang="en-US"/>
        </a:p>
      </dgm:t>
    </dgm:pt>
    <dgm:pt modelId="{1F0DD73A-772A-44D0-98E6-8E344DC7A680}" type="parTrans" cxnId="{1D4B9720-77FD-4D58-AFA0-E56419AD2374}">
      <dgm:prSet/>
      <dgm:spPr/>
      <dgm:t>
        <a:bodyPr/>
        <a:lstStyle/>
        <a:p>
          <a:endParaRPr lang="en-US"/>
        </a:p>
      </dgm:t>
    </dgm:pt>
    <dgm:pt modelId="{E5563BD9-B533-433E-BE05-3DAE10163E0A}" type="sibTrans" cxnId="{1D4B9720-77FD-4D58-AFA0-E56419AD2374}">
      <dgm:prSet/>
      <dgm:spPr/>
      <dgm:t>
        <a:bodyPr/>
        <a:lstStyle/>
        <a:p>
          <a:endParaRPr lang="en-US"/>
        </a:p>
      </dgm:t>
    </dgm:pt>
    <dgm:pt modelId="{2D4DF9C9-F577-4C81-A9E0-618EFC16F62F}">
      <dgm:prSet/>
      <dgm:spPr/>
      <dgm:t>
        <a:bodyPr/>
        <a:lstStyle/>
        <a:p>
          <a:r>
            <a:rPr lang="en-GB"/>
            <a:t>Accelerate affordable housing delivery within the city </a:t>
          </a:r>
          <a:endParaRPr lang="en-US"/>
        </a:p>
      </dgm:t>
    </dgm:pt>
    <dgm:pt modelId="{7F86A2CE-B217-4933-92DD-0B6F81C6EE7A}" type="parTrans" cxnId="{53444A19-0D61-4FA5-A672-AD262D0FA970}">
      <dgm:prSet/>
      <dgm:spPr/>
      <dgm:t>
        <a:bodyPr/>
        <a:lstStyle/>
        <a:p>
          <a:endParaRPr lang="en-US"/>
        </a:p>
      </dgm:t>
    </dgm:pt>
    <dgm:pt modelId="{2443A29E-4449-4C4F-9FC4-583D99E7762A}" type="sibTrans" cxnId="{53444A19-0D61-4FA5-A672-AD262D0FA970}">
      <dgm:prSet/>
      <dgm:spPr/>
      <dgm:t>
        <a:bodyPr/>
        <a:lstStyle/>
        <a:p>
          <a:endParaRPr lang="en-US"/>
        </a:p>
      </dgm:t>
    </dgm:pt>
    <dgm:pt modelId="{FB7ACDC5-C5B0-4859-BA70-24301B0292D6}">
      <dgm:prSet/>
      <dgm:spPr/>
      <dgm:t>
        <a:bodyPr/>
        <a:lstStyle/>
        <a:p>
          <a:r>
            <a:rPr lang="en-GB"/>
            <a:t>Contribute to the levelling up agenda by working together to reduce inequalities in the housing market</a:t>
          </a:r>
          <a:endParaRPr lang="en-US"/>
        </a:p>
      </dgm:t>
    </dgm:pt>
    <dgm:pt modelId="{A7D60AC1-B3F7-4453-845F-5099B7FF0358}" type="parTrans" cxnId="{602FA608-9D76-4AAE-950B-7F9EDAC414A2}">
      <dgm:prSet/>
      <dgm:spPr/>
      <dgm:t>
        <a:bodyPr/>
        <a:lstStyle/>
        <a:p>
          <a:endParaRPr lang="en-US"/>
        </a:p>
      </dgm:t>
    </dgm:pt>
    <dgm:pt modelId="{E2EE4340-C79F-4882-812C-4C54CA848EB2}" type="sibTrans" cxnId="{602FA608-9D76-4AAE-950B-7F9EDAC414A2}">
      <dgm:prSet/>
      <dgm:spPr/>
      <dgm:t>
        <a:bodyPr/>
        <a:lstStyle/>
        <a:p>
          <a:endParaRPr lang="en-US"/>
        </a:p>
      </dgm:t>
    </dgm:pt>
    <dgm:pt modelId="{75199F64-66CE-4C6F-BE01-FA8F1A508D8C}" type="pres">
      <dgm:prSet presAssocID="{4DE52091-A0EA-4596-BDC0-A764D297044E}" presName="diagram" presStyleCnt="0">
        <dgm:presLayoutVars>
          <dgm:dir/>
          <dgm:resizeHandles val="exact"/>
        </dgm:presLayoutVars>
      </dgm:prSet>
      <dgm:spPr/>
    </dgm:pt>
    <dgm:pt modelId="{CE6736BB-3361-4F9A-AF6E-CDA1A7795909}" type="pres">
      <dgm:prSet presAssocID="{6B19E6E7-7278-4047-8CA1-18749236A2D9}" presName="node" presStyleLbl="node1" presStyleIdx="0" presStyleCnt="11">
        <dgm:presLayoutVars>
          <dgm:bulletEnabled val="1"/>
        </dgm:presLayoutVars>
      </dgm:prSet>
      <dgm:spPr/>
    </dgm:pt>
    <dgm:pt modelId="{26EB4022-A0CF-49D4-9B84-C53C6C3EA196}" type="pres">
      <dgm:prSet presAssocID="{B5255138-AABD-4C3E-9D26-885FD318CF72}" presName="sibTrans" presStyleCnt="0"/>
      <dgm:spPr/>
    </dgm:pt>
    <dgm:pt modelId="{3FEAAE35-B2FC-4983-BCE3-B8DF42A0AC9B}" type="pres">
      <dgm:prSet presAssocID="{F0B7460E-5ACD-4522-B422-9DE9DDE373EE}" presName="node" presStyleLbl="node1" presStyleIdx="1" presStyleCnt="11">
        <dgm:presLayoutVars>
          <dgm:bulletEnabled val="1"/>
        </dgm:presLayoutVars>
      </dgm:prSet>
      <dgm:spPr/>
    </dgm:pt>
    <dgm:pt modelId="{D9B2AF8B-AB21-42BE-B03B-7E99BA1049E7}" type="pres">
      <dgm:prSet presAssocID="{3450BA51-1D91-46EC-B484-72774482557A}" presName="sibTrans" presStyleCnt="0"/>
      <dgm:spPr/>
    </dgm:pt>
    <dgm:pt modelId="{013A6E7E-A2E3-49FF-8122-23850B5E5791}" type="pres">
      <dgm:prSet presAssocID="{A3703E00-F325-4764-A4CB-F87D0A79CE12}" presName="node" presStyleLbl="node1" presStyleIdx="2" presStyleCnt="11">
        <dgm:presLayoutVars>
          <dgm:bulletEnabled val="1"/>
        </dgm:presLayoutVars>
      </dgm:prSet>
      <dgm:spPr/>
    </dgm:pt>
    <dgm:pt modelId="{46CA52ED-DE81-4E47-8AE0-9FDA5D7B84CA}" type="pres">
      <dgm:prSet presAssocID="{7D91B374-C638-44C8-A0AA-422FAB18000F}" presName="sibTrans" presStyleCnt="0"/>
      <dgm:spPr/>
    </dgm:pt>
    <dgm:pt modelId="{ADC4845D-7220-4261-913F-4FD45A8BFAEC}" type="pres">
      <dgm:prSet presAssocID="{255EC696-E706-47D8-BF53-0B0CBE1C8C3B}" presName="node" presStyleLbl="node1" presStyleIdx="3" presStyleCnt="11">
        <dgm:presLayoutVars>
          <dgm:bulletEnabled val="1"/>
        </dgm:presLayoutVars>
      </dgm:prSet>
      <dgm:spPr/>
    </dgm:pt>
    <dgm:pt modelId="{68CB88C9-D565-4738-8663-8BE1C5DF1614}" type="pres">
      <dgm:prSet presAssocID="{80A42C51-4A7D-44AE-B492-DE35A7CEF9BC}" presName="sibTrans" presStyleCnt="0"/>
      <dgm:spPr/>
    </dgm:pt>
    <dgm:pt modelId="{ECBE260F-6227-4109-88EE-E86CCDF6D965}" type="pres">
      <dgm:prSet presAssocID="{B0653A03-A7F8-43B1-9926-AB6DFF9DE2E2}" presName="node" presStyleLbl="node1" presStyleIdx="4" presStyleCnt="11">
        <dgm:presLayoutVars>
          <dgm:bulletEnabled val="1"/>
        </dgm:presLayoutVars>
      </dgm:prSet>
      <dgm:spPr/>
    </dgm:pt>
    <dgm:pt modelId="{FF997A39-1C21-40EE-86E5-2443C64C38A1}" type="pres">
      <dgm:prSet presAssocID="{8F5726EE-98AE-4C16-A09A-03A58CF21C72}" presName="sibTrans" presStyleCnt="0"/>
      <dgm:spPr/>
    </dgm:pt>
    <dgm:pt modelId="{8053621D-BE69-4D86-87C5-DACA865C929C}" type="pres">
      <dgm:prSet presAssocID="{82F59DFF-76B8-4921-9A6C-51C582B3D813}" presName="node" presStyleLbl="node1" presStyleIdx="5" presStyleCnt="11">
        <dgm:presLayoutVars>
          <dgm:bulletEnabled val="1"/>
        </dgm:presLayoutVars>
      </dgm:prSet>
      <dgm:spPr/>
    </dgm:pt>
    <dgm:pt modelId="{E46CF689-DA51-4091-B7A4-2F1505509180}" type="pres">
      <dgm:prSet presAssocID="{5DC6E92C-4F5B-4E05-AA82-4BDCBF27C8A7}" presName="sibTrans" presStyleCnt="0"/>
      <dgm:spPr/>
    </dgm:pt>
    <dgm:pt modelId="{14CE1242-AAC9-400A-B45E-6821C5C84492}" type="pres">
      <dgm:prSet presAssocID="{E3602004-4279-4251-B862-3348549DE41D}" presName="node" presStyleLbl="node1" presStyleIdx="6" presStyleCnt="11">
        <dgm:presLayoutVars>
          <dgm:bulletEnabled val="1"/>
        </dgm:presLayoutVars>
      </dgm:prSet>
      <dgm:spPr/>
    </dgm:pt>
    <dgm:pt modelId="{A7C9725F-FDA0-4E9D-A412-33A862FECE2E}" type="pres">
      <dgm:prSet presAssocID="{3818BE28-9214-4982-992A-24F2B3209382}" presName="sibTrans" presStyleCnt="0"/>
      <dgm:spPr/>
    </dgm:pt>
    <dgm:pt modelId="{9D8BFA50-4E98-460E-A408-5C00052612C8}" type="pres">
      <dgm:prSet presAssocID="{30DFA88C-EEBB-4DB0-A0DD-444E60A0DD4C}" presName="node" presStyleLbl="node1" presStyleIdx="7" presStyleCnt="11">
        <dgm:presLayoutVars>
          <dgm:bulletEnabled val="1"/>
        </dgm:presLayoutVars>
      </dgm:prSet>
      <dgm:spPr/>
    </dgm:pt>
    <dgm:pt modelId="{9431D7F2-F36E-46D2-8D7B-0DF7C6EC7FE1}" type="pres">
      <dgm:prSet presAssocID="{D31F72F1-2B4C-434B-89E6-BFA9BB08FA05}" presName="sibTrans" presStyleCnt="0"/>
      <dgm:spPr/>
    </dgm:pt>
    <dgm:pt modelId="{C67AAFD8-616B-4AD9-8C55-C76BB429B8B3}" type="pres">
      <dgm:prSet presAssocID="{142B3F75-4BEE-467F-8259-9B9DDEDEE28D}" presName="node" presStyleLbl="node1" presStyleIdx="8" presStyleCnt="11">
        <dgm:presLayoutVars>
          <dgm:bulletEnabled val="1"/>
        </dgm:presLayoutVars>
      </dgm:prSet>
      <dgm:spPr/>
    </dgm:pt>
    <dgm:pt modelId="{B318E1F0-3460-4983-9579-AC211D0300FC}" type="pres">
      <dgm:prSet presAssocID="{E5563BD9-B533-433E-BE05-3DAE10163E0A}" presName="sibTrans" presStyleCnt="0"/>
      <dgm:spPr/>
    </dgm:pt>
    <dgm:pt modelId="{8ECBA341-630B-4591-B8A4-F6AEDB12C3AC}" type="pres">
      <dgm:prSet presAssocID="{2D4DF9C9-F577-4C81-A9E0-618EFC16F62F}" presName="node" presStyleLbl="node1" presStyleIdx="9" presStyleCnt="11">
        <dgm:presLayoutVars>
          <dgm:bulletEnabled val="1"/>
        </dgm:presLayoutVars>
      </dgm:prSet>
      <dgm:spPr/>
    </dgm:pt>
    <dgm:pt modelId="{E619DB3E-046E-4BB0-BF9B-6C2F1EC6AD87}" type="pres">
      <dgm:prSet presAssocID="{2443A29E-4449-4C4F-9FC4-583D99E7762A}" presName="sibTrans" presStyleCnt="0"/>
      <dgm:spPr/>
    </dgm:pt>
    <dgm:pt modelId="{E750A504-74C5-4747-8FF9-EA0E7DB9D2DC}" type="pres">
      <dgm:prSet presAssocID="{FB7ACDC5-C5B0-4859-BA70-24301B0292D6}" presName="node" presStyleLbl="node1" presStyleIdx="10" presStyleCnt="11">
        <dgm:presLayoutVars>
          <dgm:bulletEnabled val="1"/>
        </dgm:presLayoutVars>
      </dgm:prSet>
      <dgm:spPr/>
    </dgm:pt>
  </dgm:ptLst>
  <dgm:cxnLst>
    <dgm:cxn modelId="{7CCE8906-9FFF-4D80-87CE-B9998B05646B}" type="presOf" srcId="{F0B7460E-5ACD-4522-B422-9DE9DDE373EE}" destId="{3FEAAE35-B2FC-4983-BCE3-B8DF42A0AC9B}" srcOrd="0" destOrd="0" presId="urn:microsoft.com/office/officeart/2005/8/layout/default"/>
    <dgm:cxn modelId="{602FA608-9D76-4AAE-950B-7F9EDAC414A2}" srcId="{4DE52091-A0EA-4596-BDC0-A764D297044E}" destId="{FB7ACDC5-C5B0-4859-BA70-24301B0292D6}" srcOrd="10" destOrd="0" parTransId="{A7D60AC1-B3F7-4453-845F-5099B7FF0358}" sibTransId="{E2EE4340-C79F-4882-812C-4C54CA848EB2}"/>
    <dgm:cxn modelId="{53444A19-0D61-4FA5-A672-AD262D0FA970}" srcId="{4DE52091-A0EA-4596-BDC0-A764D297044E}" destId="{2D4DF9C9-F577-4C81-A9E0-618EFC16F62F}" srcOrd="9" destOrd="0" parTransId="{7F86A2CE-B217-4933-92DD-0B6F81C6EE7A}" sibTransId="{2443A29E-4449-4C4F-9FC4-583D99E7762A}"/>
    <dgm:cxn modelId="{03CCF419-68BC-46DF-B984-C2E0709F07C4}" srcId="{4DE52091-A0EA-4596-BDC0-A764D297044E}" destId="{6B19E6E7-7278-4047-8CA1-18749236A2D9}" srcOrd="0" destOrd="0" parTransId="{554BE6C5-982E-48E7-B8C0-3C63006731BF}" sibTransId="{B5255138-AABD-4C3E-9D26-885FD318CF72}"/>
    <dgm:cxn modelId="{E2AF1A1F-C299-46F1-A87C-67DCE8481449}" srcId="{4DE52091-A0EA-4596-BDC0-A764D297044E}" destId="{A3703E00-F325-4764-A4CB-F87D0A79CE12}" srcOrd="2" destOrd="0" parTransId="{5AB66856-3E33-44EF-9511-1D5AA8299D0E}" sibTransId="{7D91B374-C638-44C8-A0AA-422FAB18000F}"/>
    <dgm:cxn modelId="{1D4B9720-77FD-4D58-AFA0-E56419AD2374}" srcId="{4DE52091-A0EA-4596-BDC0-A764D297044E}" destId="{142B3F75-4BEE-467F-8259-9B9DDEDEE28D}" srcOrd="8" destOrd="0" parTransId="{1F0DD73A-772A-44D0-98E6-8E344DC7A680}" sibTransId="{E5563BD9-B533-433E-BE05-3DAE10163E0A}"/>
    <dgm:cxn modelId="{90B6502E-D16C-4D53-A490-F1A8C1A63BF3}" type="presOf" srcId="{6B19E6E7-7278-4047-8CA1-18749236A2D9}" destId="{CE6736BB-3361-4F9A-AF6E-CDA1A7795909}" srcOrd="0" destOrd="0" presId="urn:microsoft.com/office/officeart/2005/8/layout/default"/>
    <dgm:cxn modelId="{42590D31-DC60-445F-9428-70AEA733A494}" type="presOf" srcId="{255EC696-E706-47D8-BF53-0B0CBE1C8C3B}" destId="{ADC4845D-7220-4261-913F-4FD45A8BFAEC}" srcOrd="0" destOrd="0" presId="urn:microsoft.com/office/officeart/2005/8/layout/default"/>
    <dgm:cxn modelId="{80AC7A31-7700-411F-A989-1F42A85950D0}" type="presOf" srcId="{B0653A03-A7F8-43B1-9926-AB6DFF9DE2E2}" destId="{ECBE260F-6227-4109-88EE-E86CCDF6D965}" srcOrd="0" destOrd="0" presId="urn:microsoft.com/office/officeart/2005/8/layout/default"/>
    <dgm:cxn modelId="{22F84C3C-EBFB-4B88-A06F-5C3E8103188A}" type="presOf" srcId="{E3602004-4279-4251-B862-3348549DE41D}" destId="{14CE1242-AAC9-400A-B45E-6821C5C84492}" srcOrd="0" destOrd="0" presId="urn:microsoft.com/office/officeart/2005/8/layout/default"/>
    <dgm:cxn modelId="{91FB9551-30EC-462E-A03A-C2EF52B1CFB1}" type="presOf" srcId="{142B3F75-4BEE-467F-8259-9B9DDEDEE28D}" destId="{C67AAFD8-616B-4AD9-8C55-C76BB429B8B3}" srcOrd="0" destOrd="0" presId="urn:microsoft.com/office/officeart/2005/8/layout/default"/>
    <dgm:cxn modelId="{E521AF80-4DD3-4A9F-8D15-2A3B83F77749}" type="presOf" srcId="{FB7ACDC5-C5B0-4859-BA70-24301B0292D6}" destId="{E750A504-74C5-4747-8FF9-EA0E7DB9D2DC}" srcOrd="0" destOrd="0" presId="urn:microsoft.com/office/officeart/2005/8/layout/default"/>
    <dgm:cxn modelId="{FF6ECD80-2FEA-4C75-B1B1-C45AE7E829CC}" srcId="{4DE52091-A0EA-4596-BDC0-A764D297044E}" destId="{30DFA88C-EEBB-4DB0-A0DD-444E60A0DD4C}" srcOrd="7" destOrd="0" parTransId="{A333D924-6569-4AB9-9995-8F244D7F5445}" sibTransId="{D31F72F1-2B4C-434B-89E6-BFA9BB08FA05}"/>
    <dgm:cxn modelId="{A03E6C83-6B19-459E-88E8-21D5608EAAC9}" type="presOf" srcId="{A3703E00-F325-4764-A4CB-F87D0A79CE12}" destId="{013A6E7E-A2E3-49FF-8122-23850B5E5791}" srcOrd="0" destOrd="0" presId="urn:microsoft.com/office/officeart/2005/8/layout/default"/>
    <dgm:cxn modelId="{7CECA78C-6252-4FE7-8277-6BBE97A365F0}" type="presOf" srcId="{4DE52091-A0EA-4596-BDC0-A764D297044E}" destId="{75199F64-66CE-4C6F-BE01-FA8F1A508D8C}" srcOrd="0" destOrd="0" presId="urn:microsoft.com/office/officeart/2005/8/layout/default"/>
    <dgm:cxn modelId="{3C86048E-CA8D-4D6C-982E-F5EB5C730CD6}" srcId="{4DE52091-A0EA-4596-BDC0-A764D297044E}" destId="{F0B7460E-5ACD-4522-B422-9DE9DDE373EE}" srcOrd="1" destOrd="0" parTransId="{BC147C1A-D1BE-4780-9502-A68FFC2BF21F}" sibTransId="{3450BA51-1D91-46EC-B484-72774482557A}"/>
    <dgm:cxn modelId="{5E692894-5C50-464C-AF8B-7FCB2C1C2FE3}" srcId="{4DE52091-A0EA-4596-BDC0-A764D297044E}" destId="{B0653A03-A7F8-43B1-9926-AB6DFF9DE2E2}" srcOrd="4" destOrd="0" parTransId="{03521EA7-BC49-4557-949B-DACF2CF17752}" sibTransId="{8F5726EE-98AE-4C16-A09A-03A58CF21C72}"/>
    <dgm:cxn modelId="{EF83109D-0EE6-4679-A21F-FE24D3A7DEDB}" srcId="{4DE52091-A0EA-4596-BDC0-A764D297044E}" destId="{82F59DFF-76B8-4921-9A6C-51C582B3D813}" srcOrd="5" destOrd="0" parTransId="{A2F597B2-6497-4111-8ACF-516682713EF5}" sibTransId="{5DC6E92C-4F5B-4E05-AA82-4BDCBF27C8A7}"/>
    <dgm:cxn modelId="{52B812A5-F12A-4553-A2A2-388DE61FD4A9}" type="presOf" srcId="{2D4DF9C9-F577-4C81-A9E0-618EFC16F62F}" destId="{8ECBA341-630B-4591-B8A4-F6AEDB12C3AC}" srcOrd="0" destOrd="0" presId="urn:microsoft.com/office/officeart/2005/8/layout/default"/>
    <dgm:cxn modelId="{8A8DA6EF-844B-47DA-A0BB-200F52CED3A7}" srcId="{4DE52091-A0EA-4596-BDC0-A764D297044E}" destId="{E3602004-4279-4251-B862-3348549DE41D}" srcOrd="6" destOrd="0" parTransId="{42FBE673-8207-4D36-BF55-9702C895CCC1}" sibTransId="{3818BE28-9214-4982-992A-24F2B3209382}"/>
    <dgm:cxn modelId="{E612B5F7-2941-4D42-895F-10525D62AAF9}" type="presOf" srcId="{82F59DFF-76B8-4921-9A6C-51C582B3D813}" destId="{8053621D-BE69-4D86-87C5-DACA865C929C}" srcOrd="0" destOrd="0" presId="urn:microsoft.com/office/officeart/2005/8/layout/default"/>
    <dgm:cxn modelId="{3670A8F9-7473-414F-A45F-FCC1F23B0D50}" type="presOf" srcId="{30DFA88C-EEBB-4DB0-A0DD-444E60A0DD4C}" destId="{9D8BFA50-4E98-460E-A408-5C00052612C8}" srcOrd="0" destOrd="0" presId="urn:microsoft.com/office/officeart/2005/8/layout/default"/>
    <dgm:cxn modelId="{BF86E3FB-EE91-43D5-AEDA-C1C9D3247D88}" srcId="{4DE52091-A0EA-4596-BDC0-A764D297044E}" destId="{255EC696-E706-47D8-BF53-0B0CBE1C8C3B}" srcOrd="3" destOrd="0" parTransId="{2016E2D6-1AC0-4A65-8EAF-B2468D6C3C38}" sibTransId="{80A42C51-4A7D-44AE-B492-DE35A7CEF9BC}"/>
    <dgm:cxn modelId="{7F0D9142-7CEA-40FF-AEDC-1A46A455F640}" type="presParOf" srcId="{75199F64-66CE-4C6F-BE01-FA8F1A508D8C}" destId="{CE6736BB-3361-4F9A-AF6E-CDA1A7795909}" srcOrd="0" destOrd="0" presId="urn:microsoft.com/office/officeart/2005/8/layout/default"/>
    <dgm:cxn modelId="{D7467022-DB4A-4733-B8E0-E61CFDE5BEB3}" type="presParOf" srcId="{75199F64-66CE-4C6F-BE01-FA8F1A508D8C}" destId="{26EB4022-A0CF-49D4-9B84-C53C6C3EA196}" srcOrd="1" destOrd="0" presId="urn:microsoft.com/office/officeart/2005/8/layout/default"/>
    <dgm:cxn modelId="{01E5C5AE-09F0-4A06-A78F-984DE9DAE194}" type="presParOf" srcId="{75199F64-66CE-4C6F-BE01-FA8F1A508D8C}" destId="{3FEAAE35-B2FC-4983-BCE3-B8DF42A0AC9B}" srcOrd="2" destOrd="0" presId="urn:microsoft.com/office/officeart/2005/8/layout/default"/>
    <dgm:cxn modelId="{47040354-DED0-4ECB-854E-FC7EBA8E3F58}" type="presParOf" srcId="{75199F64-66CE-4C6F-BE01-FA8F1A508D8C}" destId="{D9B2AF8B-AB21-42BE-B03B-7E99BA1049E7}" srcOrd="3" destOrd="0" presId="urn:microsoft.com/office/officeart/2005/8/layout/default"/>
    <dgm:cxn modelId="{43A4C031-52AB-47D6-A4A7-4F99D5A0AE0F}" type="presParOf" srcId="{75199F64-66CE-4C6F-BE01-FA8F1A508D8C}" destId="{013A6E7E-A2E3-49FF-8122-23850B5E5791}" srcOrd="4" destOrd="0" presId="urn:microsoft.com/office/officeart/2005/8/layout/default"/>
    <dgm:cxn modelId="{724E1BB8-0C86-47F9-BD52-C27AEC6B79A2}" type="presParOf" srcId="{75199F64-66CE-4C6F-BE01-FA8F1A508D8C}" destId="{46CA52ED-DE81-4E47-8AE0-9FDA5D7B84CA}" srcOrd="5" destOrd="0" presId="urn:microsoft.com/office/officeart/2005/8/layout/default"/>
    <dgm:cxn modelId="{58E384D6-B235-452E-A819-794A3B238CE1}" type="presParOf" srcId="{75199F64-66CE-4C6F-BE01-FA8F1A508D8C}" destId="{ADC4845D-7220-4261-913F-4FD45A8BFAEC}" srcOrd="6" destOrd="0" presId="urn:microsoft.com/office/officeart/2005/8/layout/default"/>
    <dgm:cxn modelId="{FF6C8E9A-194C-457F-B93C-DEF8F55615B9}" type="presParOf" srcId="{75199F64-66CE-4C6F-BE01-FA8F1A508D8C}" destId="{68CB88C9-D565-4738-8663-8BE1C5DF1614}" srcOrd="7" destOrd="0" presId="urn:microsoft.com/office/officeart/2005/8/layout/default"/>
    <dgm:cxn modelId="{04A45C7C-F0D2-4481-9AA5-FEDF319997F1}" type="presParOf" srcId="{75199F64-66CE-4C6F-BE01-FA8F1A508D8C}" destId="{ECBE260F-6227-4109-88EE-E86CCDF6D965}" srcOrd="8" destOrd="0" presId="urn:microsoft.com/office/officeart/2005/8/layout/default"/>
    <dgm:cxn modelId="{2BB3940A-350A-4C11-9BE5-B12D6911BEFF}" type="presParOf" srcId="{75199F64-66CE-4C6F-BE01-FA8F1A508D8C}" destId="{FF997A39-1C21-40EE-86E5-2443C64C38A1}" srcOrd="9" destOrd="0" presId="urn:microsoft.com/office/officeart/2005/8/layout/default"/>
    <dgm:cxn modelId="{F93FE3D4-BDCF-4422-85A0-6779756C5C61}" type="presParOf" srcId="{75199F64-66CE-4C6F-BE01-FA8F1A508D8C}" destId="{8053621D-BE69-4D86-87C5-DACA865C929C}" srcOrd="10" destOrd="0" presId="urn:microsoft.com/office/officeart/2005/8/layout/default"/>
    <dgm:cxn modelId="{A7C0CED5-6DF0-462E-8C4E-CCB83557DE2B}" type="presParOf" srcId="{75199F64-66CE-4C6F-BE01-FA8F1A508D8C}" destId="{E46CF689-DA51-4091-B7A4-2F1505509180}" srcOrd="11" destOrd="0" presId="urn:microsoft.com/office/officeart/2005/8/layout/default"/>
    <dgm:cxn modelId="{D32FC1C1-7139-4F4A-900E-BC5F40D395AC}" type="presParOf" srcId="{75199F64-66CE-4C6F-BE01-FA8F1A508D8C}" destId="{14CE1242-AAC9-400A-B45E-6821C5C84492}" srcOrd="12" destOrd="0" presId="urn:microsoft.com/office/officeart/2005/8/layout/default"/>
    <dgm:cxn modelId="{51254ACD-3998-4E75-B19C-67F555D08DCB}" type="presParOf" srcId="{75199F64-66CE-4C6F-BE01-FA8F1A508D8C}" destId="{A7C9725F-FDA0-4E9D-A412-33A862FECE2E}" srcOrd="13" destOrd="0" presId="urn:microsoft.com/office/officeart/2005/8/layout/default"/>
    <dgm:cxn modelId="{ABA7A843-4704-4E16-B5E3-7C8A28E84630}" type="presParOf" srcId="{75199F64-66CE-4C6F-BE01-FA8F1A508D8C}" destId="{9D8BFA50-4E98-460E-A408-5C00052612C8}" srcOrd="14" destOrd="0" presId="urn:microsoft.com/office/officeart/2005/8/layout/default"/>
    <dgm:cxn modelId="{61A22A43-E070-4784-9E5F-153A29FEB21B}" type="presParOf" srcId="{75199F64-66CE-4C6F-BE01-FA8F1A508D8C}" destId="{9431D7F2-F36E-46D2-8D7B-0DF7C6EC7FE1}" srcOrd="15" destOrd="0" presId="urn:microsoft.com/office/officeart/2005/8/layout/default"/>
    <dgm:cxn modelId="{3B01DD8F-23F6-48F1-91BC-4822C8EDDEDD}" type="presParOf" srcId="{75199F64-66CE-4C6F-BE01-FA8F1A508D8C}" destId="{C67AAFD8-616B-4AD9-8C55-C76BB429B8B3}" srcOrd="16" destOrd="0" presId="urn:microsoft.com/office/officeart/2005/8/layout/default"/>
    <dgm:cxn modelId="{41186B61-3DFD-45F3-9F3B-5A8DF5585D17}" type="presParOf" srcId="{75199F64-66CE-4C6F-BE01-FA8F1A508D8C}" destId="{B318E1F0-3460-4983-9579-AC211D0300FC}" srcOrd="17" destOrd="0" presId="urn:microsoft.com/office/officeart/2005/8/layout/default"/>
    <dgm:cxn modelId="{75C15CE8-18D8-4E6A-B510-943D09380A5F}" type="presParOf" srcId="{75199F64-66CE-4C6F-BE01-FA8F1A508D8C}" destId="{8ECBA341-630B-4591-B8A4-F6AEDB12C3AC}" srcOrd="18" destOrd="0" presId="urn:microsoft.com/office/officeart/2005/8/layout/default"/>
    <dgm:cxn modelId="{BBA318E8-B35F-4116-AECF-0B80B62D920E}" type="presParOf" srcId="{75199F64-66CE-4C6F-BE01-FA8F1A508D8C}" destId="{E619DB3E-046E-4BB0-BF9B-6C2F1EC6AD87}" srcOrd="19" destOrd="0" presId="urn:microsoft.com/office/officeart/2005/8/layout/default"/>
    <dgm:cxn modelId="{429AEE8E-2E23-499D-922F-96A256FC02BF}" type="presParOf" srcId="{75199F64-66CE-4C6F-BE01-FA8F1A508D8C}" destId="{E750A504-74C5-4747-8FF9-EA0E7DB9D2DC}" srcOrd="2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FCD7EBA-86C7-4CFE-A6D6-F43D667ED723}" type="doc">
      <dgm:prSet loTypeId="urn:microsoft.com/office/officeart/2016/7/layout/RepeatingBendingProcessNew" loCatId="process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F28DF001-A497-4850-8307-678EF2D5000C}">
      <dgm:prSet/>
      <dgm:spPr/>
      <dgm:t>
        <a:bodyPr/>
        <a:lstStyle/>
        <a:p>
          <a:pPr>
            <a:defRPr cap="all"/>
          </a:pPr>
          <a:r>
            <a:rPr lang="en-GB"/>
            <a:t>Requirement of 51,100 net new homes to be provided within Birmingham by 2031. </a:t>
          </a:r>
          <a:endParaRPr lang="en-US"/>
        </a:p>
      </dgm:t>
    </dgm:pt>
    <dgm:pt modelId="{8FA474D2-EE53-4F14-810F-9C6D5245D40A}" type="parTrans" cxnId="{5E996F38-2DCD-431E-8A44-21FDD5A357B0}">
      <dgm:prSet/>
      <dgm:spPr/>
      <dgm:t>
        <a:bodyPr/>
        <a:lstStyle/>
        <a:p>
          <a:endParaRPr lang="en-US"/>
        </a:p>
      </dgm:t>
    </dgm:pt>
    <dgm:pt modelId="{3DFE8819-1E77-441E-AA65-60743DE60342}" type="sibTrans" cxnId="{5E996F38-2DCD-431E-8A44-21FDD5A357B0}">
      <dgm:prSet/>
      <dgm:spPr/>
      <dgm:t>
        <a:bodyPr/>
        <a:lstStyle/>
        <a:p>
          <a:endParaRPr lang="en-US"/>
        </a:p>
      </dgm:t>
    </dgm:pt>
    <dgm:pt modelId="{EE927744-ABFB-4379-A722-4BC8AD601CE5}">
      <dgm:prSet/>
      <dgm:spPr/>
      <dgm:t>
        <a:bodyPr/>
        <a:lstStyle/>
        <a:p>
          <a:pPr>
            <a:defRPr cap="all"/>
          </a:pPr>
          <a:r>
            <a:rPr lang="en-GB"/>
            <a:t>The cumulative requirement for the period 2011/12 to 2020/21 was 22,650 dwellings. </a:t>
          </a:r>
          <a:endParaRPr lang="en-US"/>
        </a:p>
      </dgm:t>
    </dgm:pt>
    <dgm:pt modelId="{114E3829-887E-47C7-926B-205EDDB4DB54}" type="parTrans" cxnId="{762B80F0-A673-430A-973A-0087E3E5F412}">
      <dgm:prSet/>
      <dgm:spPr/>
      <dgm:t>
        <a:bodyPr/>
        <a:lstStyle/>
        <a:p>
          <a:endParaRPr lang="en-US"/>
        </a:p>
      </dgm:t>
    </dgm:pt>
    <dgm:pt modelId="{7FC4923D-F126-4E16-9F3F-A53EA0C1F919}" type="sibTrans" cxnId="{762B80F0-A673-430A-973A-0087E3E5F412}">
      <dgm:prSet/>
      <dgm:spPr/>
      <dgm:t>
        <a:bodyPr/>
        <a:lstStyle/>
        <a:p>
          <a:endParaRPr lang="en-US"/>
        </a:p>
      </dgm:t>
    </dgm:pt>
    <dgm:pt modelId="{22676267-A18E-420E-832C-0885EF889DF3}">
      <dgm:prSet/>
      <dgm:spPr/>
      <dgm:t>
        <a:bodyPr/>
        <a:lstStyle/>
        <a:p>
          <a:pPr>
            <a:defRPr cap="all"/>
          </a:pPr>
          <a:r>
            <a:rPr lang="en-GB" dirty="0"/>
            <a:t>A total of 26,175 net new dwellings were completed in this period, thus exceeding the target by 3,525 dwellings.</a:t>
          </a:r>
          <a:endParaRPr lang="en-US" dirty="0"/>
        </a:p>
      </dgm:t>
    </dgm:pt>
    <dgm:pt modelId="{9C6D327C-84D9-474B-91E7-0E37C56F48E2}" type="parTrans" cxnId="{3C824009-08EF-44DC-8AF7-53B1887293ED}">
      <dgm:prSet/>
      <dgm:spPr/>
      <dgm:t>
        <a:bodyPr/>
        <a:lstStyle/>
        <a:p>
          <a:endParaRPr lang="en-US"/>
        </a:p>
      </dgm:t>
    </dgm:pt>
    <dgm:pt modelId="{0B57388E-AF01-47DC-ADA7-99AEDA5474B9}" type="sibTrans" cxnId="{3C824009-08EF-44DC-8AF7-53B1887293ED}">
      <dgm:prSet/>
      <dgm:spPr/>
      <dgm:t>
        <a:bodyPr/>
        <a:lstStyle/>
        <a:p>
          <a:endParaRPr lang="en-US"/>
        </a:p>
      </dgm:t>
    </dgm:pt>
    <dgm:pt modelId="{2405AD19-6F42-4902-8F2D-13F8EFD00625}">
      <dgm:prSet/>
      <dgm:spPr/>
      <dgm:t>
        <a:bodyPr/>
        <a:lstStyle/>
        <a:p>
          <a:pPr>
            <a:defRPr cap="all"/>
          </a:pPr>
          <a:r>
            <a:rPr lang="en-GB"/>
            <a:t>However, of the 51,100 dwellings requirement some 38% (19,400) have been identified as needing to be affordable homes. </a:t>
          </a:r>
          <a:endParaRPr lang="en-US"/>
        </a:p>
      </dgm:t>
    </dgm:pt>
    <dgm:pt modelId="{7CB822E0-4194-4CD2-BCC3-766254EF3F25}" type="parTrans" cxnId="{0383ADD6-7F26-4E3D-B9A8-294A8DF7E1AD}">
      <dgm:prSet/>
      <dgm:spPr/>
      <dgm:t>
        <a:bodyPr/>
        <a:lstStyle/>
        <a:p>
          <a:endParaRPr lang="en-US"/>
        </a:p>
      </dgm:t>
    </dgm:pt>
    <dgm:pt modelId="{28B93E69-15A7-4A46-B4D1-194D11808ADA}" type="sibTrans" cxnId="{0383ADD6-7F26-4E3D-B9A8-294A8DF7E1AD}">
      <dgm:prSet/>
      <dgm:spPr/>
      <dgm:t>
        <a:bodyPr/>
        <a:lstStyle/>
        <a:p>
          <a:endParaRPr lang="en-US"/>
        </a:p>
      </dgm:t>
    </dgm:pt>
    <dgm:pt modelId="{A3542EEF-75E5-4D24-83CE-DABCF4BDD2F5}">
      <dgm:prSet/>
      <dgm:spPr/>
      <dgm:t>
        <a:bodyPr/>
        <a:lstStyle/>
        <a:p>
          <a:pPr>
            <a:defRPr cap="all"/>
          </a:pPr>
          <a:r>
            <a:rPr lang="en-GB"/>
            <a:t>To date a total of 4,395 affordable dwellings have been completed between 2011/12 – 2020/21 against a requirement of 8,607 for this period. </a:t>
          </a:r>
          <a:endParaRPr lang="en-US"/>
        </a:p>
      </dgm:t>
    </dgm:pt>
    <dgm:pt modelId="{9768CE2B-D2C9-429D-A666-EC28615CDF97}" type="parTrans" cxnId="{43857D00-D94A-41DD-B3DE-562C5B2D9F31}">
      <dgm:prSet/>
      <dgm:spPr/>
      <dgm:t>
        <a:bodyPr/>
        <a:lstStyle/>
        <a:p>
          <a:endParaRPr lang="en-US"/>
        </a:p>
      </dgm:t>
    </dgm:pt>
    <dgm:pt modelId="{5FE4179C-D7A7-469D-A52D-465661E7BEB6}" type="sibTrans" cxnId="{43857D00-D94A-41DD-B3DE-562C5B2D9F31}">
      <dgm:prSet/>
      <dgm:spPr/>
      <dgm:t>
        <a:bodyPr/>
        <a:lstStyle/>
        <a:p>
          <a:endParaRPr lang="en-US"/>
        </a:p>
      </dgm:t>
    </dgm:pt>
    <dgm:pt modelId="{5EC8C8BA-7870-4FF9-B77D-91448D99BF9F}">
      <dgm:prSet/>
      <dgm:spPr/>
      <dgm:t>
        <a:bodyPr/>
        <a:lstStyle/>
        <a:p>
          <a:pPr>
            <a:defRPr cap="all"/>
          </a:pPr>
          <a:r>
            <a:rPr lang="en-GB"/>
            <a:t>Of the 4,395 affordable dwellings provided in the city to date 2,070 (x%) of these have been delivered by the council’s BMHT direct delivery programme. </a:t>
          </a:r>
          <a:endParaRPr lang="en-US"/>
        </a:p>
      </dgm:t>
    </dgm:pt>
    <dgm:pt modelId="{01DDA775-DAB3-47AB-ADE1-173B185D8F21}" type="parTrans" cxnId="{7DCCD590-B55F-4CA0-970E-1D88333091A7}">
      <dgm:prSet/>
      <dgm:spPr/>
      <dgm:t>
        <a:bodyPr/>
        <a:lstStyle/>
        <a:p>
          <a:endParaRPr lang="en-US"/>
        </a:p>
      </dgm:t>
    </dgm:pt>
    <dgm:pt modelId="{3E7D8FCF-8C5A-4B2B-BA02-EB1D9417646A}" type="sibTrans" cxnId="{7DCCD590-B55F-4CA0-970E-1D88333091A7}">
      <dgm:prSet/>
      <dgm:spPr/>
      <dgm:t>
        <a:bodyPr/>
        <a:lstStyle/>
        <a:p>
          <a:endParaRPr lang="en-US"/>
        </a:p>
      </dgm:t>
    </dgm:pt>
    <dgm:pt modelId="{3F5B1360-C690-48C3-A330-2D2A39609B8F}" type="pres">
      <dgm:prSet presAssocID="{3FCD7EBA-86C7-4CFE-A6D6-F43D667ED723}" presName="Name0" presStyleCnt="0">
        <dgm:presLayoutVars>
          <dgm:dir/>
          <dgm:resizeHandles val="exact"/>
        </dgm:presLayoutVars>
      </dgm:prSet>
      <dgm:spPr/>
    </dgm:pt>
    <dgm:pt modelId="{7C517BD0-913C-4F08-8A03-4075F76DA095}" type="pres">
      <dgm:prSet presAssocID="{F28DF001-A497-4850-8307-678EF2D5000C}" presName="node" presStyleLbl="node1" presStyleIdx="0" presStyleCnt="6">
        <dgm:presLayoutVars>
          <dgm:bulletEnabled val="1"/>
        </dgm:presLayoutVars>
      </dgm:prSet>
      <dgm:spPr/>
    </dgm:pt>
    <dgm:pt modelId="{76EFF5B6-4BA5-4BFE-B773-AF619330E0CF}" type="pres">
      <dgm:prSet presAssocID="{3DFE8819-1E77-441E-AA65-60743DE60342}" presName="sibTrans" presStyleLbl="sibTrans1D1" presStyleIdx="0" presStyleCnt="5"/>
      <dgm:spPr/>
    </dgm:pt>
    <dgm:pt modelId="{F3663E50-879D-4CED-BC3E-BD8FB665FC75}" type="pres">
      <dgm:prSet presAssocID="{3DFE8819-1E77-441E-AA65-60743DE60342}" presName="connectorText" presStyleLbl="sibTrans1D1" presStyleIdx="0" presStyleCnt="5"/>
      <dgm:spPr/>
    </dgm:pt>
    <dgm:pt modelId="{8269F33D-6C3E-4B06-8B76-6498896B3546}" type="pres">
      <dgm:prSet presAssocID="{EE927744-ABFB-4379-A722-4BC8AD601CE5}" presName="node" presStyleLbl="node1" presStyleIdx="1" presStyleCnt="6">
        <dgm:presLayoutVars>
          <dgm:bulletEnabled val="1"/>
        </dgm:presLayoutVars>
      </dgm:prSet>
      <dgm:spPr/>
    </dgm:pt>
    <dgm:pt modelId="{C8C25B73-3AE6-4A0C-A04A-58CCDA98782D}" type="pres">
      <dgm:prSet presAssocID="{7FC4923D-F126-4E16-9F3F-A53EA0C1F919}" presName="sibTrans" presStyleLbl="sibTrans1D1" presStyleIdx="1" presStyleCnt="5"/>
      <dgm:spPr/>
    </dgm:pt>
    <dgm:pt modelId="{F2F456DF-80A9-455A-8296-039F28D364D4}" type="pres">
      <dgm:prSet presAssocID="{7FC4923D-F126-4E16-9F3F-A53EA0C1F919}" presName="connectorText" presStyleLbl="sibTrans1D1" presStyleIdx="1" presStyleCnt="5"/>
      <dgm:spPr/>
    </dgm:pt>
    <dgm:pt modelId="{B08CD012-A929-4C5A-BC04-7176FD217089}" type="pres">
      <dgm:prSet presAssocID="{22676267-A18E-420E-832C-0885EF889DF3}" presName="node" presStyleLbl="node1" presStyleIdx="2" presStyleCnt="6">
        <dgm:presLayoutVars>
          <dgm:bulletEnabled val="1"/>
        </dgm:presLayoutVars>
      </dgm:prSet>
      <dgm:spPr/>
    </dgm:pt>
    <dgm:pt modelId="{E80C4794-5B07-45BF-A8B1-5BDD6818C946}" type="pres">
      <dgm:prSet presAssocID="{0B57388E-AF01-47DC-ADA7-99AEDA5474B9}" presName="sibTrans" presStyleLbl="sibTrans1D1" presStyleIdx="2" presStyleCnt="5"/>
      <dgm:spPr/>
    </dgm:pt>
    <dgm:pt modelId="{A54299A6-0C3D-4FBC-81F5-6E0F3468D8AB}" type="pres">
      <dgm:prSet presAssocID="{0B57388E-AF01-47DC-ADA7-99AEDA5474B9}" presName="connectorText" presStyleLbl="sibTrans1D1" presStyleIdx="2" presStyleCnt="5"/>
      <dgm:spPr/>
    </dgm:pt>
    <dgm:pt modelId="{CE9B1A54-362D-4649-BDA4-EA2E3294D7A4}" type="pres">
      <dgm:prSet presAssocID="{2405AD19-6F42-4902-8F2D-13F8EFD00625}" presName="node" presStyleLbl="node1" presStyleIdx="3" presStyleCnt="6">
        <dgm:presLayoutVars>
          <dgm:bulletEnabled val="1"/>
        </dgm:presLayoutVars>
      </dgm:prSet>
      <dgm:spPr/>
    </dgm:pt>
    <dgm:pt modelId="{B1EAEA78-0340-45A0-8381-987751AF2A84}" type="pres">
      <dgm:prSet presAssocID="{28B93E69-15A7-4A46-B4D1-194D11808ADA}" presName="sibTrans" presStyleLbl="sibTrans1D1" presStyleIdx="3" presStyleCnt="5"/>
      <dgm:spPr/>
    </dgm:pt>
    <dgm:pt modelId="{157297F1-90AD-4382-9A96-4F74E0AF51B2}" type="pres">
      <dgm:prSet presAssocID="{28B93E69-15A7-4A46-B4D1-194D11808ADA}" presName="connectorText" presStyleLbl="sibTrans1D1" presStyleIdx="3" presStyleCnt="5"/>
      <dgm:spPr/>
    </dgm:pt>
    <dgm:pt modelId="{646206B8-0FBE-4C22-854C-BC02A2F99849}" type="pres">
      <dgm:prSet presAssocID="{A3542EEF-75E5-4D24-83CE-DABCF4BDD2F5}" presName="node" presStyleLbl="node1" presStyleIdx="4" presStyleCnt="6">
        <dgm:presLayoutVars>
          <dgm:bulletEnabled val="1"/>
        </dgm:presLayoutVars>
      </dgm:prSet>
      <dgm:spPr/>
    </dgm:pt>
    <dgm:pt modelId="{36F54B41-FD21-4CD6-B848-BBDA23CEFFB2}" type="pres">
      <dgm:prSet presAssocID="{5FE4179C-D7A7-469D-A52D-465661E7BEB6}" presName="sibTrans" presStyleLbl="sibTrans1D1" presStyleIdx="4" presStyleCnt="5"/>
      <dgm:spPr/>
    </dgm:pt>
    <dgm:pt modelId="{7621E979-59F8-435D-8708-53CB29F6FD54}" type="pres">
      <dgm:prSet presAssocID="{5FE4179C-D7A7-469D-A52D-465661E7BEB6}" presName="connectorText" presStyleLbl="sibTrans1D1" presStyleIdx="4" presStyleCnt="5"/>
      <dgm:spPr/>
    </dgm:pt>
    <dgm:pt modelId="{CD8A7F73-97B3-494E-9C27-11A93111C4D2}" type="pres">
      <dgm:prSet presAssocID="{5EC8C8BA-7870-4FF9-B77D-91448D99BF9F}" presName="node" presStyleLbl="node1" presStyleIdx="5" presStyleCnt="6">
        <dgm:presLayoutVars>
          <dgm:bulletEnabled val="1"/>
        </dgm:presLayoutVars>
      </dgm:prSet>
      <dgm:spPr/>
    </dgm:pt>
  </dgm:ptLst>
  <dgm:cxnLst>
    <dgm:cxn modelId="{43857D00-D94A-41DD-B3DE-562C5B2D9F31}" srcId="{3FCD7EBA-86C7-4CFE-A6D6-F43D667ED723}" destId="{A3542EEF-75E5-4D24-83CE-DABCF4BDD2F5}" srcOrd="4" destOrd="0" parTransId="{9768CE2B-D2C9-429D-A666-EC28615CDF97}" sibTransId="{5FE4179C-D7A7-469D-A52D-465661E7BEB6}"/>
    <dgm:cxn modelId="{59F05C07-3BA5-477C-93C7-584A633C3D29}" type="presOf" srcId="{5FE4179C-D7A7-469D-A52D-465661E7BEB6}" destId="{36F54B41-FD21-4CD6-B848-BBDA23CEFFB2}" srcOrd="0" destOrd="0" presId="urn:microsoft.com/office/officeart/2016/7/layout/RepeatingBendingProcessNew"/>
    <dgm:cxn modelId="{3C824009-08EF-44DC-8AF7-53B1887293ED}" srcId="{3FCD7EBA-86C7-4CFE-A6D6-F43D667ED723}" destId="{22676267-A18E-420E-832C-0885EF889DF3}" srcOrd="2" destOrd="0" parTransId="{9C6D327C-84D9-474B-91E7-0E37C56F48E2}" sibTransId="{0B57388E-AF01-47DC-ADA7-99AEDA5474B9}"/>
    <dgm:cxn modelId="{1F474409-31DB-45C5-A26B-ECC3EA7678F0}" type="presOf" srcId="{A3542EEF-75E5-4D24-83CE-DABCF4BDD2F5}" destId="{646206B8-0FBE-4C22-854C-BC02A2F99849}" srcOrd="0" destOrd="0" presId="urn:microsoft.com/office/officeart/2016/7/layout/RepeatingBendingProcessNew"/>
    <dgm:cxn modelId="{A631E323-C261-4461-84BE-427B16F793A5}" type="presOf" srcId="{0B57388E-AF01-47DC-ADA7-99AEDA5474B9}" destId="{A54299A6-0C3D-4FBC-81F5-6E0F3468D8AB}" srcOrd="1" destOrd="0" presId="urn:microsoft.com/office/officeart/2016/7/layout/RepeatingBendingProcessNew"/>
    <dgm:cxn modelId="{5E996F38-2DCD-431E-8A44-21FDD5A357B0}" srcId="{3FCD7EBA-86C7-4CFE-A6D6-F43D667ED723}" destId="{F28DF001-A497-4850-8307-678EF2D5000C}" srcOrd="0" destOrd="0" parTransId="{8FA474D2-EE53-4F14-810F-9C6D5245D40A}" sibTransId="{3DFE8819-1E77-441E-AA65-60743DE60342}"/>
    <dgm:cxn modelId="{F1DA6763-28A7-48B7-828D-65E1327B986E}" type="presOf" srcId="{7FC4923D-F126-4E16-9F3F-A53EA0C1F919}" destId="{C8C25B73-3AE6-4A0C-A04A-58CCDA98782D}" srcOrd="0" destOrd="0" presId="urn:microsoft.com/office/officeart/2016/7/layout/RepeatingBendingProcessNew"/>
    <dgm:cxn modelId="{3ACD4F64-17F1-4B53-9884-DE61B7332F6F}" type="presOf" srcId="{5FE4179C-D7A7-469D-A52D-465661E7BEB6}" destId="{7621E979-59F8-435D-8708-53CB29F6FD54}" srcOrd="1" destOrd="0" presId="urn:microsoft.com/office/officeart/2016/7/layout/RepeatingBendingProcessNew"/>
    <dgm:cxn modelId="{33694C48-4505-434B-AE26-CD4AA4164C1C}" type="presOf" srcId="{3DFE8819-1E77-441E-AA65-60743DE60342}" destId="{76EFF5B6-4BA5-4BFE-B773-AF619330E0CF}" srcOrd="0" destOrd="0" presId="urn:microsoft.com/office/officeart/2016/7/layout/RepeatingBendingProcessNew"/>
    <dgm:cxn modelId="{1F298677-EE11-4970-935A-FF0494132073}" type="presOf" srcId="{2405AD19-6F42-4902-8F2D-13F8EFD00625}" destId="{CE9B1A54-362D-4649-BDA4-EA2E3294D7A4}" srcOrd="0" destOrd="0" presId="urn:microsoft.com/office/officeart/2016/7/layout/RepeatingBendingProcessNew"/>
    <dgm:cxn modelId="{65B35B83-DCD1-4811-AE4C-A6AF32B83DD2}" type="presOf" srcId="{EE927744-ABFB-4379-A722-4BC8AD601CE5}" destId="{8269F33D-6C3E-4B06-8B76-6498896B3546}" srcOrd="0" destOrd="0" presId="urn:microsoft.com/office/officeart/2016/7/layout/RepeatingBendingProcessNew"/>
    <dgm:cxn modelId="{4DD88E87-7C13-4FBB-9009-25B8899D9A52}" type="presOf" srcId="{F28DF001-A497-4850-8307-678EF2D5000C}" destId="{7C517BD0-913C-4F08-8A03-4075F76DA095}" srcOrd="0" destOrd="0" presId="urn:microsoft.com/office/officeart/2016/7/layout/RepeatingBendingProcessNew"/>
    <dgm:cxn modelId="{7DCCD590-B55F-4CA0-970E-1D88333091A7}" srcId="{3FCD7EBA-86C7-4CFE-A6D6-F43D667ED723}" destId="{5EC8C8BA-7870-4FF9-B77D-91448D99BF9F}" srcOrd="5" destOrd="0" parTransId="{01DDA775-DAB3-47AB-ADE1-173B185D8F21}" sibTransId="{3E7D8FCF-8C5A-4B2B-BA02-EB1D9417646A}"/>
    <dgm:cxn modelId="{3825DBA2-006B-440B-A736-F6C4FF4B7D8C}" type="presOf" srcId="{22676267-A18E-420E-832C-0885EF889DF3}" destId="{B08CD012-A929-4C5A-BC04-7176FD217089}" srcOrd="0" destOrd="0" presId="urn:microsoft.com/office/officeart/2016/7/layout/RepeatingBendingProcessNew"/>
    <dgm:cxn modelId="{65223DB3-AA5C-46EA-8922-32856226D1AC}" type="presOf" srcId="{28B93E69-15A7-4A46-B4D1-194D11808ADA}" destId="{157297F1-90AD-4382-9A96-4F74E0AF51B2}" srcOrd="1" destOrd="0" presId="urn:microsoft.com/office/officeart/2016/7/layout/RepeatingBendingProcessNew"/>
    <dgm:cxn modelId="{C0CFC2B9-7831-43A7-987D-898396BC10E0}" type="presOf" srcId="{28B93E69-15A7-4A46-B4D1-194D11808ADA}" destId="{B1EAEA78-0340-45A0-8381-987751AF2A84}" srcOrd="0" destOrd="0" presId="urn:microsoft.com/office/officeart/2016/7/layout/RepeatingBendingProcessNew"/>
    <dgm:cxn modelId="{EE68E0B9-1FAD-49C2-A473-190B0B43B0E4}" type="presOf" srcId="{3FCD7EBA-86C7-4CFE-A6D6-F43D667ED723}" destId="{3F5B1360-C690-48C3-A330-2D2A39609B8F}" srcOrd="0" destOrd="0" presId="urn:microsoft.com/office/officeart/2016/7/layout/RepeatingBendingProcessNew"/>
    <dgm:cxn modelId="{0383ADD6-7F26-4E3D-B9A8-294A8DF7E1AD}" srcId="{3FCD7EBA-86C7-4CFE-A6D6-F43D667ED723}" destId="{2405AD19-6F42-4902-8F2D-13F8EFD00625}" srcOrd="3" destOrd="0" parTransId="{7CB822E0-4194-4CD2-BCC3-766254EF3F25}" sibTransId="{28B93E69-15A7-4A46-B4D1-194D11808ADA}"/>
    <dgm:cxn modelId="{9067D4D7-02A0-4642-B8C4-DDF1F530B383}" type="presOf" srcId="{7FC4923D-F126-4E16-9F3F-A53EA0C1F919}" destId="{F2F456DF-80A9-455A-8296-039F28D364D4}" srcOrd="1" destOrd="0" presId="urn:microsoft.com/office/officeart/2016/7/layout/RepeatingBendingProcessNew"/>
    <dgm:cxn modelId="{762B80F0-A673-430A-973A-0087E3E5F412}" srcId="{3FCD7EBA-86C7-4CFE-A6D6-F43D667ED723}" destId="{EE927744-ABFB-4379-A722-4BC8AD601CE5}" srcOrd="1" destOrd="0" parTransId="{114E3829-887E-47C7-926B-205EDDB4DB54}" sibTransId="{7FC4923D-F126-4E16-9F3F-A53EA0C1F919}"/>
    <dgm:cxn modelId="{326B53F5-BB32-4C59-AB94-660792788375}" type="presOf" srcId="{0B57388E-AF01-47DC-ADA7-99AEDA5474B9}" destId="{E80C4794-5B07-45BF-A8B1-5BDD6818C946}" srcOrd="0" destOrd="0" presId="urn:microsoft.com/office/officeart/2016/7/layout/RepeatingBendingProcessNew"/>
    <dgm:cxn modelId="{A937A0FA-A986-40CC-B151-6D4A65FC01EC}" type="presOf" srcId="{3DFE8819-1E77-441E-AA65-60743DE60342}" destId="{F3663E50-879D-4CED-BC3E-BD8FB665FC75}" srcOrd="1" destOrd="0" presId="urn:microsoft.com/office/officeart/2016/7/layout/RepeatingBendingProcessNew"/>
    <dgm:cxn modelId="{6448A6FF-CA37-4678-BB53-C5736B22FC91}" type="presOf" srcId="{5EC8C8BA-7870-4FF9-B77D-91448D99BF9F}" destId="{CD8A7F73-97B3-494E-9C27-11A93111C4D2}" srcOrd="0" destOrd="0" presId="urn:microsoft.com/office/officeart/2016/7/layout/RepeatingBendingProcessNew"/>
    <dgm:cxn modelId="{1F1F0FE8-AF49-4368-9E92-B98210AE8CA8}" type="presParOf" srcId="{3F5B1360-C690-48C3-A330-2D2A39609B8F}" destId="{7C517BD0-913C-4F08-8A03-4075F76DA095}" srcOrd="0" destOrd="0" presId="urn:microsoft.com/office/officeart/2016/7/layout/RepeatingBendingProcessNew"/>
    <dgm:cxn modelId="{3E47C605-2E7E-4780-BAAB-C6FE169B7502}" type="presParOf" srcId="{3F5B1360-C690-48C3-A330-2D2A39609B8F}" destId="{76EFF5B6-4BA5-4BFE-B773-AF619330E0CF}" srcOrd="1" destOrd="0" presId="urn:microsoft.com/office/officeart/2016/7/layout/RepeatingBendingProcessNew"/>
    <dgm:cxn modelId="{23DCF308-589A-4012-99F3-608E02CE6E3B}" type="presParOf" srcId="{76EFF5B6-4BA5-4BFE-B773-AF619330E0CF}" destId="{F3663E50-879D-4CED-BC3E-BD8FB665FC75}" srcOrd="0" destOrd="0" presId="urn:microsoft.com/office/officeart/2016/7/layout/RepeatingBendingProcessNew"/>
    <dgm:cxn modelId="{80BE621A-1F82-4747-8150-16C425B4C58F}" type="presParOf" srcId="{3F5B1360-C690-48C3-A330-2D2A39609B8F}" destId="{8269F33D-6C3E-4B06-8B76-6498896B3546}" srcOrd="2" destOrd="0" presId="urn:microsoft.com/office/officeart/2016/7/layout/RepeatingBendingProcessNew"/>
    <dgm:cxn modelId="{5B4A8FF4-9D7C-49CA-90BA-615A23397D66}" type="presParOf" srcId="{3F5B1360-C690-48C3-A330-2D2A39609B8F}" destId="{C8C25B73-3AE6-4A0C-A04A-58CCDA98782D}" srcOrd="3" destOrd="0" presId="urn:microsoft.com/office/officeart/2016/7/layout/RepeatingBendingProcessNew"/>
    <dgm:cxn modelId="{82D0DA54-B7A8-4623-B350-11DBDB29B9E4}" type="presParOf" srcId="{C8C25B73-3AE6-4A0C-A04A-58CCDA98782D}" destId="{F2F456DF-80A9-455A-8296-039F28D364D4}" srcOrd="0" destOrd="0" presId="urn:microsoft.com/office/officeart/2016/7/layout/RepeatingBendingProcessNew"/>
    <dgm:cxn modelId="{F5AADAED-E65E-42E3-8331-9458004045A4}" type="presParOf" srcId="{3F5B1360-C690-48C3-A330-2D2A39609B8F}" destId="{B08CD012-A929-4C5A-BC04-7176FD217089}" srcOrd="4" destOrd="0" presId="urn:microsoft.com/office/officeart/2016/7/layout/RepeatingBendingProcessNew"/>
    <dgm:cxn modelId="{9F897C66-9B22-48DB-872F-61F42056C181}" type="presParOf" srcId="{3F5B1360-C690-48C3-A330-2D2A39609B8F}" destId="{E80C4794-5B07-45BF-A8B1-5BDD6818C946}" srcOrd="5" destOrd="0" presId="urn:microsoft.com/office/officeart/2016/7/layout/RepeatingBendingProcessNew"/>
    <dgm:cxn modelId="{4233D771-7540-48DF-BDB4-93F45AF9F593}" type="presParOf" srcId="{E80C4794-5B07-45BF-A8B1-5BDD6818C946}" destId="{A54299A6-0C3D-4FBC-81F5-6E0F3468D8AB}" srcOrd="0" destOrd="0" presId="urn:microsoft.com/office/officeart/2016/7/layout/RepeatingBendingProcessNew"/>
    <dgm:cxn modelId="{12DD28FD-B7E3-4347-856C-2467A8F484A0}" type="presParOf" srcId="{3F5B1360-C690-48C3-A330-2D2A39609B8F}" destId="{CE9B1A54-362D-4649-BDA4-EA2E3294D7A4}" srcOrd="6" destOrd="0" presId="urn:microsoft.com/office/officeart/2016/7/layout/RepeatingBendingProcessNew"/>
    <dgm:cxn modelId="{20AF2E3A-BDBA-4AE3-B9AC-C8CB79B3EF61}" type="presParOf" srcId="{3F5B1360-C690-48C3-A330-2D2A39609B8F}" destId="{B1EAEA78-0340-45A0-8381-987751AF2A84}" srcOrd="7" destOrd="0" presId="urn:microsoft.com/office/officeart/2016/7/layout/RepeatingBendingProcessNew"/>
    <dgm:cxn modelId="{5D9BC6BE-BB01-4D1A-A4AF-F1AA518414FB}" type="presParOf" srcId="{B1EAEA78-0340-45A0-8381-987751AF2A84}" destId="{157297F1-90AD-4382-9A96-4F74E0AF51B2}" srcOrd="0" destOrd="0" presId="urn:microsoft.com/office/officeart/2016/7/layout/RepeatingBendingProcessNew"/>
    <dgm:cxn modelId="{2BF27B48-244E-4DDB-B742-81DE9C004D16}" type="presParOf" srcId="{3F5B1360-C690-48C3-A330-2D2A39609B8F}" destId="{646206B8-0FBE-4C22-854C-BC02A2F99849}" srcOrd="8" destOrd="0" presId="urn:microsoft.com/office/officeart/2016/7/layout/RepeatingBendingProcessNew"/>
    <dgm:cxn modelId="{C8BB5694-2259-4F93-9113-B4291014E954}" type="presParOf" srcId="{3F5B1360-C690-48C3-A330-2D2A39609B8F}" destId="{36F54B41-FD21-4CD6-B848-BBDA23CEFFB2}" srcOrd="9" destOrd="0" presId="urn:microsoft.com/office/officeart/2016/7/layout/RepeatingBendingProcessNew"/>
    <dgm:cxn modelId="{DB9D0F95-D162-4493-A047-C0ED83271F1F}" type="presParOf" srcId="{36F54B41-FD21-4CD6-B848-BBDA23CEFFB2}" destId="{7621E979-59F8-435D-8708-53CB29F6FD54}" srcOrd="0" destOrd="0" presId="urn:microsoft.com/office/officeart/2016/7/layout/RepeatingBendingProcessNew"/>
    <dgm:cxn modelId="{AC06AEBE-F3A2-42DE-AF6A-51F93FE13CF7}" type="presParOf" srcId="{3F5B1360-C690-48C3-A330-2D2A39609B8F}" destId="{CD8A7F73-97B3-494E-9C27-11A93111C4D2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23B85B9-353F-4433-9221-BC17F07899CE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785BE09-CE56-4461-9266-273FE47A414D}">
      <dgm:prSet/>
      <dgm:spPr/>
      <dgm:t>
        <a:bodyPr/>
        <a:lstStyle/>
        <a:p>
          <a:r>
            <a:rPr lang="en-GB"/>
            <a:t>Enable young people to afford to live and work independently</a:t>
          </a:r>
          <a:endParaRPr lang="en-US"/>
        </a:p>
      </dgm:t>
    </dgm:pt>
    <dgm:pt modelId="{21D5C991-52D4-49ED-BD17-FCEFF1B6D6A8}" type="parTrans" cxnId="{9742F330-89C5-4918-9151-1B8DECE5E6D2}">
      <dgm:prSet/>
      <dgm:spPr/>
      <dgm:t>
        <a:bodyPr/>
        <a:lstStyle/>
        <a:p>
          <a:endParaRPr lang="en-US"/>
        </a:p>
      </dgm:t>
    </dgm:pt>
    <dgm:pt modelId="{BECAAE56-AB35-47DC-AAA9-E7287060921F}" type="sibTrans" cxnId="{9742F330-89C5-4918-9151-1B8DECE5E6D2}">
      <dgm:prSet/>
      <dgm:spPr/>
      <dgm:t>
        <a:bodyPr/>
        <a:lstStyle/>
        <a:p>
          <a:endParaRPr lang="en-US"/>
        </a:p>
      </dgm:t>
    </dgm:pt>
    <dgm:pt modelId="{FACA0D92-5CD4-414F-B97C-CA8EF8FA7911}">
      <dgm:prSet/>
      <dgm:spPr/>
      <dgm:t>
        <a:bodyPr/>
        <a:lstStyle/>
        <a:p>
          <a:r>
            <a:rPr lang="en-GB"/>
            <a:t>Collaboration with St Basils</a:t>
          </a:r>
          <a:endParaRPr lang="en-US"/>
        </a:p>
      </dgm:t>
    </dgm:pt>
    <dgm:pt modelId="{410D9849-6DCA-4378-9CE3-358E8EBBCD05}" type="parTrans" cxnId="{13C98049-2708-4B27-BBB1-379D80D2A95E}">
      <dgm:prSet/>
      <dgm:spPr/>
      <dgm:t>
        <a:bodyPr/>
        <a:lstStyle/>
        <a:p>
          <a:endParaRPr lang="en-US"/>
        </a:p>
      </dgm:t>
    </dgm:pt>
    <dgm:pt modelId="{B17DB0A3-B9A5-4A00-A884-9BB280E9E2D8}" type="sibTrans" cxnId="{13C98049-2708-4B27-BBB1-379D80D2A95E}">
      <dgm:prSet/>
      <dgm:spPr/>
      <dgm:t>
        <a:bodyPr/>
        <a:lstStyle/>
        <a:p>
          <a:endParaRPr lang="en-US"/>
        </a:p>
      </dgm:t>
    </dgm:pt>
    <dgm:pt modelId="{721F9421-EC4A-4004-9A29-963CADE7F8FD}">
      <dgm:prSet/>
      <dgm:spPr/>
      <dgm:t>
        <a:bodyPr/>
        <a:lstStyle/>
        <a:p>
          <a:r>
            <a:rPr lang="en-GB"/>
            <a:t>Expand live and work schemes</a:t>
          </a:r>
          <a:endParaRPr lang="en-US"/>
        </a:p>
      </dgm:t>
    </dgm:pt>
    <dgm:pt modelId="{09FDB112-D777-43CD-A21E-CF629A9BC124}" type="parTrans" cxnId="{00D3E7D1-E941-448E-A214-63ABE04881CA}">
      <dgm:prSet/>
      <dgm:spPr/>
      <dgm:t>
        <a:bodyPr/>
        <a:lstStyle/>
        <a:p>
          <a:endParaRPr lang="en-US"/>
        </a:p>
      </dgm:t>
    </dgm:pt>
    <dgm:pt modelId="{BF25EA23-DB0E-481D-8266-14427FDA6BA0}" type="sibTrans" cxnId="{00D3E7D1-E941-448E-A214-63ABE04881CA}">
      <dgm:prSet/>
      <dgm:spPr/>
      <dgm:t>
        <a:bodyPr/>
        <a:lstStyle/>
        <a:p>
          <a:endParaRPr lang="en-US"/>
        </a:p>
      </dgm:t>
    </dgm:pt>
    <dgm:pt modelId="{10C1D3E4-F878-4D7D-AAA7-217B444A9A37}">
      <dgm:prSet/>
      <dgm:spPr/>
      <dgm:t>
        <a:bodyPr/>
        <a:lstStyle/>
        <a:p>
          <a:r>
            <a:rPr lang="en-GB"/>
            <a:t>Closer working relationship with schools/colleges- education is key to prevention</a:t>
          </a:r>
          <a:endParaRPr lang="en-US"/>
        </a:p>
      </dgm:t>
    </dgm:pt>
    <dgm:pt modelId="{977BA06F-C62C-4F96-9E12-E769533C410A}" type="parTrans" cxnId="{CB5FC81C-0779-4B76-83D0-ABE2DC9C4C68}">
      <dgm:prSet/>
      <dgm:spPr/>
      <dgm:t>
        <a:bodyPr/>
        <a:lstStyle/>
        <a:p>
          <a:endParaRPr lang="en-US"/>
        </a:p>
      </dgm:t>
    </dgm:pt>
    <dgm:pt modelId="{0C9C1037-2367-4996-93EA-2E09EF5CCE1D}" type="sibTrans" cxnId="{CB5FC81C-0779-4B76-83D0-ABE2DC9C4C68}">
      <dgm:prSet/>
      <dgm:spPr/>
      <dgm:t>
        <a:bodyPr/>
        <a:lstStyle/>
        <a:p>
          <a:endParaRPr lang="en-US"/>
        </a:p>
      </dgm:t>
    </dgm:pt>
    <dgm:pt modelId="{4EED2893-1F43-4D65-8D8F-A3C43684E38A}">
      <dgm:prSet/>
      <dgm:spPr/>
      <dgm:t>
        <a:bodyPr/>
        <a:lstStyle/>
        <a:p>
          <a:r>
            <a:rPr lang="en-GB"/>
            <a:t>Supporting families with dependent children </a:t>
          </a:r>
          <a:endParaRPr lang="en-US"/>
        </a:p>
      </dgm:t>
    </dgm:pt>
    <dgm:pt modelId="{3A00EFD8-0917-4F2D-9E3B-806A2D5F08AF}" type="parTrans" cxnId="{F35C11E3-399D-4F18-BEED-FD0127243DB5}">
      <dgm:prSet/>
      <dgm:spPr/>
      <dgm:t>
        <a:bodyPr/>
        <a:lstStyle/>
        <a:p>
          <a:endParaRPr lang="en-US"/>
        </a:p>
      </dgm:t>
    </dgm:pt>
    <dgm:pt modelId="{9D07C39D-A9A7-4EC3-8CB8-60797BDEFB4F}" type="sibTrans" cxnId="{F35C11E3-399D-4F18-BEED-FD0127243DB5}">
      <dgm:prSet/>
      <dgm:spPr/>
      <dgm:t>
        <a:bodyPr/>
        <a:lstStyle/>
        <a:p>
          <a:endParaRPr lang="en-US"/>
        </a:p>
      </dgm:t>
    </dgm:pt>
    <dgm:pt modelId="{738E94B5-8B0B-4130-B769-755BC16B3DA3}">
      <dgm:prSet/>
      <dgm:spPr/>
      <dgm:t>
        <a:bodyPr/>
        <a:lstStyle/>
        <a:p>
          <a:r>
            <a:rPr lang="en-GB"/>
            <a:t>Think family and early help/ invest in the next generation </a:t>
          </a:r>
          <a:endParaRPr lang="en-US"/>
        </a:p>
      </dgm:t>
    </dgm:pt>
    <dgm:pt modelId="{1ECCC2FC-1C33-4179-A887-7C0A6BDB4624}" type="parTrans" cxnId="{ED6AC81A-9704-4FD3-B966-EA23A7B9981A}">
      <dgm:prSet/>
      <dgm:spPr/>
      <dgm:t>
        <a:bodyPr/>
        <a:lstStyle/>
        <a:p>
          <a:endParaRPr lang="en-US"/>
        </a:p>
      </dgm:t>
    </dgm:pt>
    <dgm:pt modelId="{C7AA8F5A-98B6-4E16-9722-5A1663B5E069}" type="sibTrans" cxnId="{ED6AC81A-9704-4FD3-B966-EA23A7B9981A}">
      <dgm:prSet/>
      <dgm:spPr/>
      <dgm:t>
        <a:bodyPr/>
        <a:lstStyle/>
        <a:p>
          <a:endParaRPr lang="en-US"/>
        </a:p>
      </dgm:t>
    </dgm:pt>
    <dgm:pt modelId="{84AB8660-5974-48AD-B3F2-8D2EDCB370F6}" type="pres">
      <dgm:prSet presAssocID="{123B85B9-353F-4433-9221-BC17F07899CE}" presName="Name0" presStyleCnt="0">
        <dgm:presLayoutVars>
          <dgm:dir/>
          <dgm:resizeHandles val="exact"/>
        </dgm:presLayoutVars>
      </dgm:prSet>
      <dgm:spPr/>
    </dgm:pt>
    <dgm:pt modelId="{62709B8A-7C30-4BD2-8D65-B1A923EA1730}" type="pres">
      <dgm:prSet presAssocID="{8785BE09-CE56-4461-9266-273FE47A414D}" presName="node" presStyleLbl="node1" presStyleIdx="0" presStyleCnt="6">
        <dgm:presLayoutVars>
          <dgm:bulletEnabled val="1"/>
        </dgm:presLayoutVars>
      </dgm:prSet>
      <dgm:spPr/>
    </dgm:pt>
    <dgm:pt modelId="{D6584CB0-F260-4A63-BEC0-4C3317A4F365}" type="pres">
      <dgm:prSet presAssocID="{BECAAE56-AB35-47DC-AAA9-E7287060921F}" presName="sibTrans" presStyleLbl="sibTrans1D1" presStyleIdx="0" presStyleCnt="5"/>
      <dgm:spPr/>
    </dgm:pt>
    <dgm:pt modelId="{3D7F69CA-9E35-48F6-AF24-5831EB308291}" type="pres">
      <dgm:prSet presAssocID="{BECAAE56-AB35-47DC-AAA9-E7287060921F}" presName="connectorText" presStyleLbl="sibTrans1D1" presStyleIdx="0" presStyleCnt="5"/>
      <dgm:spPr/>
    </dgm:pt>
    <dgm:pt modelId="{F5CA31CA-9415-4F9D-A06D-E06BBBE41252}" type="pres">
      <dgm:prSet presAssocID="{FACA0D92-5CD4-414F-B97C-CA8EF8FA7911}" presName="node" presStyleLbl="node1" presStyleIdx="1" presStyleCnt="6">
        <dgm:presLayoutVars>
          <dgm:bulletEnabled val="1"/>
        </dgm:presLayoutVars>
      </dgm:prSet>
      <dgm:spPr/>
    </dgm:pt>
    <dgm:pt modelId="{BFAFF214-66CA-48EF-BCB2-F9E8F95B9772}" type="pres">
      <dgm:prSet presAssocID="{B17DB0A3-B9A5-4A00-A884-9BB280E9E2D8}" presName="sibTrans" presStyleLbl="sibTrans1D1" presStyleIdx="1" presStyleCnt="5"/>
      <dgm:spPr/>
    </dgm:pt>
    <dgm:pt modelId="{02F4F3FF-ECB9-4900-9B67-5752D6B914A8}" type="pres">
      <dgm:prSet presAssocID="{B17DB0A3-B9A5-4A00-A884-9BB280E9E2D8}" presName="connectorText" presStyleLbl="sibTrans1D1" presStyleIdx="1" presStyleCnt="5"/>
      <dgm:spPr/>
    </dgm:pt>
    <dgm:pt modelId="{72B85FE6-2796-4A95-A24B-A4F0082FB3A0}" type="pres">
      <dgm:prSet presAssocID="{721F9421-EC4A-4004-9A29-963CADE7F8FD}" presName="node" presStyleLbl="node1" presStyleIdx="2" presStyleCnt="6">
        <dgm:presLayoutVars>
          <dgm:bulletEnabled val="1"/>
        </dgm:presLayoutVars>
      </dgm:prSet>
      <dgm:spPr/>
    </dgm:pt>
    <dgm:pt modelId="{05A6B6B9-29E8-465E-92B9-5C29F1D1CD35}" type="pres">
      <dgm:prSet presAssocID="{BF25EA23-DB0E-481D-8266-14427FDA6BA0}" presName="sibTrans" presStyleLbl="sibTrans1D1" presStyleIdx="2" presStyleCnt="5"/>
      <dgm:spPr/>
    </dgm:pt>
    <dgm:pt modelId="{1E0690C6-1616-4DAC-B55B-4373185050E0}" type="pres">
      <dgm:prSet presAssocID="{BF25EA23-DB0E-481D-8266-14427FDA6BA0}" presName="connectorText" presStyleLbl="sibTrans1D1" presStyleIdx="2" presStyleCnt="5"/>
      <dgm:spPr/>
    </dgm:pt>
    <dgm:pt modelId="{063731D6-D805-402E-9F02-C3BDA232F4D7}" type="pres">
      <dgm:prSet presAssocID="{10C1D3E4-F878-4D7D-AAA7-217B444A9A37}" presName="node" presStyleLbl="node1" presStyleIdx="3" presStyleCnt="6">
        <dgm:presLayoutVars>
          <dgm:bulletEnabled val="1"/>
        </dgm:presLayoutVars>
      </dgm:prSet>
      <dgm:spPr/>
    </dgm:pt>
    <dgm:pt modelId="{58D8BADE-3008-43C9-8C80-B331040A8CB0}" type="pres">
      <dgm:prSet presAssocID="{0C9C1037-2367-4996-93EA-2E09EF5CCE1D}" presName="sibTrans" presStyleLbl="sibTrans1D1" presStyleIdx="3" presStyleCnt="5"/>
      <dgm:spPr/>
    </dgm:pt>
    <dgm:pt modelId="{373C7309-6FE0-45D2-AB4A-5D5FCB5D2FEC}" type="pres">
      <dgm:prSet presAssocID="{0C9C1037-2367-4996-93EA-2E09EF5CCE1D}" presName="connectorText" presStyleLbl="sibTrans1D1" presStyleIdx="3" presStyleCnt="5"/>
      <dgm:spPr/>
    </dgm:pt>
    <dgm:pt modelId="{8D3C73A0-CB11-416E-9EF9-B08C841B0A9A}" type="pres">
      <dgm:prSet presAssocID="{4EED2893-1F43-4D65-8D8F-A3C43684E38A}" presName="node" presStyleLbl="node1" presStyleIdx="4" presStyleCnt="6">
        <dgm:presLayoutVars>
          <dgm:bulletEnabled val="1"/>
        </dgm:presLayoutVars>
      </dgm:prSet>
      <dgm:spPr/>
    </dgm:pt>
    <dgm:pt modelId="{EDBEAF37-B20E-4E79-97EA-6C5CA1AC7829}" type="pres">
      <dgm:prSet presAssocID="{9D07C39D-A9A7-4EC3-8CB8-60797BDEFB4F}" presName="sibTrans" presStyleLbl="sibTrans1D1" presStyleIdx="4" presStyleCnt="5"/>
      <dgm:spPr/>
    </dgm:pt>
    <dgm:pt modelId="{40CE80DC-C3D8-49D7-8EE1-8FBC8313B1AA}" type="pres">
      <dgm:prSet presAssocID="{9D07C39D-A9A7-4EC3-8CB8-60797BDEFB4F}" presName="connectorText" presStyleLbl="sibTrans1D1" presStyleIdx="4" presStyleCnt="5"/>
      <dgm:spPr/>
    </dgm:pt>
    <dgm:pt modelId="{4E6AEE49-DD21-480E-85F2-B92B5A08451F}" type="pres">
      <dgm:prSet presAssocID="{738E94B5-8B0B-4130-B769-755BC16B3DA3}" presName="node" presStyleLbl="node1" presStyleIdx="5" presStyleCnt="6">
        <dgm:presLayoutVars>
          <dgm:bulletEnabled val="1"/>
        </dgm:presLayoutVars>
      </dgm:prSet>
      <dgm:spPr/>
    </dgm:pt>
  </dgm:ptLst>
  <dgm:cxnLst>
    <dgm:cxn modelId="{4A46830D-2D75-4541-8A7B-6118721A6949}" type="presOf" srcId="{FACA0D92-5CD4-414F-B97C-CA8EF8FA7911}" destId="{F5CA31CA-9415-4F9D-A06D-E06BBBE41252}" srcOrd="0" destOrd="0" presId="urn:microsoft.com/office/officeart/2016/7/layout/RepeatingBendingProcessNew"/>
    <dgm:cxn modelId="{B07F6110-C4A8-48A8-9AA2-1F54A26BDB70}" type="presOf" srcId="{738E94B5-8B0B-4130-B769-755BC16B3DA3}" destId="{4E6AEE49-DD21-480E-85F2-B92B5A08451F}" srcOrd="0" destOrd="0" presId="urn:microsoft.com/office/officeart/2016/7/layout/RepeatingBendingProcessNew"/>
    <dgm:cxn modelId="{ED6AC81A-9704-4FD3-B966-EA23A7B9981A}" srcId="{123B85B9-353F-4433-9221-BC17F07899CE}" destId="{738E94B5-8B0B-4130-B769-755BC16B3DA3}" srcOrd="5" destOrd="0" parTransId="{1ECCC2FC-1C33-4179-A887-7C0A6BDB4624}" sibTransId="{C7AA8F5A-98B6-4E16-9722-5A1663B5E069}"/>
    <dgm:cxn modelId="{CB5FC81C-0779-4B76-83D0-ABE2DC9C4C68}" srcId="{123B85B9-353F-4433-9221-BC17F07899CE}" destId="{10C1D3E4-F878-4D7D-AAA7-217B444A9A37}" srcOrd="3" destOrd="0" parTransId="{977BA06F-C62C-4F96-9E12-E769533C410A}" sibTransId="{0C9C1037-2367-4996-93EA-2E09EF5CCE1D}"/>
    <dgm:cxn modelId="{B401111E-0DEE-4E84-9BC2-30203B708370}" type="presOf" srcId="{B17DB0A3-B9A5-4A00-A884-9BB280E9E2D8}" destId="{02F4F3FF-ECB9-4900-9B67-5752D6B914A8}" srcOrd="1" destOrd="0" presId="urn:microsoft.com/office/officeart/2016/7/layout/RepeatingBendingProcessNew"/>
    <dgm:cxn modelId="{EF884723-F5B2-4813-A456-5637FA2CFD9D}" type="presOf" srcId="{4EED2893-1F43-4D65-8D8F-A3C43684E38A}" destId="{8D3C73A0-CB11-416E-9EF9-B08C841B0A9A}" srcOrd="0" destOrd="0" presId="urn:microsoft.com/office/officeart/2016/7/layout/RepeatingBendingProcessNew"/>
    <dgm:cxn modelId="{9742F330-89C5-4918-9151-1B8DECE5E6D2}" srcId="{123B85B9-353F-4433-9221-BC17F07899CE}" destId="{8785BE09-CE56-4461-9266-273FE47A414D}" srcOrd="0" destOrd="0" parTransId="{21D5C991-52D4-49ED-BD17-FCEFF1B6D6A8}" sibTransId="{BECAAE56-AB35-47DC-AAA9-E7287060921F}"/>
    <dgm:cxn modelId="{77839C35-02EF-4273-ADC8-07968B5FBC5E}" type="presOf" srcId="{BF25EA23-DB0E-481D-8266-14427FDA6BA0}" destId="{1E0690C6-1616-4DAC-B55B-4373185050E0}" srcOrd="1" destOrd="0" presId="urn:microsoft.com/office/officeart/2016/7/layout/RepeatingBendingProcessNew"/>
    <dgm:cxn modelId="{1F36C135-3C69-4AC6-B113-70F188CD9FC3}" type="presOf" srcId="{0C9C1037-2367-4996-93EA-2E09EF5CCE1D}" destId="{58D8BADE-3008-43C9-8C80-B331040A8CB0}" srcOrd="0" destOrd="0" presId="urn:microsoft.com/office/officeart/2016/7/layout/RepeatingBendingProcessNew"/>
    <dgm:cxn modelId="{238ADE3A-7455-4425-9EEB-66198FB4BA49}" type="presOf" srcId="{BECAAE56-AB35-47DC-AAA9-E7287060921F}" destId="{3D7F69CA-9E35-48F6-AF24-5831EB308291}" srcOrd="1" destOrd="0" presId="urn:microsoft.com/office/officeart/2016/7/layout/RepeatingBendingProcessNew"/>
    <dgm:cxn modelId="{7CC69140-E105-4FA4-9900-072F9102A276}" type="presOf" srcId="{9D07C39D-A9A7-4EC3-8CB8-60797BDEFB4F}" destId="{40CE80DC-C3D8-49D7-8EE1-8FBC8313B1AA}" srcOrd="1" destOrd="0" presId="urn:microsoft.com/office/officeart/2016/7/layout/RepeatingBendingProcessNew"/>
    <dgm:cxn modelId="{A2792D5C-3F4E-44D7-A86C-9E842991AA41}" type="presOf" srcId="{123B85B9-353F-4433-9221-BC17F07899CE}" destId="{84AB8660-5974-48AD-B3F2-8D2EDCB370F6}" srcOrd="0" destOrd="0" presId="urn:microsoft.com/office/officeart/2016/7/layout/RepeatingBendingProcessNew"/>
    <dgm:cxn modelId="{3C1A7F63-838F-4D70-80C1-04F8F7056981}" type="presOf" srcId="{B17DB0A3-B9A5-4A00-A884-9BB280E9E2D8}" destId="{BFAFF214-66CA-48EF-BCB2-F9E8F95B9772}" srcOrd="0" destOrd="0" presId="urn:microsoft.com/office/officeart/2016/7/layout/RepeatingBendingProcessNew"/>
    <dgm:cxn modelId="{13C98049-2708-4B27-BBB1-379D80D2A95E}" srcId="{123B85B9-353F-4433-9221-BC17F07899CE}" destId="{FACA0D92-5CD4-414F-B97C-CA8EF8FA7911}" srcOrd="1" destOrd="0" parTransId="{410D9849-6DCA-4378-9CE3-358E8EBBCD05}" sibTransId="{B17DB0A3-B9A5-4A00-A884-9BB280E9E2D8}"/>
    <dgm:cxn modelId="{0EA1BF6A-1723-4961-ABA9-FEB09571BF10}" type="presOf" srcId="{0C9C1037-2367-4996-93EA-2E09EF5CCE1D}" destId="{373C7309-6FE0-45D2-AB4A-5D5FCB5D2FEC}" srcOrd="1" destOrd="0" presId="urn:microsoft.com/office/officeart/2016/7/layout/RepeatingBendingProcessNew"/>
    <dgm:cxn modelId="{1BE6C66C-FBD7-4ABB-894A-9C446307596E}" type="presOf" srcId="{9D07C39D-A9A7-4EC3-8CB8-60797BDEFB4F}" destId="{EDBEAF37-B20E-4E79-97EA-6C5CA1AC7829}" srcOrd="0" destOrd="0" presId="urn:microsoft.com/office/officeart/2016/7/layout/RepeatingBendingProcessNew"/>
    <dgm:cxn modelId="{AFEA6F7B-51A4-44AF-8604-48B4F0296C81}" type="presOf" srcId="{BF25EA23-DB0E-481D-8266-14427FDA6BA0}" destId="{05A6B6B9-29E8-465E-92B9-5C29F1D1CD35}" srcOrd="0" destOrd="0" presId="urn:microsoft.com/office/officeart/2016/7/layout/RepeatingBendingProcessNew"/>
    <dgm:cxn modelId="{54F717BF-960A-4480-8160-6E3341B9C7D8}" type="presOf" srcId="{BECAAE56-AB35-47DC-AAA9-E7287060921F}" destId="{D6584CB0-F260-4A63-BEC0-4C3317A4F365}" srcOrd="0" destOrd="0" presId="urn:microsoft.com/office/officeart/2016/7/layout/RepeatingBendingProcessNew"/>
    <dgm:cxn modelId="{00D3E7D1-E941-448E-A214-63ABE04881CA}" srcId="{123B85B9-353F-4433-9221-BC17F07899CE}" destId="{721F9421-EC4A-4004-9A29-963CADE7F8FD}" srcOrd="2" destOrd="0" parTransId="{09FDB112-D777-43CD-A21E-CF629A9BC124}" sibTransId="{BF25EA23-DB0E-481D-8266-14427FDA6BA0}"/>
    <dgm:cxn modelId="{4F8A0DD2-DF5F-41F6-8429-7098E2AB072B}" type="presOf" srcId="{721F9421-EC4A-4004-9A29-963CADE7F8FD}" destId="{72B85FE6-2796-4A95-A24B-A4F0082FB3A0}" srcOrd="0" destOrd="0" presId="urn:microsoft.com/office/officeart/2016/7/layout/RepeatingBendingProcessNew"/>
    <dgm:cxn modelId="{F35C11E3-399D-4F18-BEED-FD0127243DB5}" srcId="{123B85B9-353F-4433-9221-BC17F07899CE}" destId="{4EED2893-1F43-4D65-8D8F-A3C43684E38A}" srcOrd="4" destOrd="0" parTransId="{3A00EFD8-0917-4F2D-9E3B-806A2D5F08AF}" sibTransId="{9D07C39D-A9A7-4EC3-8CB8-60797BDEFB4F}"/>
    <dgm:cxn modelId="{D7856DE8-9347-4DA0-B4F6-3FED9B27EDA2}" type="presOf" srcId="{10C1D3E4-F878-4D7D-AAA7-217B444A9A37}" destId="{063731D6-D805-402E-9F02-C3BDA232F4D7}" srcOrd="0" destOrd="0" presId="urn:microsoft.com/office/officeart/2016/7/layout/RepeatingBendingProcessNew"/>
    <dgm:cxn modelId="{D140B1EB-0C1F-4DE9-B3B4-5A4E4A727DBF}" type="presOf" srcId="{8785BE09-CE56-4461-9266-273FE47A414D}" destId="{62709B8A-7C30-4BD2-8D65-B1A923EA1730}" srcOrd="0" destOrd="0" presId="urn:microsoft.com/office/officeart/2016/7/layout/RepeatingBendingProcessNew"/>
    <dgm:cxn modelId="{378C7327-14A1-4244-B9E5-A8A8A87AB900}" type="presParOf" srcId="{84AB8660-5974-48AD-B3F2-8D2EDCB370F6}" destId="{62709B8A-7C30-4BD2-8D65-B1A923EA1730}" srcOrd="0" destOrd="0" presId="urn:microsoft.com/office/officeart/2016/7/layout/RepeatingBendingProcessNew"/>
    <dgm:cxn modelId="{701628F0-6AEC-4A13-9C28-6DEA02714AFA}" type="presParOf" srcId="{84AB8660-5974-48AD-B3F2-8D2EDCB370F6}" destId="{D6584CB0-F260-4A63-BEC0-4C3317A4F365}" srcOrd="1" destOrd="0" presId="urn:microsoft.com/office/officeart/2016/7/layout/RepeatingBendingProcessNew"/>
    <dgm:cxn modelId="{CAF94D43-3151-4EF2-B289-1FED2E39D07C}" type="presParOf" srcId="{D6584CB0-F260-4A63-BEC0-4C3317A4F365}" destId="{3D7F69CA-9E35-48F6-AF24-5831EB308291}" srcOrd="0" destOrd="0" presId="urn:microsoft.com/office/officeart/2016/7/layout/RepeatingBendingProcessNew"/>
    <dgm:cxn modelId="{391DCBF6-D26B-46DF-A9A0-79CFEE023B12}" type="presParOf" srcId="{84AB8660-5974-48AD-B3F2-8D2EDCB370F6}" destId="{F5CA31CA-9415-4F9D-A06D-E06BBBE41252}" srcOrd="2" destOrd="0" presId="urn:microsoft.com/office/officeart/2016/7/layout/RepeatingBendingProcessNew"/>
    <dgm:cxn modelId="{471A73B8-F222-4CBE-A7B9-C5EB1DF2F6BE}" type="presParOf" srcId="{84AB8660-5974-48AD-B3F2-8D2EDCB370F6}" destId="{BFAFF214-66CA-48EF-BCB2-F9E8F95B9772}" srcOrd="3" destOrd="0" presId="urn:microsoft.com/office/officeart/2016/7/layout/RepeatingBendingProcessNew"/>
    <dgm:cxn modelId="{7FD4D203-B884-43C2-BFB9-35C3E9CC4AB9}" type="presParOf" srcId="{BFAFF214-66CA-48EF-BCB2-F9E8F95B9772}" destId="{02F4F3FF-ECB9-4900-9B67-5752D6B914A8}" srcOrd="0" destOrd="0" presId="urn:microsoft.com/office/officeart/2016/7/layout/RepeatingBendingProcessNew"/>
    <dgm:cxn modelId="{0636EC1B-9636-402B-A319-58AD5088908A}" type="presParOf" srcId="{84AB8660-5974-48AD-B3F2-8D2EDCB370F6}" destId="{72B85FE6-2796-4A95-A24B-A4F0082FB3A0}" srcOrd="4" destOrd="0" presId="urn:microsoft.com/office/officeart/2016/7/layout/RepeatingBendingProcessNew"/>
    <dgm:cxn modelId="{E8895493-573A-47C0-BA73-D7EB32D45C49}" type="presParOf" srcId="{84AB8660-5974-48AD-B3F2-8D2EDCB370F6}" destId="{05A6B6B9-29E8-465E-92B9-5C29F1D1CD35}" srcOrd="5" destOrd="0" presId="urn:microsoft.com/office/officeart/2016/7/layout/RepeatingBendingProcessNew"/>
    <dgm:cxn modelId="{C7C33D2A-FBB1-4FBC-8D36-08D4B36AFD2F}" type="presParOf" srcId="{05A6B6B9-29E8-465E-92B9-5C29F1D1CD35}" destId="{1E0690C6-1616-4DAC-B55B-4373185050E0}" srcOrd="0" destOrd="0" presId="urn:microsoft.com/office/officeart/2016/7/layout/RepeatingBendingProcessNew"/>
    <dgm:cxn modelId="{A4F6D32C-EFBF-4602-9CA5-F2BBF4899005}" type="presParOf" srcId="{84AB8660-5974-48AD-B3F2-8D2EDCB370F6}" destId="{063731D6-D805-402E-9F02-C3BDA232F4D7}" srcOrd="6" destOrd="0" presId="urn:microsoft.com/office/officeart/2016/7/layout/RepeatingBendingProcessNew"/>
    <dgm:cxn modelId="{288358B6-9084-4614-B5F9-1C19F88D1E1D}" type="presParOf" srcId="{84AB8660-5974-48AD-B3F2-8D2EDCB370F6}" destId="{58D8BADE-3008-43C9-8C80-B331040A8CB0}" srcOrd="7" destOrd="0" presId="urn:microsoft.com/office/officeart/2016/7/layout/RepeatingBendingProcessNew"/>
    <dgm:cxn modelId="{5C53DAA3-B30E-469D-8EBA-C57F69EABE09}" type="presParOf" srcId="{58D8BADE-3008-43C9-8C80-B331040A8CB0}" destId="{373C7309-6FE0-45D2-AB4A-5D5FCB5D2FEC}" srcOrd="0" destOrd="0" presId="urn:microsoft.com/office/officeart/2016/7/layout/RepeatingBendingProcessNew"/>
    <dgm:cxn modelId="{F1D0699A-08E2-42C8-9F3C-3237CFA47549}" type="presParOf" srcId="{84AB8660-5974-48AD-B3F2-8D2EDCB370F6}" destId="{8D3C73A0-CB11-416E-9EF9-B08C841B0A9A}" srcOrd="8" destOrd="0" presId="urn:microsoft.com/office/officeart/2016/7/layout/RepeatingBendingProcessNew"/>
    <dgm:cxn modelId="{204CC9F8-D625-4DEF-8B63-35514A74C9CB}" type="presParOf" srcId="{84AB8660-5974-48AD-B3F2-8D2EDCB370F6}" destId="{EDBEAF37-B20E-4E79-97EA-6C5CA1AC7829}" srcOrd="9" destOrd="0" presId="urn:microsoft.com/office/officeart/2016/7/layout/RepeatingBendingProcessNew"/>
    <dgm:cxn modelId="{7706B6CB-066B-4107-BBCD-14EDE49871FD}" type="presParOf" srcId="{EDBEAF37-B20E-4E79-97EA-6C5CA1AC7829}" destId="{40CE80DC-C3D8-49D7-8EE1-8FBC8313B1AA}" srcOrd="0" destOrd="0" presId="urn:microsoft.com/office/officeart/2016/7/layout/RepeatingBendingProcessNew"/>
    <dgm:cxn modelId="{9041B807-A156-4232-93A5-947CCCC74C2F}" type="presParOf" srcId="{84AB8660-5974-48AD-B3F2-8D2EDCB370F6}" destId="{4E6AEE49-DD21-480E-85F2-B92B5A08451F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395A395-DDA3-480E-A680-597B3F1242E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256A94C-5C20-4EA2-81B2-81B562D711FA}">
      <dgm:prSet/>
      <dgm:spPr/>
      <dgm:t>
        <a:bodyPr/>
        <a:lstStyle/>
        <a:p>
          <a:r>
            <a:rPr lang="en-US" dirty="0"/>
            <a:t>Ensure lived experience is a key focal point in developing and delivering services</a:t>
          </a:r>
        </a:p>
      </dgm:t>
    </dgm:pt>
    <dgm:pt modelId="{EDB7DDEA-6FD4-442C-AF41-98C53ABFDCED}" type="parTrans" cxnId="{F108C205-93B9-4A5F-9E4C-85DA08B71713}">
      <dgm:prSet/>
      <dgm:spPr/>
      <dgm:t>
        <a:bodyPr/>
        <a:lstStyle/>
        <a:p>
          <a:endParaRPr lang="en-US"/>
        </a:p>
      </dgm:t>
    </dgm:pt>
    <dgm:pt modelId="{A8367821-D2C4-4654-9940-852141D6829E}" type="sibTrans" cxnId="{F108C205-93B9-4A5F-9E4C-85DA08B71713}">
      <dgm:prSet/>
      <dgm:spPr/>
      <dgm:t>
        <a:bodyPr/>
        <a:lstStyle/>
        <a:p>
          <a:endParaRPr lang="en-US"/>
        </a:p>
      </dgm:t>
    </dgm:pt>
    <dgm:pt modelId="{52BAD591-90AD-4B21-92D2-C59780EABFC9}">
      <dgm:prSet/>
      <dgm:spPr/>
      <dgm:t>
        <a:bodyPr/>
        <a:lstStyle/>
        <a:p>
          <a:r>
            <a:rPr lang="en-GB" b="0" i="0"/>
            <a:t>Ensure poverty within housing is considered in the round, with all key stakeholders as part of larger Anti-Poverty Strategy </a:t>
          </a:r>
          <a:endParaRPr lang="en-GB"/>
        </a:p>
      </dgm:t>
    </dgm:pt>
    <dgm:pt modelId="{660E3A3E-34E9-48E6-9F0A-009F4CA80B82}" type="parTrans" cxnId="{2A76F903-D984-473B-9955-268D6ACEB6F0}">
      <dgm:prSet/>
      <dgm:spPr/>
      <dgm:t>
        <a:bodyPr/>
        <a:lstStyle/>
        <a:p>
          <a:endParaRPr lang="en-GB"/>
        </a:p>
      </dgm:t>
    </dgm:pt>
    <dgm:pt modelId="{FA0E7B66-6C5D-4653-ABBD-41F2074936CE}" type="sibTrans" cxnId="{2A76F903-D984-473B-9955-268D6ACEB6F0}">
      <dgm:prSet/>
      <dgm:spPr/>
      <dgm:t>
        <a:bodyPr/>
        <a:lstStyle/>
        <a:p>
          <a:endParaRPr lang="en-GB"/>
        </a:p>
      </dgm:t>
    </dgm:pt>
    <dgm:pt modelId="{73F8AE48-3F44-48B7-8AF5-C809A10D27E8}">
      <dgm:prSet/>
      <dgm:spPr/>
      <dgm:t>
        <a:bodyPr/>
        <a:lstStyle/>
        <a:p>
          <a:r>
            <a:rPr lang="en-GB" b="0" i="0"/>
            <a:t>Continue to develop the Fuel Poverty Alliance, identifying innovative solutions to tackle fuel poverty in the city </a:t>
          </a:r>
          <a:endParaRPr lang="en-GB"/>
        </a:p>
      </dgm:t>
    </dgm:pt>
    <dgm:pt modelId="{D68C4399-E936-4A54-94C1-E69DD0C75F51}" type="parTrans" cxnId="{992E5183-B369-4F8E-B45B-9985577C7C9C}">
      <dgm:prSet/>
      <dgm:spPr/>
      <dgm:t>
        <a:bodyPr/>
        <a:lstStyle/>
        <a:p>
          <a:endParaRPr lang="en-GB"/>
        </a:p>
      </dgm:t>
    </dgm:pt>
    <dgm:pt modelId="{8B755B87-1A1A-418D-9718-9ED7AE2D6072}" type="sibTrans" cxnId="{992E5183-B369-4F8E-B45B-9985577C7C9C}">
      <dgm:prSet/>
      <dgm:spPr/>
      <dgm:t>
        <a:bodyPr/>
        <a:lstStyle/>
        <a:p>
          <a:endParaRPr lang="en-GB"/>
        </a:p>
      </dgm:t>
    </dgm:pt>
    <dgm:pt modelId="{2AEDEA50-B685-4206-AC4E-2525633DE3FC}">
      <dgm:prSet/>
      <dgm:spPr/>
      <dgm:t>
        <a:bodyPr/>
        <a:lstStyle/>
        <a:p>
          <a:r>
            <a:rPr lang="en-GB" b="0" i="0"/>
            <a:t>Support the development of the Early Intervention &amp; Prevention model, investing in working upstream to prevent crisis</a:t>
          </a:r>
          <a:endParaRPr lang="en-GB"/>
        </a:p>
      </dgm:t>
    </dgm:pt>
    <dgm:pt modelId="{BEC6F552-F3D7-4B33-A5D4-81508BA7BC69}" type="parTrans" cxnId="{697C40B1-B73B-46F9-A285-FD486AE23FDF}">
      <dgm:prSet/>
      <dgm:spPr/>
      <dgm:t>
        <a:bodyPr/>
        <a:lstStyle/>
        <a:p>
          <a:endParaRPr lang="en-GB"/>
        </a:p>
      </dgm:t>
    </dgm:pt>
    <dgm:pt modelId="{7D02D764-5826-4852-90BF-D927B1319042}" type="sibTrans" cxnId="{697C40B1-B73B-46F9-A285-FD486AE23FDF}">
      <dgm:prSet/>
      <dgm:spPr/>
      <dgm:t>
        <a:bodyPr/>
        <a:lstStyle/>
        <a:p>
          <a:endParaRPr lang="en-GB"/>
        </a:p>
      </dgm:t>
    </dgm:pt>
    <dgm:pt modelId="{9E283FC6-94EC-48B8-B25B-29099A1E469F}">
      <dgm:prSet/>
      <dgm:spPr/>
      <dgm:t>
        <a:bodyPr/>
        <a:lstStyle/>
        <a:p>
          <a:r>
            <a:rPr lang="en-GB" b="0" i="0"/>
            <a:t>Develop a temporary accommodation strategy, focusing on moving away from reliance on Bed &amp; Breakfast</a:t>
          </a:r>
          <a:endParaRPr lang="en-GB"/>
        </a:p>
      </dgm:t>
    </dgm:pt>
    <dgm:pt modelId="{DC15A332-CDB7-4C2F-8180-8861C0E1B5A7}" type="parTrans" cxnId="{E2A64FFE-CC75-4914-B08C-86830E918DA0}">
      <dgm:prSet/>
      <dgm:spPr/>
      <dgm:t>
        <a:bodyPr/>
        <a:lstStyle/>
        <a:p>
          <a:endParaRPr lang="en-GB"/>
        </a:p>
      </dgm:t>
    </dgm:pt>
    <dgm:pt modelId="{AD88F705-F87F-4618-9D24-E728E2113148}" type="sibTrans" cxnId="{E2A64FFE-CC75-4914-B08C-86830E918DA0}">
      <dgm:prSet/>
      <dgm:spPr/>
      <dgm:t>
        <a:bodyPr/>
        <a:lstStyle/>
        <a:p>
          <a:endParaRPr lang="en-GB"/>
        </a:p>
      </dgm:t>
    </dgm:pt>
    <dgm:pt modelId="{DC125879-5CAB-44A7-A955-EB50577CFD71}">
      <dgm:prSet/>
      <dgm:spPr/>
      <dgm:t>
        <a:bodyPr/>
        <a:lstStyle/>
        <a:p>
          <a:r>
            <a:rPr lang="en-GB" b="0" i="0"/>
            <a:t>Embed Housing Solutions and Support operating model, responding to increased demand</a:t>
          </a:r>
          <a:endParaRPr lang="en-GB"/>
        </a:p>
      </dgm:t>
    </dgm:pt>
    <dgm:pt modelId="{9443F8F0-8384-4031-B0DC-0CEC9BF0C579}" type="parTrans" cxnId="{C95FD6AC-38D3-42E8-B31E-4452BC430C50}">
      <dgm:prSet/>
      <dgm:spPr/>
      <dgm:t>
        <a:bodyPr/>
        <a:lstStyle/>
        <a:p>
          <a:endParaRPr lang="en-GB"/>
        </a:p>
      </dgm:t>
    </dgm:pt>
    <dgm:pt modelId="{943AEE25-4F05-42DA-893F-1BA87EA2314B}" type="sibTrans" cxnId="{C95FD6AC-38D3-42E8-B31E-4452BC430C50}">
      <dgm:prSet/>
      <dgm:spPr/>
      <dgm:t>
        <a:bodyPr/>
        <a:lstStyle/>
        <a:p>
          <a:endParaRPr lang="en-GB"/>
        </a:p>
      </dgm:t>
    </dgm:pt>
    <dgm:pt modelId="{1DAA9F3E-EA42-4708-9575-30F5B74D23F1}">
      <dgm:prSet/>
      <dgm:spPr/>
      <dgm:t>
        <a:bodyPr/>
        <a:lstStyle/>
        <a:p>
          <a:r>
            <a:rPr lang="en-GB" b="0" i="0"/>
            <a:t>Formally recognise the significant links between housing and health; developing a partnership board that supports delivery related to connected issues</a:t>
          </a:r>
          <a:endParaRPr lang="en-GB"/>
        </a:p>
      </dgm:t>
    </dgm:pt>
    <dgm:pt modelId="{B25DA6B5-7528-4211-BB2D-F1B71B2AC1D1}" type="parTrans" cxnId="{90CAADEA-9D51-4C34-9628-3CAB73F41990}">
      <dgm:prSet/>
      <dgm:spPr/>
      <dgm:t>
        <a:bodyPr/>
        <a:lstStyle/>
        <a:p>
          <a:endParaRPr lang="en-GB"/>
        </a:p>
      </dgm:t>
    </dgm:pt>
    <dgm:pt modelId="{C4ED8360-B2BD-4354-9768-C8BDBF9EB3BF}" type="sibTrans" cxnId="{90CAADEA-9D51-4C34-9628-3CAB73F41990}">
      <dgm:prSet/>
      <dgm:spPr/>
      <dgm:t>
        <a:bodyPr/>
        <a:lstStyle/>
        <a:p>
          <a:endParaRPr lang="en-GB"/>
        </a:p>
      </dgm:t>
    </dgm:pt>
    <dgm:pt modelId="{6B98F5E7-59B1-4534-B6DB-193A00F7F57F}">
      <dgm:prSet/>
      <dgm:spPr/>
      <dgm:t>
        <a:bodyPr/>
        <a:lstStyle/>
        <a:p>
          <a:r>
            <a:rPr lang="en-GB" b="0" i="0"/>
            <a:t>Work collaboratively with St Basils to expand the live and work scheme model, carving out a robust housing offer for young people </a:t>
          </a:r>
          <a:endParaRPr lang="en-GB"/>
        </a:p>
      </dgm:t>
    </dgm:pt>
    <dgm:pt modelId="{04D8CC52-7242-45B5-90F5-EB17AF00FD56}" type="parTrans" cxnId="{71F2B4A5-AE14-4D6F-ACCA-38D1F91E7E3B}">
      <dgm:prSet/>
      <dgm:spPr/>
      <dgm:t>
        <a:bodyPr/>
        <a:lstStyle/>
        <a:p>
          <a:endParaRPr lang="en-GB"/>
        </a:p>
      </dgm:t>
    </dgm:pt>
    <dgm:pt modelId="{58183775-E1A6-4A44-85E2-29ECF0348962}" type="sibTrans" cxnId="{71F2B4A5-AE14-4D6F-ACCA-38D1F91E7E3B}">
      <dgm:prSet/>
      <dgm:spPr/>
      <dgm:t>
        <a:bodyPr/>
        <a:lstStyle/>
        <a:p>
          <a:endParaRPr lang="en-GB"/>
        </a:p>
      </dgm:t>
    </dgm:pt>
    <dgm:pt modelId="{4A948616-0974-4FA8-8302-364672267F1C}">
      <dgm:prSet/>
      <dgm:spPr/>
      <dgm:t>
        <a:bodyPr/>
        <a:lstStyle/>
        <a:p>
          <a:r>
            <a:rPr lang="en-GB" b="0" i="0"/>
            <a:t>Launch new Allocations Policy and regularly review to ensure prioritisation of existing stock </a:t>
          </a:r>
          <a:endParaRPr lang="en-GB"/>
        </a:p>
      </dgm:t>
    </dgm:pt>
    <dgm:pt modelId="{2F13DC0D-7699-4E62-BCB7-F20EACF1FF10}" type="parTrans" cxnId="{D38257AC-9B5B-47CE-A523-68A3F1049524}">
      <dgm:prSet/>
      <dgm:spPr/>
      <dgm:t>
        <a:bodyPr/>
        <a:lstStyle/>
        <a:p>
          <a:endParaRPr lang="en-GB"/>
        </a:p>
      </dgm:t>
    </dgm:pt>
    <dgm:pt modelId="{AAF93443-9696-454A-A964-19B432C5FAF5}" type="sibTrans" cxnId="{D38257AC-9B5B-47CE-A523-68A3F1049524}">
      <dgm:prSet/>
      <dgm:spPr/>
      <dgm:t>
        <a:bodyPr/>
        <a:lstStyle/>
        <a:p>
          <a:endParaRPr lang="en-GB"/>
        </a:p>
      </dgm:t>
    </dgm:pt>
    <dgm:pt modelId="{A3CD3A53-21D0-4984-9C21-D2A63BAFE5C5}">
      <dgm:prSet/>
      <dgm:spPr/>
      <dgm:t>
        <a:bodyPr/>
        <a:lstStyle/>
        <a:p>
          <a:r>
            <a:rPr lang="en-GB" b="0" i="0" dirty="0"/>
            <a:t>Support the Digital Cities and Adult Social Care agenda by exploring ways in which technology can support people to remain in their home</a:t>
          </a:r>
          <a:endParaRPr lang="en-GB" dirty="0"/>
        </a:p>
      </dgm:t>
    </dgm:pt>
    <dgm:pt modelId="{83217F62-A4ED-4E5C-8CD7-2D9F3956A5A9}" type="parTrans" cxnId="{8D993D4F-B687-47B9-A8B8-9C3B0E8A03F6}">
      <dgm:prSet/>
      <dgm:spPr/>
      <dgm:t>
        <a:bodyPr/>
        <a:lstStyle/>
        <a:p>
          <a:endParaRPr lang="en-GB"/>
        </a:p>
      </dgm:t>
    </dgm:pt>
    <dgm:pt modelId="{047925E2-CE7D-4A5B-9387-58A147E29239}" type="sibTrans" cxnId="{8D993D4F-B687-47B9-A8B8-9C3B0E8A03F6}">
      <dgm:prSet/>
      <dgm:spPr/>
      <dgm:t>
        <a:bodyPr/>
        <a:lstStyle/>
        <a:p>
          <a:endParaRPr lang="en-GB"/>
        </a:p>
      </dgm:t>
    </dgm:pt>
    <dgm:pt modelId="{63D0DCF6-2441-43E0-ADDF-4DF04C819C56}" type="pres">
      <dgm:prSet presAssocID="{8395A395-DDA3-480E-A680-597B3F1242EC}" presName="diagram" presStyleCnt="0">
        <dgm:presLayoutVars>
          <dgm:dir/>
          <dgm:resizeHandles val="exact"/>
        </dgm:presLayoutVars>
      </dgm:prSet>
      <dgm:spPr/>
    </dgm:pt>
    <dgm:pt modelId="{A8CDC210-8E03-408E-AFB5-D04BA4BA65BD}" type="pres">
      <dgm:prSet presAssocID="{9256A94C-5C20-4EA2-81B2-81B562D711FA}" presName="node" presStyleLbl="node1" presStyleIdx="0" presStyleCnt="10">
        <dgm:presLayoutVars>
          <dgm:bulletEnabled val="1"/>
        </dgm:presLayoutVars>
      </dgm:prSet>
      <dgm:spPr/>
    </dgm:pt>
    <dgm:pt modelId="{3F7D46A6-8422-4A8F-B6A6-52AFBEE8FCBA}" type="pres">
      <dgm:prSet presAssocID="{A8367821-D2C4-4654-9940-852141D6829E}" presName="sibTrans" presStyleCnt="0"/>
      <dgm:spPr/>
    </dgm:pt>
    <dgm:pt modelId="{C0197794-EEDC-4118-A5B5-E8EC32A92EB7}" type="pres">
      <dgm:prSet presAssocID="{52BAD591-90AD-4B21-92D2-C59780EABFC9}" presName="node" presStyleLbl="node1" presStyleIdx="1" presStyleCnt="10">
        <dgm:presLayoutVars>
          <dgm:bulletEnabled val="1"/>
        </dgm:presLayoutVars>
      </dgm:prSet>
      <dgm:spPr/>
    </dgm:pt>
    <dgm:pt modelId="{27495C5A-4491-4506-BBF2-03F7002AF6A6}" type="pres">
      <dgm:prSet presAssocID="{FA0E7B66-6C5D-4653-ABBD-41F2074936CE}" presName="sibTrans" presStyleCnt="0"/>
      <dgm:spPr/>
    </dgm:pt>
    <dgm:pt modelId="{FF338F75-91DB-44C5-9102-21392C3430D7}" type="pres">
      <dgm:prSet presAssocID="{73F8AE48-3F44-48B7-8AF5-C809A10D27E8}" presName="node" presStyleLbl="node1" presStyleIdx="2" presStyleCnt="10">
        <dgm:presLayoutVars>
          <dgm:bulletEnabled val="1"/>
        </dgm:presLayoutVars>
      </dgm:prSet>
      <dgm:spPr/>
    </dgm:pt>
    <dgm:pt modelId="{789098A2-A12E-4FDD-AE78-6F3504986D34}" type="pres">
      <dgm:prSet presAssocID="{8B755B87-1A1A-418D-9718-9ED7AE2D6072}" presName="sibTrans" presStyleCnt="0"/>
      <dgm:spPr/>
    </dgm:pt>
    <dgm:pt modelId="{BE686C5D-50F7-42F2-A32A-3D0CFCB0C7E6}" type="pres">
      <dgm:prSet presAssocID="{2AEDEA50-B685-4206-AC4E-2525633DE3FC}" presName="node" presStyleLbl="node1" presStyleIdx="3" presStyleCnt="10">
        <dgm:presLayoutVars>
          <dgm:bulletEnabled val="1"/>
        </dgm:presLayoutVars>
      </dgm:prSet>
      <dgm:spPr/>
    </dgm:pt>
    <dgm:pt modelId="{17A0F118-0CB0-4A29-BFF9-54A71A434B50}" type="pres">
      <dgm:prSet presAssocID="{7D02D764-5826-4852-90BF-D927B1319042}" presName="sibTrans" presStyleCnt="0"/>
      <dgm:spPr/>
    </dgm:pt>
    <dgm:pt modelId="{57692380-9DA7-4E52-BBF4-0D968B6FBE7E}" type="pres">
      <dgm:prSet presAssocID="{9E283FC6-94EC-48B8-B25B-29099A1E469F}" presName="node" presStyleLbl="node1" presStyleIdx="4" presStyleCnt="10">
        <dgm:presLayoutVars>
          <dgm:bulletEnabled val="1"/>
        </dgm:presLayoutVars>
      </dgm:prSet>
      <dgm:spPr/>
    </dgm:pt>
    <dgm:pt modelId="{94298AE8-4769-4EB9-8DC5-531A328FCE64}" type="pres">
      <dgm:prSet presAssocID="{AD88F705-F87F-4618-9D24-E728E2113148}" presName="sibTrans" presStyleCnt="0"/>
      <dgm:spPr/>
    </dgm:pt>
    <dgm:pt modelId="{7A909928-0596-4836-8F10-63DDCE260EAE}" type="pres">
      <dgm:prSet presAssocID="{DC125879-5CAB-44A7-A955-EB50577CFD71}" presName="node" presStyleLbl="node1" presStyleIdx="5" presStyleCnt="10">
        <dgm:presLayoutVars>
          <dgm:bulletEnabled val="1"/>
        </dgm:presLayoutVars>
      </dgm:prSet>
      <dgm:spPr/>
    </dgm:pt>
    <dgm:pt modelId="{320E7624-09AA-4B92-B8B0-74E81422D12E}" type="pres">
      <dgm:prSet presAssocID="{943AEE25-4F05-42DA-893F-1BA87EA2314B}" presName="sibTrans" presStyleCnt="0"/>
      <dgm:spPr/>
    </dgm:pt>
    <dgm:pt modelId="{C6074018-ACD5-43F6-A16D-8718A6103348}" type="pres">
      <dgm:prSet presAssocID="{1DAA9F3E-EA42-4708-9575-30F5B74D23F1}" presName="node" presStyleLbl="node1" presStyleIdx="6" presStyleCnt="10">
        <dgm:presLayoutVars>
          <dgm:bulletEnabled val="1"/>
        </dgm:presLayoutVars>
      </dgm:prSet>
      <dgm:spPr/>
    </dgm:pt>
    <dgm:pt modelId="{95E24490-AA8C-46BB-BDEC-D9D15D986DD3}" type="pres">
      <dgm:prSet presAssocID="{C4ED8360-B2BD-4354-9768-C8BDBF9EB3BF}" presName="sibTrans" presStyleCnt="0"/>
      <dgm:spPr/>
    </dgm:pt>
    <dgm:pt modelId="{5FD4EEF6-61C9-4F24-90A3-6FD6297215E7}" type="pres">
      <dgm:prSet presAssocID="{6B98F5E7-59B1-4534-B6DB-193A00F7F57F}" presName="node" presStyleLbl="node1" presStyleIdx="7" presStyleCnt="10">
        <dgm:presLayoutVars>
          <dgm:bulletEnabled val="1"/>
        </dgm:presLayoutVars>
      </dgm:prSet>
      <dgm:spPr/>
    </dgm:pt>
    <dgm:pt modelId="{53B753BE-94C1-4840-971C-049D9356DC91}" type="pres">
      <dgm:prSet presAssocID="{58183775-E1A6-4A44-85E2-29ECF0348962}" presName="sibTrans" presStyleCnt="0"/>
      <dgm:spPr/>
    </dgm:pt>
    <dgm:pt modelId="{FB48DC4F-73DD-4943-A724-338F695FACBB}" type="pres">
      <dgm:prSet presAssocID="{4A948616-0974-4FA8-8302-364672267F1C}" presName="node" presStyleLbl="node1" presStyleIdx="8" presStyleCnt="10">
        <dgm:presLayoutVars>
          <dgm:bulletEnabled val="1"/>
        </dgm:presLayoutVars>
      </dgm:prSet>
      <dgm:spPr/>
    </dgm:pt>
    <dgm:pt modelId="{20687F45-FAA0-4497-B0CE-B92080CED19F}" type="pres">
      <dgm:prSet presAssocID="{AAF93443-9696-454A-A964-19B432C5FAF5}" presName="sibTrans" presStyleCnt="0"/>
      <dgm:spPr/>
    </dgm:pt>
    <dgm:pt modelId="{7CD2882A-60F0-40F5-8469-C21276FCF819}" type="pres">
      <dgm:prSet presAssocID="{A3CD3A53-21D0-4984-9C21-D2A63BAFE5C5}" presName="node" presStyleLbl="node1" presStyleIdx="9" presStyleCnt="10">
        <dgm:presLayoutVars>
          <dgm:bulletEnabled val="1"/>
        </dgm:presLayoutVars>
      </dgm:prSet>
      <dgm:spPr/>
    </dgm:pt>
  </dgm:ptLst>
  <dgm:cxnLst>
    <dgm:cxn modelId="{2A76F903-D984-473B-9955-268D6ACEB6F0}" srcId="{8395A395-DDA3-480E-A680-597B3F1242EC}" destId="{52BAD591-90AD-4B21-92D2-C59780EABFC9}" srcOrd="1" destOrd="0" parTransId="{660E3A3E-34E9-48E6-9F0A-009F4CA80B82}" sibTransId="{FA0E7B66-6C5D-4653-ABBD-41F2074936CE}"/>
    <dgm:cxn modelId="{F108C205-93B9-4A5F-9E4C-85DA08B71713}" srcId="{8395A395-DDA3-480E-A680-597B3F1242EC}" destId="{9256A94C-5C20-4EA2-81B2-81B562D711FA}" srcOrd="0" destOrd="0" parTransId="{EDB7DDEA-6FD4-442C-AF41-98C53ABFDCED}" sibTransId="{A8367821-D2C4-4654-9940-852141D6829E}"/>
    <dgm:cxn modelId="{ECC8BB26-5EBF-410E-9A34-24F8A316F34B}" type="presOf" srcId="{2AEDEA50-B685-4206-AC4E-2525633DE3FC}" destId="{BE686C5D-50F7-42F2-A32A-3D0CFCB0C7E6}" srcOrd="0" destOrd="0" presId="urn:microsoft.com/office/officeart/2005/8/layout/default"/>
    <dgm:cxn modelId="{B440952C-7DAF-4229-A01E-50102F2CE676}" type="presOf" srcId="{52BAD591-90AD-4B21-92D2-C59780EABFC9}" destId="{C0197794-EEDC-4118-A5B5-E8EC32A92EB7}" srcOrd="0" destOrd="0" presId="urn:microsoft.com/office/officeart/2005/8/layout/default"/>
    <dgm:cxn modelId="{8FB22F3A-AD49-4C64-9C86-675CE91A419C}" type="presOf" srcId="{4A948616-0974-4FA8-8302-364672267F1C}" destId="{FB48DC4F-73DD-4943-A724-338F695FACBB}" srcOrd="0" destOrd="0" presId="urn:microsoft.com/office/officeart/2005/8/layout/default"/>
    <dgm:cxn modelId="{8D993D4F-B687-47B9-A8B8-9C3B0E8A03F6}" srcId="{8395A395-DDA3-480E-A680-597B3F1242EC}" destId="{A3CD3A53-21D0-4984-9C21-D2A63BAFE5C5}" srcOrd="9" destOrd="0" parTransId="{83217F62-A4ED-4E5C-8CD7-2D9F3956A5A9}" sibTransId="{047925E2-CE7D-4A5B-9387-58A147E29239}"/>
    <dgm:cxn modelId="{F1194983-4230-46AC-96EA-70847AAB975F}" type="presOf" srcId="{73F8AE48-3F44-48B7-8AF5-C809A10D27E8}" destId="{FF338F75-91DB-44C5-9102-21392C3430D7}" srcOrd="0" destOrd="0" presId="urn:microsoft.com/office/officeart/2005/8/layout/default"/>
    <dgm:cxn modelId="{992E5183-B369-4F8E-B45B-9985577C7C9C}" srcId="{8395A395-DDA3-480E-A680-597B3F1242EC}" destId="{73F8AE48-3F44-48B7-8AF5-C809A10D27E8}" srcOrd="2" destOrd="0" parTransId="{D68C4399-E936-4A54-94C1-E69DD0C75F51}" sibTransId="{8B755B87-1A1A-418D-9718-9ED7AE2D6072}"/>
    <dgm:cxn modelId="{65A35B90-1ADD-4086-8991-B18FCB8B6AB7}" type="presOf" srcId="{8395A395-DDA3-480E-A680-597B3F1242EC}" destId="{63D0DCF6-2441-43E0-ADDF-4DF04C819C56}" srcOrd="0" destOrd="0" presId="urn:microsoft.com/office/officeart/2005/8/layout/default"/>
    <dgm:cxn modelId="{303F0C97-81A7-4771-902E-091A8FF56E66}" type="presOf" srcId="{DC125879-5CAB-44A7-A955-EB50577CFD71}" destId="{7A909928-0596-4836-8F10-63DDCE260EAE}" srcOrd="0" destOrd="0" presId="urn:microsoft.com/office/officeart/2005/8/layout/default"/>
    <dgm:cxn modelId="{0A0C379B-08AD-4B49-B084-91A90C210AD7}" type="presOf" srcId="{1DAA9F3E-EA42-4708-9575-30F5B74D23F1}" destId="{C6074018-ACD5-43F6-A16D-8718A6103348}" srcOrd="0" destOrd="0" presId="urn:microsoft.com/office/officeart/2005/8/layout/default"/>
    <dgm:cxn modelId="{D240A7A2-0A38-40D3-85D1-3896A79C5A8B}" type="presOf" srcId="{9E283FC6-94EC-48B8-B25B-29099A1E469F}" destId="{57692380-9DA7-4E52-BBF4-0D968B6FBE7E}" srcOrd="0" destOrd="0" presId="urn:microsoft.com/office/officeart/2005/8/layout/default"/>
    <dgm:cxn modelId="{71F2B4A5-AE14-4D6F-ACCA-38D1F91E7E3B}" srcId="{8395A395-DDA3-480E-A680-597B3F1242EC}" destId="{6B98F5E7-59B1-4534-B6DB-193A00F7F57F}" srcOrd="7" destOrd="0" parTransId="{04D8CC52-7242-45B5-90F5-EB17AF00FD56}" sibTransId="{58183775-E1A6-4A44-85E2-29ECF0348962}"/>
    <dgm:cxn modelId="{589B1DAA-6AD7-44BC-8D8D-38AC7E8B94C7}" type="presOf" srcId="{9256A94C-5C20-4EA2-81B2-81B562D711FA}" destId="{A8CDC210-8E03-408E-AFB5-D04BA4BA65BD}" srcOrd="0" destOrd="0" presId="urn:microsoft.com/office/officeart/2005/8/layout/default"/>
    <dgm:cxn modelId="{D38257AC-9B5B-47CE-A523-68A3F1049524}" srcId="{8395A395-DDA3-480E-A680-597B3F1242EC}" destId="{4A948616-0974-4FA8-8302-364672267F1C}" srcOrd="8" destOrd="0" parTransId="{2F13DC0D-7699-4E62-BCB7-F20EACF1FF10}" sibTransId="{AAF93443-9696-454A-A964-19B432C5FAF5}"/>
    <dgm:cxn modelId="{C95FD6AC-38D3-42E8-B31E-4452BC430C50}" srcId="{8395A395-DDA3-480E-A680-597B3F1242EC}" destId="{DC125879-5CAB-44A7-A955-EB50577CFD71}" srcOrd="5" destOrd="0" parTransId="{9443F8F0-8384-4031-B0DC-0CEC9BF0C579}" sibTransId="{943AEE25-4F05-42DA-893F-1BA87EA2314B}"/>
    <dgm:cxn modelId="{697C40B1-B73B-46F9-A285-FD486AE23FDF}" srcId="{8395A395-DDA3-480E-A680-597B3F1242EC}" destId="{2AEDEA50-B685-4206-AC4E-2525633DE3FC}" srcOrd="3" destOrd="0" parTransId="{BEC6F552-F3D7-4B33-A5D4-81508BA7BC69}" sibTransId="{7D02D764-5826-4852-90BF-D927B1319042}"/>
    <dgm:cxn modelId="{B8A15ED0-C189-44E2-B8DF-9F94F8BCA946}" type="presOf" srcId="{A3CD3A53-21D0-4984-9C21-D2A63BAFE5C5}" destId="{7CD2882A-60F0-40F5-8469-C21276FCF819}" srcOrd="0" destOrd="0" presId="urn:microsoft.com/office/officeart/2005/8/layout/default"/>
    <dgm:cxn modelId="{90CAADEA-9D51-4C34-9628-3CAB73F41990}" srcId="{8395A395-DDA3-480E-A680-597B3F1242EC}" destId="{1DAA9F3E-EA42-4708-9575-30F5B74D23F1}" srcOrd="6" destOrd="0" parTransId="{B25DA6B5-7528-4211-BB2D-F1B71B2AC1D1}" sibTransId="{C4ED8360-B2BD-4354-9768-C8BDBF9EB3BF}"/>
    <dgm:cxn modelId="{02BACBF2-EA2A-472C-ABC1-16F717080AEA}" type="presOf" srcId="{6B98F5E7-59B1-4534-B6DB-193A00F7F57F}" destId="{5FD4EEF6-61C9-4F24-90A3-6FD6297215E7}" srcOrd="0" destOrd="0" presId="urn:microsoft.com/office/officeart/2005/8/layout/default"/>
    <dgm:cxn modelId="{E2A64FFE-CC75-4914-B08C-86830E918DA0}" srcId="{8395A395-DDA3-480E-A680-597B3F1242EC}" destId="{9E283FC6-94EC-48B8-B25B-29099A1E469F}" srcOrd="4" destOrd="0" parTransId="{DC15A332-CDB7-4C2F-8180-8861C0E1B5A7}" sibTransId="{AD88F705-F87F-4618-9D24-E728E2113148}"/>
    <dgm:cxn modelId="{A8F28A66-41DA-44D9-B074-4C8F2B5F1B18}" type="presParOf" srcId="{63D0DCF6-2441-43E0-ADDF-4DF04C819C56}" destId="{A8CDC210-8E03-408E-AFB5-D04BA4BA65BD}" srcOrd="0" destOrd="0" presId="urn:microsoft.com/office/officeart/2005/8/layout/default"/>
    <dgm:cxn modelId="{395FE311-85B9-488D-8009-4C0F89D1C57B}" type="presParOf" srcId="{63D0DCF6-2441-43E0-ADDF-4DF04C819C56}" destId="{3F7D46A6-8422-4A8F-B6A6-52AFBEE8FCBA}" srcOrd="1" destOrd="0" presId="urn:microsoft.com/office/officeart/2005/8/layout/default"/>
    <dgm:cxn modelId="{D933BD3C-4AAF-4B00-9A48-74E2F48F19B6}" type="presParOf" srcId="{63D0DCF6-2441-43E0-ADDF-4DF04C819C56}" destId="{C0197794-EEDC-4118-A5B5-E8EC32A92EB7}" srcOrd="2" destOrd="0" presId="urn:microsoft.com/office/officeart/2005/8/layout/default"/>
    <dgm:cxn modelId="{3C7217A9-F11A-42BF-AD28-C32F82A62537}" type="presParOf" srcId="{63D0DCF6-2441-43E0-ADDF-4DF04C819C56}" destId="{27495C5A-4491-4506-BBF2-03F7002AF6A6}" srcOrd="3" destOrd="0" presId="urn:microsoft.com/office/officeart/2005/8/layout/default"/>
    <dgm:cxn modelId="{0C270D21-5032-44BC-A118-4FF65147194A}" type="presParOf" srcId="{63D0DCF6-2441-43E0-ADDF-4DF04C819C56}" destId="{FF338F75-91DB-44C5-9102-21392C3430D7}" srcOrd="4" destOrd="0" presId="urn:microsoft.com/office/officeart/2005/8/layout/default"/>
    <dgm:cxn modelId="{CC9F5127-ECFF-4C84-9888-B1647D7B5B9D}" type="presParOf" srcId="{63D0DCF6-2441-43E0-ADDF-4DF04C819C56}" destId="{789098A2-A12E-4FDD-AE78-6F3504986D34}" srcOrd="5" destOrd="0" presId="urn:microsoft.com/office/officeart/2005/8/layout/default"/>
    <dgm:cxn modelId="{0FD7D3D2-D179-41E2-9296-488D3C3D9CE5}" type="presParOf" srcId="{63D0DCF6-2441-43E0-ADDF-4DF04C819C56}" destId="{BE686C5D-50F7-42F2-A32A-3D0CFCB0C7E6}" srcOrd="6" destOrd="0" presId="urn:microsoft.com/office/officeart/2005/8/layout/default"/>
    <dgm:cxn modelId="{BDCEAA9E-8EC4-428C-8D1C-1B2D6833E2E4}" type="presParOf" srcId="{63D0DCF6-2441-43E0-ADDF-4DF04C819C56}" destId="{17A0F118-0CB0-4A29-BFF9-54A71A434B50}" srcOrd="7" destOrd="0" presId="urn:microsoft.com/office/officeart/2005/8/layout/default"/>
    <dgm:cxn modelId="{8322F1C8-F1DE-48A4-8490-BD17DAF3C151}" type="presParOf" srcId="{63D0DCF6-2441-43E0-ADDF-4DF04C819C56}" destId="{57692380-9DA7-4E52-BBF4-0D968B6FBE7E}" srcOrd="8" destOrd="0" presId="urn:microsoft.com/office/officeart/2005/8/layout/default"/>
    <dgm:cxn modelId="{177FD3D1-05D6-430F-AA29-812CA1544C55}" type="presParOf" srcId="{63D0DCF6-2441-43E0-ADDF-4DF04C819C56}" destId="{94298AE8-4769-4EB9-8DC5-531A328FCE64}" srcOrd="9" destOrd="0" presId="urn:microsoft.com/office/officeart/2005/8/layout/default"/>
    <dgm:cxn modelId="{4BC98500-E5CC-4E0A-B46F-83A75348DBF0}" type="presParOf" srcId="{63D0DCF6-2441-43E0-ADDF-4DF04C819C56}" destId="{7A909928-0596-4836-8F10-63DDCE260EAE}" srcOrd="10" destOrd="0" presId="urn:microsoft.com/office/officeart/2005/8/layout/default"/>
    <dgm:cxn modelId="{885B5DD2-B364-4703-ABDA-B2BDE3CD4922}" type="presParOf" srcId="{63D0DCF6-2441-43E0-ADDF-4DF04C819C56}" destId="{320E7624-09AA-4B92-B8B0-74E81422D12E}" srcOrd="11" destOrd="0" presId="urn:microsoft.com/office/officeart/2005/8/layout/default"/>
    <dgm:cxn modelId="{3820CC49-D70F-4366-89A9-545786EB6321}" type="presParOf" srcId="{63D0DCF6-2441-43E0-ADDF-4DF04C819C56}" destId="{C6074018-ACD5-43F6-A16D-8718A6103348}" srcOrd="12" destOrd="0" presId="urn:microsoft.com/office/officeart/2005/8/layout/default"/>
    <dgm:cxn modelId="{885CA553-CDE9-42E4-B44C-0CBB5CBF4AB9}" type="presParOf" srcId="{63D0DCF6-2441-43E0-ADDF-4DF04C819C56}" destId="{95E24490-AA8C-46BB-BDEC-D9D15D986DD3}" srcOrd="13" destOrd="0" presId="urn:microsoft.com/office/officeart/2005/8/layout/default"/>
    <dgm:cxn modelId="{E862D213-8550-4F63-AB66-5CBDF56A81E3}" type="presParOf" srcId="{63D0DCF6-2441-43E0-ADDF-4DF04C819C56}" destId="{5FD4EEF6-61C9-4F24-90A3-6FD6297215E7}" srcOrd="14" destOrd="0" presId="urn:microsoft.com/office/officeart/2005/8/layout/default"/>
    <dgm:cxn modelId="{CC7C1668-C639-421B-AE40-360CD19A3C67}" type="presParOf" srcId="{63D0DCF6-2441-43E0-ADDF-4DF04C819C56}" destId="{53B753BE-94C1-4840-971C-049D9356DC91}" srcOrd="15" destOrd="0" presId="urn:microsoft.com/office/officeart/2005/8/layout/default"/>
    <dgm:cxn modelId="{6EA61E50-3DA1-430E-BE60-F3ADE4591085}" type="presParOf" srcId="{63D0DCF6-2441-43E0-ADDF-4DF04C819C56}" destId="{FB48DC4F-73DD-4943-A724-338F695FACBB}" srcOrd="16" destOrd="0" presId="urn:microsoft.com/office/officeart/2005/8/layout/default"/>
    <dgm:cxn modelId="{D15DC92B-CE83-4BC9-94EE-ED7DB859CED0}" type="presParOf" srcId="{63D0DCF6-2441-43E0-ADDF-4DF04C819C56}" destId="{20687F45-FAA0-4497-B0CE-B92080CED19F}" srcOrd="17" destOrd="0" presId="urn:microsoft.com/office/officeart/2005/8/layout/default"/>
    <dgm:cxn modelId="{C5F90F89-AC7B-460D-8B52-510170DEE767}" type="presParOf" srcId="{63D0DCF6-2441-43E0-ADDF-4DF04C819C56}" destId="{7CD2882A-60F0-40F5-8469-C21276FCF819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395A395-DDA3-480E-A680-597B3F1242E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256A94C-5C20-4EA2-81B2-81B562D711FA}">
      <dgm:prSet/>
      <dgm:spPr/>
      <dgm:t>
        <a:bodyPr/>
        <a:lstStyle/>
        <a:p>
          <a:r>
            <a:rPr lang="en-GB"/>
            <a:t>Deliver whole house retrofit pilot and explore future funding opportunities to embed into existing stock portfolio</a:t>
          </a:r>
          <a:endParaRPr lang="en-US"/>
        </a:p>
      </dgm:t>
    </dgm:pt>
    <dgm:pt modelId="{EDB7DDEA-6FD4-442C-AF41-98C53ABFDCED}" type="parTrans" cxnId="{F108C205-93B9-4A5F-9E4C-85DA08B71713}">
      <dgm:prSet/>
      <dgm:spPr/>
      <dgm:t>
        <a:bodyPr/>
        <a:lstStyle/>
        <a:p>
          <a:endParaRPr lang="en-US"/>
        </a:p>
      </dgm:t>
    </dgm:pt>
    <dgm:pt modelId="{A8367821-D2C4-4654-9940-852141D6829E}" type="sibTrans" cxnId="{F108C205-93B9-4A5F-9E4C-85DA08B71713}">
      <dgm:prSet/>
      <dgm:spPr/>
      <dgm:t>
        <a:bodyPr/>
        <a:lstStyle/>
        <a:p>
          <a:endParaRPr lang="en-US"/>
        </a:p>
      </dgm:t>
    </dgm:pt>
    <dgm:pt modelId="{1779292A-ABD1-43B3-A7A8-8395B1A9B22D}">
      <dgm:prSet/>
      <dgm:spPr/>
      <dgm:t>
        <a:bodyPr/>
        <a:lstStyle/>
        <a:p>
          <a:r>
            <a:rPr lang="en-GB"/>
            <a:t>Develop Asset Management strategy focused on intelligence led investment </a:t>
          </a:r>
          <a:endParaRPr lang="en-US"/>
        </a:p>
      </dgm:t>
    </dgm:pt>
    <dgm:pt modelId="{1FCA0634-4EC0-4C96-92A6-C5B0C91814A3}" type="parTrans" cxnId="{676620EC-5B56-4ED1-86EA-8F064E56CE80}">
      <dgm:prSet/>
      <dgm:spPr/>
      <dgm:t>
        <a:bodyPr/>
        <a:lstStyle/>
        <a:p>
          <a:endParaRPr lang="en-US"/>
        </a:p>
      </dgm:t>
    </dgm:pt>
    <dgm:pt modelId="{F0311ADA-AE5F-46B8-A6EA-497F5D813490}" type="sibTrans" cxnId="{676620EC-5B56-4ED1-86EA-8F064E56CE80}">
      <dgm:prSet/>
      <dgm:spPr/>
      <dgm:t>
        <a:bodyPr/>
        <a:lstStyle/>
        <a:p>
          <a:endParaRPr lang="en-US"/>
        </a:p>
      </dgm:t>
    </dgm:pt>
    <dgm:pt modelId="{23109140-0854-44B0-B065-5CCE563A8B60}">
      <dgm:prSet/>
      <dgm:spPr/>
      <dgm:t>
        <a:bodyPr/>
        <a:lstStyle/>
        <a:p>
          <a:r>
            <a:rPr lang="en-GB"/>
            <a:t>Deliver Housing Revenue Account business plan</a:t>
          </a:r>
          <a:endParaRPr lang="en-US"/>
        </a:p>
      </dgm:t>
    </dgm:pt>
    <dgm:pt modelId="{A559E62D-93A1-47E6-A6A2-A409FA936AC5}" type="parTrans" cxnId="{BA10C044-DCCC-4085-B6BB-C97E4C1F02BA}">
      <dgm:prSet/>
      <dgm:spPr/>
      <dgm:t>
        <a:bodyPr/>
        <a:lstStyle/>
        <a:p>
          <a:endParaRPr lang="en-US"/>
        </a:p>
      </dgm:t>
    </dgm:pt>
    <dgm:pt modelId="{5CB72705-9616-4835-959E-0549F8289C6E}" type="sibTrans" cxnId="{BA10C044-DCCC-4085-B6BB-C97E4C1F02BA}">
      <dgm:prSet/>
      <dgm:spPr/>
      <dgm:t>
        <a:bodyPr/>
        <a:lstStyle/>
        <a:p>
          <a:endParaRPr lang="en-US"/>
        </a:p>
      </dgm:t>
    </dgm:pt>
    <dgm:pt modelId="{6DEABEAA-5F5B-4C0B-BEDC-F11F85DF76B3}">
      <dgm:prSet/>
      <dgm:spPr/>
      <dgm:t>
        <a:bodyPr/>
        <a:lstStyle/>
        <a:p>
          <a:r>
            <a:rPr lang="en-GB"/>
            <a:t>Explore opportunities to embed Selective and Additional Licensing in the private sector </a:t>
          </a:r>
          <a:endParaRPr lang="en-US"/>
        </a:p>
      </dgm:t>
    </dgm:pt>
    <dgm:pt modelId="{44BA6D9F-A701-494C-8217-3121FA72F182}" type="parTrans" cxnId="{7CA519BA-9050-451D-A63D-76EB4828BFD8}">
      <dgm:prSet/>
      <dgm:spPr/>
      <dgm:t>
        <a:bodyPr/>
        <a:lstStyle/>
        <a:p>
          <a:endParaRPr lang="en-US"/>
        </a:p>
      </dgm:t>
    </dgm:pt>
    <dgm:pt modelId="{C3709F91-079A-4FD7-8AA6-18DA812FC0D7}" type="sibTrans" cxnId="{7CA519BA-9050-451D-A63D-76EB4828BFD8}">
      <dgm:prSet/>
      <dgm:spPr/>
      <dgm:t>
        <a:bodyPr/>
        <a:lstStyle/>
        <a:p>
          <a:endParaRPr lang="en-US"/>
        </a:p>
      </dgm:t>
    </dgm:pt>
    <dgm:pt modelId="{BD054E8B-B0C7-4A8F-941C-577E7CC0C0C4}">
      <dgm:prSet/>
      <dgm:spPr/>
      <dgm:t>
        <a:bodyPr/>
        <a:lstStyle/>
        <a:p>
          <a:r>
            <a:rPr lang="en-GB"/>
            <a:t>Explore funding opportunities to expand the Exempt Accommodation pilot </a:t>
          </a:r>
          <a:endParaRPr lang="en-US"/>
        </a:p>
      </dgm:t>
    </dgm:pt>
    <dgm:pt modelId="{4FA1DA81-C754-4F22-B994-B676090924C5}" type="parTrans" cxnId="{67617B49-4F55-4B9F-9D71-839CD68EE00B}">
      <dgm:prSet/>
      <dgm:spPr/>
      <dgm:t>
        <a:bodyPr/>
        <a:lstStyle/>
        <a:p>
          <a:endParaRPr lang="en-US"/>
        </a:p>
      </dgm:t>
    </dgm:pt>
    <dgm:pt modelId="{359F78B1-3F86-4BE5-BDE5-9A7977E219EC}" type="sibTrans" cxnId="{67617B49-4F55-4B9F-9D71-839CD68EE00B}">
      <dgm:prSet/>
      <dgm:spPr/>
      <dgm:t>
        <a:bodyPr/>
        <a:lstStyle/>
        <a:p>
          <a:endParaRPr lang="en-US"/>
        </a:p>
      </dgm:t>
    </dgm:pt>
    <dgm:pt modelId="{FA3F9445-2BD8-47FD-983E-DAAF7320C2DC}">
      <dgm:prSet/>
      <dgm:spPr/>
      <dgm:t>
        <a:bodyPr/>
        <a:lstStyle/>
        <a:p>
          <a:r>
            <a:rPr lang="en-GB"/>
            <a:t>Continue work to lobby government around regulation of the exempt sector</a:t>
          </a:r>
          <a:endParaRPr lang="en-US"/>
        </a:p>
      </dgm:t>
    </dgm:pt>
    <dgm:pt modelId="{D04C0AA6-196D-4C20-A7EF-274DCCC127C3}" type="parTrans" cxnId="{F08EA37D-8927-4391-8695-E54B9795FBCD}">
      <dgm:prSet/>
      <dgm:spPr/>
      <dgm:t>
        <a:bodyPr/>
        <a:lstStyle/>
        <a:p>
          <a:endParaRPr lang="en-US"/>
        </a:p>
      </dgm:t>
    </dgm:pt>
    <dgm:pt modelId="{9CA7F5DD-322A-4341-B698-0B5DE8AB6EEB}" type="sibTrans" cxnId="{F08EA37D-8927-4391-8695-E54B9795FBCD}">
      <dgm:prSet/>
      <dgm:spPr/>
      <dgm:t>
        <a:bodyPr/>
        <a:lstStyle/>
        <a:p>
          <a:endParaRPr lang="en-US"/>
        </a:p>
      </dgm:t>
    </dgm:pt>
    <dgm:pt modelId="{063D34BA-CD0F-4B79-B8F7-86AA37EF6841}">
      <dgm:prSet/>
      <dgm:spPr/>
      <dgm:t>
        <a:bodyPr/>
        <a:lstStyle/>
        <a:p>
          <a:r>
            <a:rPr lang="en-GB"/>
            <a:t>Develop and embed Housing Management offer, focused on localisation and sustainability within communities</a:t>
          </a:r>
          <a:endParaRPr lang="en-US"/>
        </a:p>
      </dgm:t>
    </dgm:pt>
    <dgm:pt modelId="{275C3423-FCF6-4FC7-92B2-A5665F3A090B}" type="parTrans" cxnId="{0A1F9AE1-B432-4840-87C3-5C0922E3E64A}">
      <dgm:prSet/>
      <dgm:spPr/>
      <dgm:t>
        <a:bodyPr/>
        <a:lstStyle/>
        <a:p>
          <a:endParaRPr lang="en-US"/>
        </a:p>
      </dgm:t>
    </dgm:pt>
    <dgm:pt modelId="{572CA01A-7AE1-4F47-9A14-462DFF395A14}" type="sibTrans" cxnId="{0A1F9AE1-B432-4840-87C3-5C0922E3E64A}">
      <dgm:prSet/>
      <dgm:spPr/>
      <dgm:t>
        <a:bodyPr/>
        <a:lstStyle/>
        <a:p>
          <a:endParaRPr lang="en-US"/>
        </a:p>
      </dgm:t>
    </dgm:pt>
    <dgm:pt modelId="{E9A60A9E-CEFB-4646-8BEB-E1A2AE3BA653}">
      <dgm:prSet/>
      <dgm:spPr/>
      <dgm:t>
        <a:bodyPr/>
        <a:lstStyle/>
        <a:p>
          <a:r>
            <a:rPr lang="en-GB" dirty="0"/>
            <a:t>Develop a specific strategy around high rise blocks and the management of these</a:t>
          </a:r>
          <a:endParaRPr lang="en-US" dirty="0"/>
        </a:p>
      </dgm:t>
    </dgm:pt>
    <dgm:pt modelId="{047B835D-C1C3-4D1B-91DD-1BD879E9A3E4}" type="parTrans" cxnId="{8137BEBD-706C-4D44-BDF6-7B44F2BE3DFD}">
      <dgm:prSet/>
      <dgm:spPr/>
      <dgm:t>
        <a:bodyPr/>
        <a:lstStyle/>
        <a:p>
          <a:endParaRPr lang="en-US"/>
        </a:p>
      </dgm:t>
    </dgm:pt>
    <dgm:pt modelId="{D8917864-A37C-41D7-983A-AE32C096DAC4}" type="sibTrans" cxnId="{8137BEBD-706C-4D44-BDF6-7B44F2BE3DFD}">
      <dgm:prSet/>
      <dgm:spPr/>
      <dgm:t>
        <a:bodyPr/>
        <a:lstStyle/>
        <a:p>
          <a:endParaRPr lang="en-US"/>
        </a:p>
      </dgm:t>
    </dgm:pt>
    <dgm:pt modelId="{B60F296E-AAB2-4A95-A5AE-3AD4D3C62B1B}">
      <dgm:prSet/>
      <dgm:spPr/>
      <dgm:t>
        <a:bodyPr/>
        <a:lstStyle/>
        <a:p>
          <a:r>
            <a:rPr lang="en-GB"/>
            <a:t>Collaborate effectively with other authorities/RSLs, adopting best practice in relation to preserving and maintaining existing stock</a:t>
          </a:r>
          <a:endParaRPr lang="en-US"/>
        </a:p>
      </dgm:t>
    </dgm:pt>
    <dgm:pt modelId="{BE418267-D5C5-4F51-97BA-68D4C53945F9}" type="parTrans" cxnId="{25F2AA88-C378-4FF1-8B5F-9759261422DC}">
      <dgm:prSet/>
      <dgm:spPr/>
      <dgm:t>
        <a:bodyPr/>
        <a:lstStyle/>
        <a:p>
          <a:endParaRPr lang="en-US"/>
        </a:p>
      </dgm:t>
    </dgm:pt>
    <dgm:pt modelId="{961B03DE-14E9-4081-BF0B-6928C361380A}" type="sibTrans" cxnId="{25F2AA88-C378-4FF1-8B5F-9759261422DC}">
      <dgm:prSet/>
      <dgm:spPr/>
      <dgm:t>
        <a:bodyPr/>
        <a:lstStyle/>
        <a:p>
          <a:endParaRPr lang="en-US"/>
        </a:p>
      </dgm:t>
    </dgm:pt>
    <dgm:pt modelId="{397ED714-78BE-4A4D-A395-B47945C96300}">
      <dgm:prSet/>
      <dgm:spPr/>
      <dgm:t>
        <a:bodyPr/>
        <a:lstStyle/>
        <a:p>
          <a:r>
            <a:rPr lang="en-GB"/>
            <a:t>Improve insight and intelligence into the way properties are let, focusing on building communities that are mixed and sustainable</a:t>
          </a:r>
          <a:endParaRPr lang="en-US"/>
        </a:p>
      </dgm:t>
    </dgm:pt>
    <dgm:pt modelId="{363F7CAD-FA69-472F-B78A-C3FD697163E3}" type="parTrans" cxnId="{C6CC52C7-860D-42C4-A95B-0C556F14D41B}">
      <dgm:prSet/>
      <dgm:spPr/>
      <dgm:t>
        <a:bodyPr/>
        <a:lstStyle/>
        <a:p>
          <a:endParaRPr lang="en-US"/>
        </a:p>
      </dgm:t>
    </dgm:pt>
    <dgm:pt modelId="{8640872B-B7B1-4F05-AE98-F852B50E215D}" type="sibTrans" cxnId="{C6CC52C7-860D-42C4-A95B-0C556F14D41B}">
      <dgm:prSet/>
      <dgm:spPr/>
      <dgm:t>
        <a:bodyPr/>
        <a:lstStyle/>
        <a:p>
          <a:endParaRPr lang="en-US"/>
        </a:p>
      </dgm:t>
    </dgm:pt>
    <dgm:pt modelId="{361D1765-B766-4A93-8146-F9698353D648}">
      <dgm:prSet/>
      <dgm:spPr/>
      <dgm:t>
        <a:bodyPr/>
        <a:lstStyle/>
        <a:p>
          <a:r>
            <a:rPr lang="en-GB"/>
            <a:t>Embed 5 year rolling stock condition survey programme, using intelligence to inform investment </a:t>
          </a:r>
          <a:endParaRPr lang="en-US"/>
        </a:p>
      </dgm:t>
    </dgm:pt>
    <dgm:pt modelId="{D880A76F-08D4-48C7-AD92-7C58CACFE2CB}" type="parTrans" cxnId="{96072687-0116-4F31-86A0-C197CFCBDC74}">
      <dgm:prSet/>
      <dgm:spPr/>
      <dgm:t>
        <a:bodyPr/>
        <a:lstStyle/>
        <a:p>
          <a:endParaRPr lang="en-US"/>
        </a:p>
      </dgm:t>
    </dgm:pt>
    <dgm:pt modelId="{53497DAB-7B92-485A-874E-B17E62D39AAA}" type="sibTrans" cxnId="{96072687-0116-4F31-86A0-C197CFCBDC74}">
      <dgm:prSet/>
      <dgm:spPr/>
      <dgm:t>
        <a:bodyPr/>
        <a:lstStyle/>
        <a:p>
          <a:endParaRPr lang="en-US"/>
        </a:p>
      </dgm:t>
    </dgm:pt>
    <dgm:pt modelId="{799968EB-FCBE-4366-B469-5D648E2177F6}" type="pres">
      <dgm:prSet presAssocID="{8395A395-DDA3-480E-A680-597B3F1242EC}" presName="linear" presStyleCnt="0">
        <dgm:presLayoutVars>
          <dgm:animLvl val="lvl"/>
          <dgm:resizeHandles val="exact"/>
        </dgm:presLayoutVars>
      </dgm:prSet>
      <dgm:spPr/>
    </dgm:pt>
    <dgm:pt modelId="{A85E603E-927A-4172-B539-B9B333B50109}" type="pres">
      <dgm:prSet presAssocID="{9256A94C-5C20-4EA2-81B2-81B562D711FA}" presName="parentText" presStyleLbl="node1" presStyleIdx="0" presStyleCnt="11">
        <dgm:presLayoutVars>
          <dgm:chMax val="0"/>
          <dgm:bulletEnabled val="1"/>
        </dgm:presLayoutVars>
      </dgm:prSet>
      <dgm:spPr/>
    </dgm:pt>
    <dgm:pt modelId="{4386A328-0508-4011-A0B8-E51616CF08A9}" type="pres">
      <dgm:prSet presAssocID="{A8367821-D2C4-4654-9940-852141D6829E}" presName="spacer" presStyleCnt="0"/>
      <dgm:spPr/>
    </dgm:pt>
    <dgm:pt modelId="{6CE0381E-EAB1-43BA-9C44-64A7887F8B2F}" type="pres">
      <dgm:prSet presAssocID="{1779292A-ABD1-43B3-A7A8-8395B1A9B22D}" presName="parentText" presStyleLbl="node1" presStyleIdx="1" presStyleCnt="11">
        <dgm:presLayoutVars>
          <dgm:chMax val="0"/>
          <dgm:bulletEnabled val="1"/>
        </dgm:presLayoutVars>
      </dgm:prSet>
      <dgm:spPr/>
    </dgm:pt>
    <dgm:pt modelId="{E39DAD5D-316F-420E-B5B7-FB975748EA57}" type="pres">
      <dgm:prSet presAssocID="{F0311ADA-AE5F-46B8-A6EA-497F5D813490}" presName="spacer" presStyleCnt="0"/>
      <dgm:spPr/>
    </dgm:pt>
    <dgm:pt modelId="{A682BA5F-5D75-4D98-BDD7-3767C8A899D8}" type="pres">
      <dgm:prSet presAssocID="{23109140-0854-44B0-B065-5CCE563A8B60}" presName="parentText" presStyleLbl="node1" presStyleIdx="2" presStyleCnt="11">
        <dgm:presLayoutVars>
          <dgm:chMax val="0"/>
          <dgm:bulletEnabled val="1"/>
        </dgm:presLayoutVars>
      </dgm:prSet>
      <dgm:spPr/>
    </dgm:pt>
    <dgm:pt modelId="{A1ED504F-DE58-478E-BA43-EFEE82923B67}" type="pres">
      <dgm:prSet presAssocID="{5CB72705-9616-4835-959E-0549F8289C6E}" presName="spacer" presStyleCnt="0"/>
      <dgm:spPr/>
    </dgm:pt>
    <dgm:pt modelId="{7420AA56-3DCE-4CFF-9C65-A649FA312331}" type="pres">
      <dgm:prSet presAssocID="{6DEABEAA-5F5B-4C0B-BEDC-F11F85DF76B3}" presName="parentText" presStyleLbl="node1" presStyleIdx="3" presStyleCnt="11">
        <dgm:presLayoutVars>
          <dgm:chMax val="0"/>
          <dgm:bulletEnabled val="1"/>
        </dgm:presLayoutVars>
      </dgm:prSet>
      <dgm:spPr/>
    </dgm:pt>
    <dgm:pt modelId="{C40AD21E-DEE0-4BD3-8B60-2961ED1C3840}" type="pres">
      <dgm:prSet presAssocID="{C3709F91-079A-4FD7-8AA6-18DA812FC0D7}" presName="spacer" presStyleCnt="0"/>
      <dgm:spPr/>
    </dgm:pt>
    <dgm:pt modelId="{5B96E49F-936E-4E0A-855A-B91C6490F44C}" type="pres">
      <dgm:prSet presAssocID="{BD054E8B-B0C7-4A8F-941C-577E7CC0C0C4}" presName="parentText" presStyleLbl="node1" presStyleIdx="4" presStyleCnt="11">
        <dgm:presLayoutVars>
          <dgm:chMax val="0"/>
          <dgm:bulletEnabled val="1"/>
        </dgm:presLayoutVars>
      </dgm:prSet>
      <dgm:spPr/>
    </dgm:pt>
    <dgm:pt modelId="{8893A073-C74C-49E6-8EEC-9F01C19C4D78}" type="pres">
      <dgm:prSet presAssocID="{359F78B1-3F86-4BE5-BDE5-9A7977E219EC}" presName="spacer" presStyleCnt="0"/>
      <dgm:spPr/>
    </dgm:pt>
    <dgm:pt modelId="{11E81E7E-A28D-4B34-9EDA-D29201F35CF1}" type="pres">
      <dgm:prSet presAssocID="{FA3F9445-2BD8-47FD-983E-DAAF7320C2DC}" presName="parentText" presStyleLbl="node1" presStyleIdx="5" presStyleCnt="11">
        <dgm:presLayoutVars>
          <dgm:chMax val="0"/>
          <dgm:bulletEnabled val="1"/>
        </dgm:presLayoutVars>
      </dgm:prSet>
      <dgm:spPr/>
    </dgm:pt>
    <dgm:pt modelId="{FD5A46A6-2A18-4640-A127-E39753A39578}" type="pres">
      <dgm:prSet presAssocID="{9CA7F5DD-322A-4341-B698-0B5DE8AB6EEB}" presName="spacer" presStyleCnt="0"/>
      <dgm:spPr/>
    </dgm:pt>
    <dgm:pt modelId="{A526F94F-5D33-4E62-B7FA-7A8F2CD9213F}" type="pres">
      <dgm:prSet presAssocID="{063D34BA-CD0F-4B79-B8F7-86AA37EF6841}" presName="parentText" presStyleLbl="node1" presStyleIdx="6" presStyleCnt="11">
        <dgm:presLayoutVars>
          <dgm:chMax val="0"/>
          <dgm:bulletEnabled val="1"/>
        </dgm:presLayoutVars>
      </dgm:prSet>
      <dgm:spPr/>
    </dgm:pt>
    <dgm:pt modelId="{11DDE3A8-510A-4884-84D3-010A93E1AC0F}" type="pres">
      <dgm:prSet presAssocID="{572CA01A-7AE1-4F47-9A14-462DFF395A14}" presName="spacer" presStyleCnt="0"/>
      <dgm:spPr/>
    </dgm:pt>
    <dgm:pt modelId="{553D81C8-294C-4482-886C-9892B5818499}" type="pres">
      <dgm:prSet presAssocID="{E9A60A9E-CEFB-4646-8BEB-E1A2AE3BA653}" presName="parentText" presStyleLbl="node1" presStyleIdx="7" presStyleCnt="11">
        <dgm:presLayoutVars>
          <dgm:chMax val="0"/>
          <dgm:bulletEnabled val="1"/>
        </dgm:presLayoutVars>
      </dgm:prSet>
      <dgm:spPr/>
    </dgm:pt>
    <dgm:pt modelId="{F06BB456-4C50-4B3F-A28B-8E97316B603D}" type="pres">
      <dgm:prSet presAssocID="{D8917864-A37C-41D7-983A-AE32C096DAC4}" presName="spacer" presStyleCnt="0"/>
      <dgm:spPr/>
    </dgm:pt>
    <dgm:pt modelId="{B5B4FF63-F28B-4CC3-852E-0FACD00734A7}" type="pres">
      <dgm:prSet presAssocID="{B60F296E-AAB2-4A95-A5AE-3AD4D3C62B1B}" presName="parentText" presStyleLbl="node1" presStyleIdx="8" presStyleCnt="11">
        <dgm:presLayoutVars>
          <dgm:chMax val="0"/>
          <dgm:bulletEnabled val="1"/>
        </dgm:presLayoutVars>
      </dgm:prSet>
      <dgm:spPr/>
    </dgm:pt>
    <dgm:pt modelId="{3693DA68-0567-4D8B-B77B-E94B565D6D11}" type="pres">
      <dgm:prSet presAssocID="{961B03DE-14E9-4081-BF0B-6928C361380A}" presName="spacer" presStyleCnt="0"/>
      <dgm:spPr/>
    </dgm:pt>
    <dgm:pt modelId="{96D7E53B-0286-4A47-B21E-6ACC72663ED9}" type="pres">
      <dgm:prSet presAssocID="{397ED714-78BE-4A4D-A395-B47945C96300}" presName="parentText" presStyleLbl="node1" presStyleIdx="9" presStyleCnt="11">
        <dgm:presLayoutVars>
          <dgm:chMax val="0"/>
          <dgm:bulletEnabled val="1"/>
        </dgm:presLayoutVars>
      </dgm:prSet>
      <dgm:spPr/>
    </dgm:pt>
    <dgm:pt modelId="{033B55C4-09CA-4874-B97A-5ACE75C710EE}" type="pres">
      <dgm:prSet presAssocID="{8640872B-B7B1-4F05-AE98-F852B50E215D}" presName="spacer" presStyleCnt="0"/>
      <dgm:spPr/>
    </dgm:pt>
    <dgm:pt modelId="{29E1AE7E-7168-4E68-B673-E1B78AA8FB40}" type="pres">
      <dgm:prSet presAssocID="{361D1765-B766-4A93-8146-F9698353D648}" presName="parentText" presStyleLbl="node1" presStyleIdx="10" presStyleCnt="11">
        <dgm:presLayoutVars>
          <dgm:chMax val="0"/>
          <dgm:bulletEnabled val="1"/>
        </dgm:presLayoutVars>
      </dgm:prSet>
      <dgm:spPr/>
    </dgm:pt>
  </dgm:ptLst>
  <dgm:cxnLst>
    <dgm:cxn modelId="{86738905-EDC4-460F-8E55-981E2E481254}" type="presOf" srcId="{9256A94C-5C20-4EA2-81B2-81B562D711FA}" destId="{A85E603E-927A-4172-B539-B9B333B50109}" srcOrd="0" destOrd="0" presId="urn:microsoft.com/office/officeart/2005/8/layout/vList2"/>
    <dgm:cxn modelId="{F108C205-93B9-4A5F-9E4C-85DA08B71713}" srcId="{8395A395-DDA3-480E-A680-597B3F1242EC}" destId="{9256A94C-5C20-4EA2-81B2-81B562D711FA}" srcOrd="0" destOrd="0" parTransId="{EDB7DDEA-6FD4-442C-AF41-98C53ABFDCED}" sibTransId="{A8367821-D2C4-4654-9940-852141D6829E}"/>
    <dgm:cxn modelId="{D94A1E20-7809-4A1D-9CA3-EA1F8CAF2B2E}" type="presOf" srcId="{B60F296E-AAB2-4A95-A5AE-3AD4D3C62B1B}" destId="{B5B4FF63-F28B-4CC3-852E-0FACD00734A7}" srcOrd="0" destOrd="0" presId="urn:microsoft.com/office/officeart/2005/8/layout/vList2"/>
    <dgm:cxn modelId="{801F4A42-BF3C-48A5-A505-C795E9E814F8}" type="presOf" srcId="{FA3F9445-2BD8-47FD-983E-DAAF7320C2DC}" destId="{11E81E7E-A28D-4B34-9EDA-D29201F35CF1}" srcOrd="0" destOrd="0" presId="urn:microsoft.com/office/officeart/2005/8/layout/vList2"/>
    <dgm:cxn modelId="{BA10C044-DCCC-4085-B6BB-C97E4C1F02BA}" srcId="{8395A395-DDA3-480E-A680-597B3F1242EC}" destId="{23109140-0854-44B0-B065-5CCE563A8B60}" srcOrd="2" destOrd="0" parTransId="{A559E62D-93A1-47E6-A6A2-A409FA936AC5}" sibTransId="{5CB72705-9616-4835-959E-0549F8289C6E}"/>
    <dgm:cxn modelId="{67617B49-4F55-4B9F-9D71-839CD68EE00B}" srcId="{8395A395-DDA3-480E-A680-597B3F1242EC}" destId="{BD054E8B-B0C7-4A8F-941C-577E7CC0C0C4}" srcOrd="4" destOrd="0" parTransId="{4FA1DA81-C754-4F22-B994-B676090924C5}" sibTransId="{359F78B1-3F86-4BE5-BDE5-9A7977E219EC}"/>
    <dgm:cxn modelId="{3AFFAE54-2E73-4ADD-81AC-A5EF1601A1BB}" type="presOf" srcId="{BD054E8B-B0C7-4A8F-941C-577E7CC0C0C4}" destId="{5B96E49F-936E-4E0A-855A-B91C6490F44C}" srcOrd="0" destOrd="0" presId="urn:microsoft.com/office/officeart/2005/8/layout/vList2"/>
    <dgm:cxn modelId="{C06B2059-0E4F-4A27-8D5E-22EF2FF01B15}" type="presOf" srcId="{6DEABEAA-5F5B-4C0B-BEDC-F11F85DF76B3}" destId="{7420AA56-3DCE-4CFF-9C65-A649FA312331}" srcOrd="0" destOrd="0" presId="urn:microsoft.com/office/officeart/2005/8/layout/vList2"/>
    <dgm:cxn modelId="{F08EA37D-8927-4391-8695-E54B9795FBCD}" srcId="{8395A395-DDA3-480E-A680-597B3F1242EC}" destId="{FA3F9445-2BD8-47FD-983E-DAAF7320C2DC}" srcOrd="5" destOrd="0" parTransId="{D04C0AA6-196D-4C20-A7EF-274DCCC127C3}" sibTransId="{9CA7F5DD-322A-4341-B698-0B5DE8AB6EEB}"/>
    <dgm:cxn modelId="{37811784-A589-4F59-A5C4-B691FEE51103}" type="presOf" srcId="{361D1765-B766-4A93-8146-F9698353D648}" destId="{29E1AE7E-7168-4E68-B673-E1B78AA8FB40}" srcOrd="0" destOrd="0" presId="urn:microsoft.com/office/officeart/2005/8/layout/vList2"/>
    <dgm:cxn modelId="{96072687-0116-4F31-86A0-C197CFCBDC74}" srcId="{8395A395-DDA3-480E-A680-597B3F1242EC}" destId="{361D1765-B766-4A93-8146-F9698353D648}" srcOrd="10" destOrd="0" parTransId="{D880A76F-08D4-48C7-AD92-7C58CACFE2CB}" sibTransId="{53497DAB-7B92-485A-874E-B17E62D39AAA}"/>
    <dgm:cxn modelId="{25F2AA88-C378-4FF1-8B5F-9759261422DC}" srcId="{8395A395-DDA3-480E-A680-597B3F1242EC}" destId="{B60F296E-AAB2-4A95-A5AE-3AD4D3C62B1B}" srcOrd="8" destOrd="0" parTransId="{BE418267-D5C5-4F51-97BA-68D4C53945F9}" sibTransId="{961B03DE-14E9-4081-BF0B-6928C361380A}"/>
    <dgm:cxn modelId="{21481B8D-0E65-4352-AD82-8FDDAEA8E618}" type="presOf" srcId="{063D34BA-CD0F-4B79-B8F7-86AA37EF6841}" destId="{A526F94F-5D33-4E62-B7FA-7A8F2CD9213F}" srcOrd="0" destOrd="0" presId="urn:microsoft.com/office/officeart/2005/8/layout/vList2"/>
    <dgm:cxn modelId="{20C921B2-6624-4DB5-B932-8EF0C5C16C6A}" type="presOf" srcId="{23109140-0854-44B0-B065-5CCE563A8B60}" destId="{A682BA5F-5D75-4D98-BDD7-3767C8A899D8}" srcOrd="0" destOrd="0" presId="urn:microsoft.com/office/officeart/2005/8/layout/vList2"/>
    <dgm:cxn modelId="{DA56DDB3-5C2C-4902-94E8-DBC8407BA317}" type="presOf" srcId="{1779292A-ABD1-43B3-A7A8-8395B1A9B22D}" destId="{6CE0381E-EAB1-43BA-9C44-64A7887F8B2F}" srcOrd="0" destOrd="0" presId="urn:microsoft.com/office/officeart/2005/8/layout/vList2"/>
    <dgm:cxn modelId="{21F0B7B6-5569-4643-8F39-483B993EB6C1}" type="presOf" srcId="{E9A60A9E-CEFB-4646-8BEB-E1A2AE3BA653}" destId="{553D81C8-294C-4482-886C-9892B5818499}" srcOrd="0" destOrd="0" presId="urn:microsoft.com/office/officeart/2005/8/layout/vList2"/>
    <dgm:cxn modelId="{7CA519BA-9050-451D-A63D-76EB4828BFD8}" srcId="{8395A395-DDA3-480E-A680-597B3F1242EC}" destId="{6DEABEAA-5F5B-4C0B-BEDC-F11F85DF76B3}" srcOrd="3" destOrd="0" parTransId="{44BA6D9F-A701-494C-8217-3121FA72F182}" sibTransId="{C3709F91-079A-4FD7-8AA6-18DA812FC0D7}"/>
    <dgm:cxn modelId="{9B2464BB-3D4F-4C35-BFBF-8AB7B4E4D87A}" type="presOf" srcId="{8395A395-DDA3-480E-A680-597B3F1242EC}" destId="{799968EB-FCBE-4366-B469-5D648E2177F6}" srcOrd="0" destOrd="0" presId="urn:microsoft.com/office/officeart/2005/8/layout/vList2"/>
    <dgm:cxn modelId="{8137BEBD-706C-4D44-BDF6-7B44F2BE3DFD}" srcId="{8395A395-DDA3-480E-A680-597B3F1242EC}" destId="{E9A60A9E-CEFB-4646-8BEB-E1A2AE3BA653}" srcOrd="7" destOrd="0" parTransId="{047B835D-C1C3-4D1B-91DD-1BD879E9A3E4}" sibTransId="{D8917864-A37C-41D7-983A-AE32C096DAC4}"/>
    <dgm:cxn modelId="{C6CC52C7-860D-42C4-A95B-0C556F14D41B}" srcId="{8395A395-DDA3-480E-A680-597B3F1242EC}" destId="{397ED714-78BE-4A4D-A395-B47945C96300}" srcOrd="9" destOrd="0" parTransId="{363F7CAD-FA69-472F-B78A-C3FD697163E3}" sibTransId="{8640872B-B7B1-4F05-AE98-F852B50E215D}"/>
    <dgm:cxn modelId="{0A1F9AE1-B432-4840-87C3-5C0922E3E64A}" srcId="{8395A395-DDA3-480E-A680-597B3F1242EC}" destId="{063D34BA-CD0F-4B79-B8F7-86AA37EF6841}" srcOrd="6" destOrd="0" parTransId="{275C3423-FCF6-4FC7-92B2-A5665F3A090B}" sibTransId="{572CA01A-7AE1-4F47-9A14-462DFF395A14}"/>
    <dgm:cxn modelId="{676620EC-5B56-4ED1-86EA-8F064E56CE80}" srcId="{8395A395-DDA3-480E-A680-597B3F1242EC}" destId="{1779292A-ABD1-43B3-A7A8-8395B1A9B22D}" srcOrd="1" destOrd="0" parTransId="{1FCA0634-4EC0-4C96-92A6-C5B0C91814A3}" sibTransId="{F0311ADA-AE5F-46B8-A6EA-497F5D813490}"/>
    <dgm:cxn modelId="{4F9849F4-1DB1-450D-AC9E-BF0E46E0D904}" type="presOf" srcId="{397ED714-78BE-4A4D-A395-B47945C96300}" destId="{96D7E53B-0286-4A47-B21E-6ACC72663ED9}" srcOrd="0" destOrd="0" presId="urn:microsoft.com/office/officeart/2005/8/layout/vList2"/>
    <dgm:cxn modelId="{93EA934B-4A18-443B-9D26-0C94BD7CB0E1}" type="presParOf" srcId="{799968EB-FCBE-4366-B469-5D648E2177F6}" destId="{A85E603E-927A-4172-B539-B9B333B50109}" srcOrd="0" destOrd="0" presId="urn:microsoft.com/office/officeart/2005/8/layout/vList2"/>
    <dgm:cxn modelId="{815613F4-BC30-4EBD-8901-6BBB6EC42779}" type="presParOf" srcId="{799968EB-FCBE-4366-B469-5D648E2177F6}" destId="{4386A328-0508-4011-A0B8-E51616CF08A9}" srcOrd="1" destOrd="0" presId="urn:microsoft.com/office/officeart/2005/8/layout/vList2"/>
    <dgm:cxn modelId="{D4DE02F9-22C5-4F0E-9B50-0B8F7AFF63C7}" type="presParOf" srcId="{799968EB-FCBE-4366-B469-5D648E2177F6}" destId="{6CE0381E-EAB1-43BA-9C44-64A7887F8B2F}" srcOrd="2" destOrd="0" presId="urn:microsoft.com/office/officeart/2005/8/layout/vList2"/>
    <dgm:cxn modelId="{093AE476-CDB9-4F8B-8C4D-E0B8FA759C14}" type="presParOf" srcId="{799968EB-FCBE-4366-B469-5D648E2177F6}" destId="{E39DAD5D-316F-420E-B5B7-FB975748EA57}" srcOrd="3" destOrd="0" presId="urn:microsoft.com/office/officeart/2005/8/layout/vList2"/>
    <dgm:cxn modelId="{4843A447-FAAC-4686-B32F-19A8092DF504}" type="presParOf" srcId="{799968EB-FCBE-4366-B469-5D648E2177F6}" destId="{A682BA5F-5D75-4D98-BDD7-3767C8A899D8}" srcOrd="4" destOrd="0" presId="urn:microsoft.com/office/officeart/2005/8/layout/vList2"/>
    <dgm:cxn modelId="{DF10CF3F-E546-447D-93CC-4FBDE7FFE4FE}" type="presParOf" srcId="{799968EB-FCBE-4366-B469-5D648E2177F6}" destId="{A1ED504F-DE58-478E-BA43-EFEE82923B67}" srcOrd="5" destOrd="0" presId="urn:microsoft.com/office/officeart/2005/8/layout/vList2"/>
    <dgm:cxn modelId="{69DF2410-046C-4BCA-B0EA-BA4A69777996}" type="presParOf" srcId="{799968EB-FCBE-4366-B469-5D648E2177F6}" destId="{7420AA56-3DCE-4CFF-9C65-A649FA312331}" srcOrd="6" destOrd="0" presId="urn:microsoft.com/office/officeart/2005/8/layout/vList2"/>
    <dgm:cxn modelId="{B205F266-324D-4713-A55C-BE8E051C0893}" type="presParOf" srcId="{799968EB-FCBE-4366-B469-5D648E2177F6}" destId="{C40AD21E-DEE0-4BD3-8B60-2961ED1C3840}" srcOrd="7" destOrd="0" presId="urn:microsoft.com/office/officeart/2005/8/layout/vList2"/>
    <dgm:cxn modelId="{42DC2BFE-DC6B-4413-AE2C-7326C9C68DEC}" type="presParOf" srcId="{799968EB-FCBE-4366-B469-5D648E2177F6}" destId="{5B96E49F-936E-4E0A-855A-B91C6490F44C}" srcOrd="8" destOrd="0" presId="urn:microsoft.com/office/officeart/2005/8/layout/vList2"/>
    <dgm:cxn modelId="{80F51629-4E1B-40A8-A55D-207FCE0E80E1}" type="presParOf" srcId="{799968EB-FCBE-4366-B469-5D648E2177F6}" destId="{8893A073-C74C-49E6-8EEC-9F01C19C4D78}" srcOrd="9" destOrd="0" presId="urn:microsoft.com/office/officeart/2005/8/layout/vList2"/>
    <dgm:cxn modelId="{A3F48CB0-64E8-4B01-A1DA-93E1B1CFF511}" type="presParOf" srcId="{799968EB-FCBE-4366-B469-5D648E2177F6}" destId="{11E81E7E-A28D-4B34-9EDA-D29201F35CF1}" srcOrd="10" destOrd="0" presId="urn:microsoft.com/office/officeart/2005/8/layout/vList2"/>
    <dgm:cxn modelId="{CD9ABDAE-8C10-4648-985A-41C029729115}" type="presParOf" srcId="{799968EB-FCBE-4366-B469-5D648E2177F6}" destId="{FD5A46A6-2A18-4640-A127-E39753A39578}" srcOrd="11" destOrd="0" presId="urn:microsoft.com/office/officeart/2005/8/layout/vList2"/>
    <dgm:cxn modelId="{28D46769-BC67-4A00-80CE-5B544A0DF832}" type="presParOf" srcId="{799968EB-FCBE-4366-B469-5D648E2177F6}" destId="{A526F94F-5D33-4E62-B7FA-7A8F2CD9213F}" srcOrd="12" destOrd="0" presId="urn:microsoft.com/office/officeart/2005/8/layout/vList2"/>
    <dgm:cxn modelId="{1FC2141F-30E6-4014-95FF-5F00EA22A093}" type="presParOf" srcId="{799968EB-FCBE-4366-B469-5D648E2177F6}" destId="{11DDE3A8-510A-4884-84D3-010A93E1AC0F}" srcOrd="13" destOrd="0" presId="urn:microsoft.com/office/officeart/2005/8/layout/vList2"/>
    <dgm:cxn modelId="{6DD14D99-4483-42FB-979E-B96235C83BD9}" type="presParOf" srcId="{799968EB-FCBE-4366-B469-5D648E2177F6}" destId="{553D81C8-294C-4482-886C-9892B5818499}" srcOrd="14" destOrd="0" presId="urn:microsoft.com/office/officeart/2005/8/layout/vList2"/>
    <dgm:cxn modelId="{C1659EAD-1228-4264-B204-F4A58F34399F}" type="presParOf" srcId="{799968EB-FCBE-4366-B469-5D648E2177F6}" destId="{F06BB456-4C50-4B3F-A28B-8E97316B603D}" srcOrd="15" destOrd="0" presId="urn:microsoft.com/office/officeart/2005/8/layout/vList2"/>
    <dgm:cxn modelId="{DF3EB59B-5B1F-4268-8F8D-3F9F647BC9CA}" type="presParOf" srcId="{799968EB-FCBE-4366-B469-5D648E2177F6}" destId="{B5B4FF63-F28B-4CC3-852E-0FACD00734A7}" srcOrd="16" destOrd="0" presId="urn:microsoft.com/office/officeart/2005/8/layout/vList2"/>
    <dgm:cxn modelId="{68B63376-0CCD-436C-A442-D03AB7E5CB43}" type="presParOf" srcId="{799968EB-FCBE-4366-B469-5D648E2177F6}" destId="{3693DA68-0567-4D8B-B77B-E94B565D6D11}" srcOrd="17" destOrd="0" presId="urn:microsoft.com/office/officeart/2005/8/layout/vList2"/>
    <dgm:cxn modelId="{4A82162C-EC5C-4052-8C71-B0625096D266}" type="presParOf" srcId="{799968EB-FCBE-4366-B469-5D648E2177F6}" destId="{96D7E53B-0286-4A47-B21E-6ACC72663ED9}" srcOrd="18" destOrd="0" presId="urn:microsoft.com/office/officeart/2005/8/layout/vList2"/>
    <dgm:cxn modelId="{3D99CFDE-A7C0-4EB3-AC8E-A9877E10530D}" type="presParOf" srcId="{799968EB-FCBE-4366-B469-5D648E2177F6}" destId="{033B55C4-09CA-4874-B97A-5ACE75C710EE}" srcOrd="19" destOrd="0" presId="urn:microsoft.com/office/officeart/2005/8/layout/vList2"/>
    <dgm:cxn modelId="{39DBD58E-A3F1-4F82-B7D9-3837C12797F0}" type="presParOf" srcId="{799968EB-FCBE-4366-B469-5D648E2177F6}" destId="{29E1AE7E-7168-4E68-B673-E1B78AA8FB40}" srcOrd="2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6736BB-3361-4F9A-AF6E-CDA1A7795909}">
      <dsp:nvSpPr>
        <dsp:cNvPr id="0" name=""/>
        <dsp:cNvSpPr/>
      </dsp:nvSpPr>
      <dsp:spPr>
        <a:xfrm>
          <a:off x="522488" y="59"/>
          <a:ext cx="1410359" cy="84621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City owned Housing Strategy that makes a real difference to lives of the people that live in Birmingham </a:t>
          </a:r>
          <a:endParaRPr lang="en-US" sz="1000" kern="1200"/>
        </a:p>
      </dsp:txBody>
      <dsp:txXfrm>
        <a:off x="522488" y="59"/>
        <a:ext cx="1410359" cy="846215"/>
      </dsp:txXfrm>
    </dsp:sp>
    <dsp:sp modelId="{3FEAAE35-B2FC-4983-BCE3-B8DF42A0AC9B}">
      <dsp:nvSpPr>
        <dsp:cNvPr id="0" name=""/>
        <dsp:cNvSpPr/>
      </dsp:nvSpPr>
      <dsp:spPr>
        <a:xfrm>
          <a:off x="2073884" y="59"/>
          <a:ext cx="1410359" cy="846215"/>
        </a:xfrm>
        <a:prstGeom prst="rect">
          <a:avLst/>
        </a:prstGeom>
        <a:solidFill>
          <a:schemeClr val="accent2">
            <a:hueOff val="-334356"/>
            <a:satOff val="-1328"/>
            <a:lumOff val="84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A cross-council initiative addressing both development of new stock and our existing stock </a:t>
          </a:r>
          <a:endParaRPr lang="en-US" sz="1000" kern="1200"/>
        </a:p>
      </dsp:txBody>
      <dsp:txXfrm>
        <a:off x="2073884" y="59"/>
        <a:ext cx="1410359" cy="846215"/>
      </dsp:txXfrm>
    </dsp:sp>
    <dsp:sp modelId="{013A6E7E-A2E3-49FF-8122-23850B5E5791}">
      <dsp:nvSpPr>
        <dsp:cNvPr id="0" name=""/>
        <dsp:cNvSpPr/>
      </dsp:nvSpPr>
      <dsp:spPr>
        <a:xfrm>
          <a:off x="3625280" y="59"/>
          <a:ext cx="1410359" cy="846215"/>
        </a:xfrm>
        <a:prstGeom prst="rect">
          <a:avLst/>
        </a:prstGeom>
        <a:solidFill>
          <a:schemeClr val="accent2">
            <a:hueOff val="-668712"/>
            <a:satOff val="-2656"/>
            <a:lumOff val="168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A strategy with citizens at the heart of it</a:t>
          </a:r>
          <a:endParaRPr lang="en-US" sz="1000" kern="1200"/>
        </a:p>
      </dsp:txBody>
      <dsp:txXfrm>
        <a:off x="3625280" y="59"/>
        <a:ext cx="1410359" cy="846215"/>
      </dsp:txXfrm>
    </dsp:sp>
    <dsp:sp modelId="{ADC4845D-7220-4261-913F-4FD45A8BFAEC}">
      <dsp:nvSpPr>
        <dsp:cNvPr id="0" name=""/>
        <dsp:cNvSpPr/>
      </dsp:nvSpPr>
      <dsp:spPr>
        <a:xfrm>
          <a:off x="5176675" y="59"/>
          <a:ext cx="1410359" cy="846215"/>
        </a:xfrm>
        <a:prstGeom prst="rect">
          <a:avLst/>
        </a:prstGeom>
        <a:solidFill>
          <a:schemeClr val="accent2">
            <a:hueOff val="-1003068"/>
            <a:satOff val="-3984"/>
            <a:lumOff val="253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Achieve a step change in the number of new homes built </a:t>
          </a:r>
          <a:endParaRPr lang="en-US" sz="1000" kern="1200" dirty="0"/>
        </a:p>
      </dsp:txBody>
      <dsp:txXfrm>
        <a:off x="5176675" y="59"/>
        <a:ext cx="1410359" cy="846215"/>
      </dsp:txXfrm>
    </dsp:sp>
    <dsp:sp modelId="{ECBE260F-6227-4109-88EE-E86CCDF6D965}">
      <dsp:nvSpPr>
        <dsp:cNvPr id="0" name=""/>
        <dsp:cNvSpPr/>
      </dsp:nvSpPr>
      <dsp:spPr>
        <a:xfrm>
          <a:off x="6728071" y="59"/>
          <a:ext cx="1410359" cy="846215"/>
        </a:xfrm>
        <a:prstGeom prst="rect">
          <a:avLst/>
        </a:prstGeom>
        <a:solidFill>
          <a:schemeClr val="accent2">
            <a:hueOff val="-1337424"/>
            <a:satOff val="-5312"/>
            <a:lumOff val="337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Drive up the quality of housing for all citizens across Birmingham </a:t>
          </a:r>
          <a:endParaRPr lang="en-US" sz="1000" kern="1200"/>
        </a:p>
      </dsp:txBody>
      <dsp:txXfrm>
        <a:off x="6728071" y="59"/>
        <a:ext cx="1410359" cy="846215"/>
      </dsp:txXfrm>
    </dsp:sp>
    <dsp:sp modelId="{8053621D-BE69-4D86-87C5-DACA865C929C}">
      <dsp:nvSpPr>
        <dsp:cNvPr id="0" name=""/>
        <dsp:cNvSpPr/>
      </dsp:nvSpPr>
      <dsp:spPr>
        <a:xfrm>
          <a:off x="522488" y="987311"/>
          <a:ext cx="1410359" cy="846215"/>
        </a:xfrm>
        <a:prstGeom prst="rect">
          <a:avLst/>
        </a:prstGeom>
        <a:solidFill>
          <a:schemeClr val="accent2">
            <a:hueOff val="-1671780"/>
            <a:satOff val="-6640"/>
            <a:lumOff val="421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Ensure that housing delivers wider community benefits and contributes to the city </a:t>
          </a:r>
          <a:endParaRPr lang="en-US" sz="1000" kern="1200" dirty="0"/>
        </a:p>
      </dsp:txBody>
      <dsp:txXfrm>
        <a:off x="522488" y="987311"/>
        <a:ext cx="1410359" cy="846215"/>
      </dsp:txXfrm>
    </dsp:sp>
    <dsp:sp modelId="{14CE1242-AAC9-400A-B45E-6821C5C84492}">
      <dsp:nvSpPr>
        <dsp:cNvPr id="0" name=""/>
        <dsp:cNvSpPr/>
      </dsp:nvSpPr>
      <dsp:spPr>
        <a:xfrm>
          <a:off x="2073884" y="987311"/>
          <a:ext cx="1410359" cy="846215"/>
        </a:xfrm>
        <a:prstGeom prst="rect">
          <a:avLst/>
        </a:prstGeom>
        <a:solidFill>
          <a:schemeClr val="accent2">
            <a:hueOff val="-2006136"/>
            <a:satOff val="-7967"/>
            <a:lumOff val="505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Connecting people to an improved housing offer</a:t>
          </a:r>
          <a:endParaRPr lang="en-US" sz="1000" kern="1200"/>
        </a:p>
      </dsp:txBody>
      <dsp:txXfrm>
        <a:off x="2073884" y="987311"/>
        <a:ext cx="1410359" cy="846215"/>
      </dsp:txXfrm>
    </dsp:sp>
    <dsp:sp modelId="{9D8BFA50-4E98-460E-A408-5C00052612C8}">
      <dsp:nvSpPr>
        <dsp:cNvPr id="0" name=""/>
        <dsp:cNvSpPr/>
      </dsp:nvSpPr>
      <dsp:spPr>
        <a:xfrm>
          <a:off x="3625280" y="987311"/>
          <a:ext cx="1410359" cy="846215"/>
        </a:xfrm>
        <a:prstGeom prst="rect">
          <a:avLst/>
        </a:prstGeom>
        <a:solidFill>
          <a:schemeClr val="accent2">
            <a:hueOff val="-2340493"/>
            <a:satOff val="-9295"/>
            <a:lumOff val="590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Keep tenants safe, ensure they are listened to and live in good quality homes</a:t>
          </a:r>
          <a:endParaRPr lang="en-US" sz="1000" kern="1200"/>
        </a:p>
      </dsp:txBody>
      <dsp:txXfrm>
        <a:off x="3625280" y="987311"/>
        <a:ext cx="1410359" cy="846215"/>
      </dsp:txXfrm>
    </dsp:sp>
    <dsp:sp modelId="{C67AAFD8-616B-4AD9-8C55-C76BB429B8B3}">
      <dsp:nvSpPr>
        <dsp:cNvPr id="0" name=""/>
        <dsp:cNvSpPr/>
      </dsp:nvSpPr>
      <dsp:spPr>
        <a:xfrm>
          <a:off x="5176675" y="987311"/>
          <a:ext cx="1410359" cy="846215"/>
        </a:xfrm>
        <a:prstGeom prst="rect">
          <a:avLst/>
        </a:prstGeom>
        <a:solidFill>
          <a:schemeClr val="accent2">
            <a:hueOff val="-2674849"/>
            <a:satOff val="-10623"/>
            <a:lumOff val="674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Promote the preservation, rehabilitation, and investment in our housing stock and neighbourhoods</a:t>
          </a:r>
          <a:endParaRPr lang="en-US" sz="1000" kern="1200"/>
        </a:p>
      </dsp:txBody>
      <dsp:txXfrm>
        <a:off x="5176675" y="987311"/>
        <a:ext cx="1410359" cy="846215"/>
      </dsp:txXfrm>
    </dsp:sp>
    <dsp:sp modelId="{8ECBA341-630B-4591-B8A4-F6AEDB12C3AC}">
      <dsp:nvSpPr>
        <dsp:cNvPr id="0" name=""/>
        <dsp:cNvSpPr/>
      </dsp:nvSpPr>
      <dsp:spPr>
        <a:xfrm>
          <a:off x="6728071" y="987311"/>
          <a:ext cx="1410359" cy="846215"/>
        </a:xfrm>
        <a:prstGeom prst="rect">
          <a:avLst/>
        </a:prstGeom>
        <a:solidFill>
          <a:schemeClr val="accent2">
            <a:hueOff val="-3009205"/>
            <a:satOff val="-11951"/>
            <a:lumOff val="758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Accelerate affordable housing delivery within the city </a:t>
          </a:r>
          <a:endParaRPr lang="en-US" sz="1000" kern="1200"/>
        </a:p>
      </dsp:txBody>
      <dsp:txXfrm>
        <a:off x="6728071" y="987311"/>
        <a:ext cx="1410359" cy="846215"/>
      </dsp:txXfrm>
    </dsp:sp>
    <dsp:sp modelId="{E750A504-74C5-4747-8FF9-EA0E7DB9D2DC}">
      <dsp:nvSpPr>
        <dsp:cNvPr id="0" name=""/>
        <dsp:cNvSpPr/>
      </dsp:nvSpPr>
      <dsp:spPr>
        <a:xfrm>
          <a:off x="3625280" y="1974562"/>
          <a:ext cx="1410359" cy="846215"/>
        </a:xfrm>
        <a:prstGeom prst="rect">
          <a:avLst/>
        </a:prstGeom>
        <a:solidFill>
          <a:schemeClr val="accent2">
            <a:hueOff val="-3343561"/>
            <a:satOff val="-13279"/>
            <a:lumOff val="843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Contribute to the levelling up agenda by working together to reduce inequalities in the housing market</a:t>
          </a:r>
          <a:endParaRPr lang="en-US" sz="1000" kern="1200"/>
        </a:p>
      </dsp:txBody>
      <dsp:txXfrm>
        <a:off x="3625280" y="1974562"/>
        <a:ext cx="1410359" cy="8462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EFF5B6-4BA5-4BFE-B773-AF619330E0CF}">
      <dsp:nvSpPr>
        <dsp:cNvPr id="0" name=""/>
        <dsp:cNvSpPr/>
      </dsp:nvSpPr>
      <dsp:spPr>
        <a:xfrm>
          <a:off x="2557821" y="1023441"/>
          <a:ext cx="55655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6553" y="45720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21419" y="1066226"/>
        <a:ext cx="29357" cy="5871"/>
      </dsp:txXfrm>
    </dsp:sp>
    <dsp:sp modelId="{7C517BD0-913C-4F08-8A03-4075F76DA095}">
      <dsp:nvSpPr>
        <dsp:cNvPr id="0" name=""/>
        <dsp:cNvSpPr/>
      </dsp:nvSpPr>
      <dsp:spPr>
        <a:xfrm>
          <a:off x="6781" y="303310"/>
          <a:ext cx="2552839" cy="1531703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091" tIns="131305" rIns="125091" bIns="131305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400" kern="1200"/>
            <a:t>Requirement of 51,100 net new homes to be provided within Birmingham by 2031. </a:t>
          </a:r>
          <a:endParaRPr lang="en-US" sz="1400" kern="1200"/>
        </a:p>
      </dsp:txBody>
      <dsp:txXfrm>
        <a:off x="6781" y="303310"/>
        <a:ext cx="2552839" cy="1531703"/>
      </dsp:txXfrm>
    </dsp:sp>
    <dsp:sp modelId="{C8C25B73-3AE6-4A0C-A04A-58CCDA98782D}">
      <dsp:nvSpPr>
        <dsp:cNvPr id="0" name=""/>
        <dsp:cNvSpPr/>
      </dsp:nvSpPr>
      <dsp:spPr>
        <a:xfrm>
          <a:off x="5697814" y="1023441"/>
          <a:ext cx="55655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6553" y="45720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961412" y="1066226"/>
        <a:ext cx="29357" cy="5871"/>
      </dsp:txXfrm>
    </dsp:sp>
    <dsp:sp modelId="{8269F33D-6C3E-4B06-8B76-6498896B3546}">
      <dsp:nvSpPr>
        <dsp:cNvPr id="0" name=""/>
        <dsp:cNvSpPr/>
      </dsp:nvSpPr>
      <dsp:spPr>
        <a:xfrm>
          <a:off x="3146774" y="303310"/>
          <a:ext cx="2552839" cy="1531703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091" tIns="131305" rIns="125091" bIns="131305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400" kern="1200"/>
            <a:t>The cumulative requirement for the period 2011/12 to 2020/21 was 22,650 dwellings. </a:t>
          </a:r>
          <a:endParaRPr lang="en-US" sz="1400" kern="1200"/>
        </a:p>
      </dsp:txBody>
      <dsp:txXfrm>
        <a:off x="3146774" y="303310"/>
        <a:ext cx="2552839" cy="1531703"/>
      </dsp:txXfrm>
    </dsp:sp>
    <dsp:sp modelId="{E80C4794-5B07-45BF-A8B1-5BDD6818C946}">
      <dsp:nvSpPr>
        <dsp:cNvPr id="0" name=""/>
        <dsp:cNvSpPr/>
      </dsp:nvSpPr>
      <dsp:spPr>
        <a:xfrm>
          <a:off x="1283201" y="1833213"/>
          <a:ext cx="6279985" cy="556553"/>
        </a:xfrm>
        <a:custGeom>
          <a:avLst/>
          <a:gdLst/>
          <a:ahLst/>
          <a:cxnLst/>
          <a:rect l="0" t="0" r="0" b="0"/>
          <a:pathLst>
            <a:path>
              <a:moveTo>
                <a:pt x="6279985" y="0"/>
              </a:moveTo>
              <a:lnTo>
                <a:pt x="6279985" y="295376"/>
              </a:lnTo>
              <a:lnTo>
                <a:pt x="0" y="295376"/>
              </a:lnTo>
              <a:lnTo>
                <a:pt x="0" y="556553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265510" y="2108554"/>
        <a:ext cx="315368" cy="5871"/>
      </dsp:txXfrm>
    </dsp:sp>
    <dsp:sp modelId="{B08CD012-A929-4C5A-BC04-7176FD217089}">
      <dsp:nvSpPr>
        <dsp:cNvPr id="0" name=""/>
        <dsp:cNvSpPr/>
      </dsp:nvSpPr>
      <dsp:spPr>
        <a:xfrm>
          <a:off x="6286767" y="303310"/>
          <a:ext cx="2552839" cy="1531703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091" tIns="131305" rIns="125091" bIns="131305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400" kern="1200" dirty="0"/>
            <a:t>A total of 26,175 net new dwellings were completed in this period, thus exceeding the target by 3,525 dwellings.</a:t>
          </a:r>
          <a:endParaRPr lang="en-US" sz="1400" kern="1200" dirty="0"/>
        </a:p>
      </dsp:txBody>
      <dsp:txXfrm>
        <a:off x="6286767" y="303310"/>
        <a:ext cx="2552839" cy="1531703"/>
      </dsp:txXfrm>
    </dsp:sp>
    <dsp:sp modelId="{B1EAEA78-0340-45A0-8381-987751AF2A84}">
      <dsp:nvSpPr>
        <dsp:cNvPr id="0" name=""/>
        <dsp:cNvSpPr/>
      </dsp:nvSpPr>
      <dsp:spPr>
        <a:xfrm>
          <a:off x="2557821" y="3142299"/>
          <a:ext cx="55655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6553" y="45720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21419" y="3185083"/>
        <a:ext cx="29357" cy="5871"/>
      </dsp:txXfrm>
    </dsp:sp>
    <dsp:sp modelId="{CE9B1A54-362D-4649-BDA4-EA2E3294D7A4}">
      <dsp:nvSpPr>
        <dsp:cNvPr id="0" name=""/>
        <dsp:cNvSpPr/>
      </dsp:nvSpPr>
      <dsp:spPr>
        <a:xfrm>
          <a:off x="6781" y="2422167"/>
          <a:ext cx="2552839" cy="1531703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091" tIns="131305" rIns="125091" bIns="131305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400" kern="1200"/>
            <a:t>However, of the 51,100 dwellings requirement some 38% (19,400) have been identified as needing to be affordable homes. </a:t>
          </a:r>
          <a:endParaRPr lang="en-US" sz="1400" kern="1200"/>
        </a:p>
      </dsp:txBody>
      <dsp:txXfrm>
        <a:off x="6781" y="2422167"/>
        <a:ext cx="2552839" cy="1531703"/>
      </dsp:txXfrm>
    </dsp:sp>
    <dsp:sp modelId="{36F54B41-FD21-4CD6-B848-BBDA23CEFFB2}">
      <dsp:nvSpPr>
        <dsp:cNvPr id="0" name=""/>
        <dsp:cNvSpPr/>
      </dsp:nvSpPr>
      <dsp:spPr>
        <a:xfrm>
          <a:off x="5697814" y="3142299"/>
          <a:ext cx="55655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6553" y="45720"/>
              </a:lnTo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961412" y="3185083"/>
        <a:ext cx="29357" cy="5871"/>
      </dsp:txXfrm>
    </dsp:sp>
    <dsp:sp modelId="{646206B8-0FBE-4C22-854C-BC02A2F99849}">
      <dsp:nvSpPr>
        <dsp:cNvPr id="0" name=""/>
        <dsp:cNvSpPr/>
      </dsp:nvSpPr>
      <dsp:spPr>
        <a:xfrm>
          <a:off x="3146774" y="2422167"/>
          <a:ext cx="2552839" cy="1531703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091" tIns="131305" rIns="125091" bIns="131305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400" kern="1200"/>
            <a:t>To date a total of 4,395 affordable dwellings have been completed between 2011/12 – 2020/21 against a requirement of 8,607 for this period. </a:t>
          </a:r>
          <a:endParaRPr lang="en-US" sz="1400" kern="1200"/>
        </a:p>
      </dsp:txBody>
      <dsp:txXfrm>
        <a:off x="3146774" y="2422167"/>
        <a:ext cx="2552839" cy="1531703"/>
      </dsp:txXfrm>
    </dsp:sp>
    <dsp:sp modelId="{CD8A7F73-97B3-494E-9C27-11A93111C4D2}">
      <dsp:nvSpPr>
        <dsp:cNvPr id="0" name=""/>
        <dsp:cNvSpPr/>
      </dsp:nvSpPr>
      <dsp:spPr>
        <a:xfrm>
          <a:off x="6286767" y="2422167"/>
          <a:ext cx="2552839" cy="1531703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091" tIns="131305" rIns="125091" bIns="131305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400" kern="1200"/>
            <a:t>Of the 4,395 affordable dwellings provided in the city to date 2,070 (x%) of these have been delivered by the council’s BMHT direct delivery programme. </a:t>
          </a:r>
          <a:endParaRPr lang="en-US" sz="1400" kern="1200"/>
        </a:p>
      </dsp:txBody>
      <dsp:txXfrm>
        <a:off x="6286767" y="2422167"/>
        <a:ext cx="2552839" cy="15317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584CB0-F260-4A63-BEC0-4C3317A4F365}">
      <dsp:nvSpPr>
        <dsp:cNvPr id="0" name=""/>
        <dsp:cNvSpPr/>
      </dsp:nvSpPr>
      <dsp:spPr>
        <a:xfrm>
          <a:off x="1817290" y="406510"/>
          <a:ext cx="3144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14401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965865" y="450503"/>
        <a:ext cx="17250" cy="3453"/>
      </dsp:txXfrm>
    </dsp:sp>
    <dsp:sp modelId="{62709B8A-7C30-4BD2-8D65-B1A923EA1730}">
      <dsp:nvSpPr>
        <dsp:cNvPr id="0" name=""/>
        <dsp:cNvSpPr/>
      </dsp:nvSpPr>
      <dsp:spPr>
        <a:xfrm>
          <a:off x="319083" y="2228"/>
          <a:ext cx="1500006" cy="9000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502" tIns="77153" rIns="73502" bIns="77153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Enable young people to afford to live and work independently</a:t>
          </a:r>
          <a:endParaRPr lang="en-US" sz="1200" kern="1200"/>
        </a:p>
      </dsp:txBody>
      <dsp:txXfrm>
        <a:off x="319083" y="2228"/>
        <a:ext cx="1500006" cy="900003"/>
      </dsp:txXfrm>
    </dsp:sp>
    <dsp:sp modelId="{BFAFF214-66CA-48EF-BCB2-F9E8F95B9772}">
      <dsp:nvSpPr>
        <dsp:cNvPr id="0" name=""/>
        <dsp:cNvSpPr/>
      </dsp:nvSpPr>
      <dsp:spPr>
        <a:xfrm>
          <a:off x="1069086" y="900432"/>
          <a:ext cx="1845008" cy="314401"/>
        </a:xfrm>
        <a:custGeom>
          <a:avLst/>
          <a:gdLst/>
          <a:ahLst/>
          <a:cxnLst/>
          <a:rect l="0" t="0" r="0" b="0"/>
          <a:pathLst>
            <a:path>
              <a:moveTo>
                <a:pt x="1845008" y="0"/>
              </a:moveTo>
              <a:lnTo>
                <a:pt x="1845008" y="174300"/>
              </a:lnTo>
              <a:lnTo>
                <a:pt x="0" y="174300"/>
              </a:lnTo>
              <a:lnTo>
                <a:pt x="0" y="314401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944666" y="1055906"/>
        <a:ext cx="93849" cy="3453"/>
      </dsp:txXfrm>
    </dsp:sp>
    <dsp:sp modelId="{F5CA31CA-9415-4F9D-A06D-E06BBBE41252}">
      <dsp:nvSpPr>
        <dsp:cNvPr id="0" name=""/>
        <dsp:cNvSpPr/>
      </dsp:nvSpPr>
      <dsp:spPr>
        <a:xfrm>
          <a:off x="2164091" y="2228"/>
          <a:ext cx="1500006" cy="9000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502" tIns="77153" rIns="73502" bIns="77153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Collaboration with St Basils</a:t>
          </a:r>
          <a:endParaRPr lang="en-US" sz="1200" kern="1200"/>
        </a:p>
      </dsp:txBody>
      <dsp:txXfrm>
        <a:off x="2164091" y="2228"/>
        <a:ext cx="1500006" cy="900003"/>
      </dsp:txXfrm>
    </dsp:sp>
    <dsp:sp modelId="{05A6B6B9-29E8-465E-92B9-5C29F1D1CD35}">
      <dsp:nvSpPr>
        <dsp:cNvPr id="0" name=""/>
        <dsp:cNvSpPr/>
      </dsp:nvSpPr>
      <dsp:spPr>
        <a:xfrm>
          <a:off x="1817290" y="1651515"/>
          <a:ext cx="3144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14401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965865" y="1695509"/>
        <a:ext cx="17250" cy="3453"/>
      </dsp:txXfrm>
    </dsp:sp>
    <dsp:sp modelId="{72B85FE6-2796-4A95-A24B-A4F0082FB3A0}">
      <dsp:nvSpPr>
        <dsp:cNvPr id="0" name=""/>
        <dsp:cNvSpPr/>
      </dsp:nvSpPr>
      <dsp:spPr>
        <a:xfrm>
          <a:off x="319083" y="1247234"/>
          <a:ext cx="1500006" cy="9000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502" tIns="77153" rIns="73502" bIns="77153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Expand live and work schemes</a:t>
          </a:r>
          <a:endParaRPr lang="en-US" sz="1200" kern="1200"/>
        </a:p>
      </dsp:txBody>
      <dsp:txXfrm>
        <a:off x="319083" y="1247234"/>
        <a:ext cx="1500006" cy="900003"/>
      </dsp:txXfrm>
    </dsp:sp>
    <dsp:sp modelId="{58D8BADE-3008-43C9-8C80-B331040A8CB0}">
      <dsp:nvSpPr>
        <dsp:cNvPr id="0" name=""/>
        <dsp:cNvSpPr/>
      </dsp:nvSpPr>
      <dsp:spPr>
        <a:xfrm>
          <a:off x="1069086" y="2145437"/>
          <a:ext cx="1845008" cy="314401"/>
        </a:xfrm>
        <a:custGeom>
          <a:avLst/>
          <a:gdLst/>
          <a:ahLst/>
          <a:cxnLst/>
          <a:rect l="0" t="0" r="0" b="0"/>
          <a:pathLst>
            <a:path>
              <a:moveTo>
                <a:pt x="1845008" y="0"/>
              </a:moveTo>
              <a:lnTo>
                <a:pt x="1845008" y="174300"/>
              </a:lnTo>
              <a:lnTo>
                <a:pt x="0" y="174300"/>
              </a:lnTo>
              <a:lnTo>
                <a:pt x="0" y="314401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944666" y="2300912"/>
        <a:ext cx="93849" cy="3453"/>
      </dsp:txXfrm>
    </dsp:sp>
    <dsp:sp modelId="{063731D6-D805-402E-9F02-C3BDA232F4D7}">
      <dsp:nvSpPr>
        <dsp:cNvPr id="0" name=""/>
        <dsp:cNvSpPr/>
      </dsp:nvSpPr>
      <dsp:spPr>
        <a:xfrm>
          <a:off x="2164091" y="1247234"/>
          <a:ext cx="1500006" cy="9000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502" tIns="77153" rIns="73502" bIns="77153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Closer working relationship with schools/colleges- education is key to prevention</a:t>
          </a:r>
          <a:endParaRPr lang="en-US" sz="1200" kern="1200"/>
        </a:p>
      </dsp:txBody>
      <dsp:txXfrm>
        <a:off x="2164091" y="1247234"/>
        <a:ext cx="1500006" cy="900003"/>
      </dsp:txXfrm>
    </dsp:sp>
    <dsp:sp modelId="{EDBEAF37-B20E-4E79-97EA-6C5CA1AC7829}">
      <dsp:nvSpPr>
        <dsp:cNvPr id="0" name=""/>
        <dsp:cNvSpPr/>
      </dsp:nvSpPr>
      <dsp:spPr>
        <a:xfrm>
          <a:off x="1817290" y="2896521"/>
          <a:ext cx="3144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14401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965865" y="2940514"/>
        <a:ext cx="17250" cy="3453"/>
      </dsp:txXfrm>
    </dsp:sp>
    <dsp:sp modelId="{8D3C73A0-CB11-416E-9EF9-B08C841B0A9A}">
      <dsp:nvSpPr>
        <dsp:cNvPr id="0" name=""/>
        <dsp:cNvSpPr/>
      </dsp:nvSpPr>
      <dsp:spPr>
        <a:xfrm>
          <a:off x="319083" y="2492239"/>
          <a:ext cx="1500006" cy="9000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502" tIns="77153" rIns="73502" bIns="77153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Supporting families with dependent children </a:t>
          </a:r>
          <a:endParaRPr lang="en-US" sz="1200" kern="1200"/>
        </a:p>
      </dsp:txBody>
      <dsp:txXfrm>
        <a:off x="319083" y="2492239"/>
        <a:ext cx="1500006" cy="900003"/>
      </dsp:txXfrm>
    </dsp:sp>
    <dsp:sp modelId="{4E6AEE49-DD21-480E-85F2-B92B5A08451F}">
      <dsp:nvSpPr>
        <dsp:cNvPr id="0" name=""/>
        <dsp:cNvSpPr/>
      </dsp:nvSpPr>
      <dsp:spPr>
        <a:xfrm>
          <a:off x="2164091" y="2492239"/>
          <a:ext cx="1500006" cy="9000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502" tIns="77153" rIns="73502" bIns="77153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Think family and early help/ invest in the next generation </a:t>
          </a:r>
          <a:endParaRPr lang="en-US" sz="1200" kern="1200"/>
        </a:p>
      </dsp:txBody>
      <dsp:txXfrm>
        <a:off x="2164091" y="2492239"/>
        <a:ext cx="1500006" cy="90000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CDC210-8E03-408E-AFB5-D04BA4BA65BD}">
      <dsp:nvSpPr>
        <dsp:cNvPr id="0" name=""/>
        <dsp:cNvSpPr/>
      </dsp:nvSpPr>
      <dsp:spPr>
        <a:xfrm>
          <a:off x="437082" y="880"/>
          <a:ext cx="1741797" cy="10450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Ensure lived experience is a key focal point in developing and delivering services</a:t>
          </a:r>
        </a:p>
      </dsp:txBody>
      <dsp:txXfrm>
        <a:off x="437082" y="880"/>
        <a:ext cx="1741797" cy="1045078"/>
      </dsp:txXfrm>
    </dsp:sp>
    <dsp:sp modelId="{C0197794-EEDC-4118-A5B5-E8EC32A92EB7}">
      <dsp:nvSpPr>
        <dsp:cNvPr id="0" name=""/>
        <dsp:cNvSpPr/>
      </dsp:nvSpPr>
      <dsp:spPr>
        <a:xfrm>
          <a:off x="2353059" y="880"/>
          <a:ext cx="1741797" cy="10450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0" i="0" kern="1200"/>
            <a:t>Ensure poverty within housing is considered in the round, with all key stakeholders as part of larger Anti-Poverty Strategy </a:t>
          </a:r>
          <a:endParaRPr lang="en-GB" sz="1100" kern="1200"/>
        </a:p>
      </dsp:txBody>
      <dsp:txXfrm>
        <a:off x="2353059" y="880"/>
        <a:ext cx="1741797" cy="1045078"/>
      </dsp:txXfrm>
    </dsp:sp>
    <dsp:sp modelId="{FF338F75-91DB-44C5-9102-21392C3430D7}">
      <dsp:nvSpPr>
        <dsp:cNvPr id="0" name=""/>
        <dsp:cNvSpPr/>
      </dsp:nvSpPr>
      <dsp:spPr>
        <a:xfrm>
          <a:off x="4269036" y="880"/>
          <a:ext cx="1741797" cy="10450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0" i="0" kern="1200"/>
            <a:t>Continue to develop the Fuel Poverty Alliance, identifying innovative solutions to tackle fuel poverty in the city </a:t>
          </a:r>
          <a:endParaRPr lang="en-GB" sz="1100" kern="1200"/>
        </a:p>
      </dsp:txBody>
      <dsp:txXfrm>
        <a:off x="4269036" y="880"/>
        <a:ext cx="1741797" cy="1045078"/>
      </dsp:txXfrm>
    </dsp:sp>
    <dsp:sp modelId="{BE686C5D-50F7-42F2-A32A-3D0CFCB0C7E6}">
      <dsp:nvSpPr>
        <dsp:cNvPr id="0" name=""/>
        <dsp:cNvSpPr/>
      </dsp:nvSpPr>
      <dsp:spPr>
        <a:xfrm>
          <a:off x="6185013" y="880"/>
          <a:ext cx="1741797" cy="10450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0" i="0" kern="1200"/>
            <a:t>Support the development of the Early Intervention &amp; Prevention model, investing in working upstream to prevent crisis</a:t>
          </a:r>
          <a:endParaRPr lang="en-GB" sz="1100" kern="1200"/>
        </a:p>
      </dsp:txBody>
      <dsp:txXfrm>
        <a:off x="6185013" y="880"/>
        <a:ext cx="1741797" cy="1045078"/>
      </dsp:txXfrm>
    </dsp:sp>
    <dsp:sp modelId="{57692380-9DA7-4E52-BBF4-0D968B6FBE7E}">
      <dsp:nvSpPr>
        <dsp:cNvPr id="0" name=""/>
        <dsp:cNvSpPr/>
      </dsp:nvSpPr>
      <dsp:spPr>
        <a:xfrm>
          <a:off x="437082" y="1220138"/>
          <a:ext cx="1741797" cy="10450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0" i="0" kern="1200"/>
            <a:t>Develop a temporary accommodation strategy, focusing on moving away from reliance on Bed &amp; Breakfast</a:t>
          </a:r>
          <a:endParaRPr lang="en-GB" sz="1100" kern="1200"/>
        </a:p>
      </dsp:txBody>
      <dsp:txXfrm>
        <a:off x="437082" y="1220138"/>
        <a:ext cx="1741797" cy="1045078"/>
      </dsp:txXfrm>
    </dsp:sp>
    <dsp:sp modelId="{7A909928-0596-4836-8F10-63DDCE260EAE}">
      <dsp:nvSpPr>
        <dsp:cNvPr id="0" name=""/>
        <dsp:cNvSpPr/>
      </dsp:nvSpPr>
      <dsp:spPr>
        <a:xfrm>
          <a:off x="2353059" y="1220138"/>
          <a:ext cx="1741797" cy="10450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0" i="0" kern="1200"/>
            <a:t>Embed Housing Solutions and Support operating model, responding to increased demand</a:t>
          </a:r>
          <a:endParaRPr lang="en-GB" sz="1100" kern="1200"/>
        </a:p>
      </dsp:txBody>
      <dsp:txXfrm>
        <a:off x="2353059" y="1220138"/>
        <a:ext cx="1741797" cy="1045078"/>
      </dsp:txXfrm>
    </dsp:sp>
    <dsp:sp modelId="{C6074018-ACD5-43F6-A16D-8718A6103348}">
      <dsp:nvSpPr>
        <dsp:cNvPr id="0" name=""/>
        <dsp:cNvSpPr/>
      </dsp:nvSpPr>
      <dsp:spPr>
        <a:xfrm>
          <a:off x="4269036" y="1220138"/>
          <a:ext cx="1741797" cy="10450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0" i="0" kern="1200"/>
            <a:t>Formally recognise the significant links between housing and health; developing a partnership board that supports delivery related to connected issues</a:t>
          </a:r>
          <a:endParaRPr lang="en-GB" sz="1100" kern="1200"/>
        </a:p>
      </dsp:txBody>
      <dsp:txXfrm>
        <a:off x="4269036" y="1220138"/>
        <a:ext cx="1741797" cy="1045078"/>
      </dsp:txXfrm>
    </dsp:sp>
    <dsp:sp modelId="{5FD4EEF6-61C9-4F24-90A3-6FD6297215E7}">
      <dsp:nvSpPr>
        <dsp:cNvPr id="0" name=""/>
        <dsp:cNvSpPr/>
      </dsp:nvSpPr>
      <dsp:spPr>
        <a:xfrm>
          <a:off x="6185013" y="1220138"/>
          <a:ext cx="1741797" cy="10450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0" i="0" kern="1200"/>
            <a:t>Work collaboratively with St Basils to expand the live and work scheme model, carving out a robust housing offer for young people </a:t>
          </a:r>
          <a:endParaRPr lang="en-GB" sz="1100" kern="1200"/>
        </a:p>
      </dsp:txBody>
      <dsp:txXfrm>
        <a:off x="6185013" y="1220138"/>
        <a:ext cx="1741797" cy="1045078"/>
      </dsp:txXfrm>
    </dsp:sp>
    <dsp:sp modelId="{FB48DC4F-73DD-4943-A724-338F695FACBB}">
      <dsp:nvSpPr>
        <dsp:cNvPr id="0" name=""/>
        <dsp:cNvSpPr/>
      </dsp:nvSpPr>
      <dsp:spPr>
        <a:xfrm>
          <a:off x="2353059" y="2439396"/>
          <a:ext cx="1741797" cy="10450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0" i="0" kern="1200"/>
            <a:t>Launch new Allocations Policy and regularly review to ensure prioritisation of existing stock </a:t>
          </a:r>
          <a:endParaRPr lang="en-GB" sz="1100" kern="1200"/>
        </a:p>
      </dsp:txBody>
      <dsp:txXfrm>
        <a:off x="2353059" y="2439396"/>
        <a:ext cx="1741797" cy="1045078"/>
      </dsp:txXfrm>
    </dsp:sp>
    <dsp:sp modelId="{7CD2882A-60F0-40F5-8469-C21276FCF819}">
      <dsp:nvSpPr>
        <dsp:cNvPr id="0" name=""/>
        <dsp:cNvSpPr/>
      </dsp:nvSpPr>
      <dsp:spPr>
        <a:xfrm>
          <a:off x="4269036" y="2439396"/>
          <a:ext cx="1741797" cy="10450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0" i="0" kern="1200" dirty="0"/>
            <a:t>Support the Digital Cities and Adult Social Care agenda by exploring ways in which technology can support people to remain in their home</a:t>
          </a:r>
          <a:endParaRPr lang="en-GB" sz="1100" kern="1200" dirty="0"/>
        </a:p>
      </dsp:txBody>
      <dsp:txXfrm>
        <a:off x="4269036" y="2439396"/>
        <a:ext cx="1741797" cy="104507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5E603E-927A-4172-B539-B9B333B50109}">
      <dsp:nvSpPr>
        <dsp:cNvPr id="0" name=""/>
        <dsp:cNvSpPr/>
      </dsp:nvSpPr>
      <dsp:spPr>
        <a:xfrm>
          <a:off x="0" y="64087"/>
          <a:ext cx="8363894" cy="2737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Deliver whole house retrofit pilot and explore future funding opportunities to embed into existing stock portfolio</a:t>
          </a:r>
          <a:endParaRPr lang="en-US" sz="1200" kern="1200"/>
        </a:p>
      </dsp:txBody>
      <dsp:txXfrm>
        <a:off x="13365" y="77452"/>
        <a:ext cx="8337164" cy="247049"/>
      </dsp:txXfrm>
    </dsp:sp>
    <dsp:sp modelId="{6CE0381E-EAB1-43BA-9C44-64A7887F8B2F}">
      <dsp:nvSpPr>
        <dsp:cNvPr id="0" name=""/>
        <dsp:cNvSpPr/>
      </dsp:nvSpPr>
      <dsp:spPr>
        <a:xfrm>
          <a:off x="0" y="372427"/>
          <a:ext cx="8363894" cy="2737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Develop Asset Management strategy focused on intelligence led investment </a:t>
          </a:r>
          <a:endParaRPr lang="en-US" sz="1200" kern="1200"/>
        </a:p>
      </dsp:txBody>
      <dsp:txXfrm>
        <a:off x="13365" y="385792"/>
        <a:ext cx="8337164" cy="247049"/>
      </dsp:txXfrm>
    </dsp:sp>
    <dsp:sp modelId="{A682BA5F-5D75-4D98-BDD7-3767C8A899D8}">
      <dsp:nvSpPr>
        <dsp:cNvPr id="0" name=""/>
        <dsp:cNvSpPr/>
      </dsp:nvSpPr>
      <dsp:spPr>
        <a:xfrm>
          <a:off x="0" y="680767"/>
          <a:ext cx="8363894" cy="2737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Deliver Housing Revenue Account business plan</a:t>
          </a:r>
          <a:endParaRPr lang="en-US" sz="1200" kern="1200"/>
        </a:p>
      </dsp:txBody>
      <dsp:txXfrm>
        <a:off x="13365" y="694132"/>
        <a:ext cx="8337164" cy="247049"/>
      </dsp:txXfrm>
    </dsp:sp>
    <dsp:sp modelId="{7420AA56-3DCE-4CFF-9C65-A649FA312331}">
      <dsp:nvSpPr>
        <dsp:cNvPr id="0" name=""/>
        <dsp:cNvSpPr/>
      </dsp:nvSpPr>
      <dsp:spPr>
        <a:xfrm>
          <a:off x="0" y="989107"/>
          <a:ext cx="8363894" cy="2737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Explore opportunities to embed Selective and Additional Licensing in the private sector </a:t>
          </a:r>
          <a:endParaRPr lang="en-US" sz="1200" kern="1200"/>
        </a:p>
      </dsp:txBody>
      <dsp:txXfrm>
        <a:off x="13365" y="1002472"/>
        <a:ext cx="8337164" cy="247049"/>
      </dsp:txXfrm>
    </dsp:sp>
    <dsp:sp modelId="{5B96E49F-936E-4E0A-855A-B91C6490F44C}">
      <dsp:nvSpPr>
        <dsp:cNvPr id="0" name=""/>
        <dsp:cNvSpPr/>
      </dsp:nvSpPr>
      <dsp:spPr>
        <a:xfrm>
          <a:off x="0" y="1297447"/>
          <a:ext cx="8363894" cy="2737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Explore funding opportunities to expand the Exempt Accommodation pilot </a:t>
          </a:r>
          <a:endParaRPr lang="en-US" sz="1200" kern="1200"/>
        </a:p>
      </dsp:txBody>
      <dsp:txXfrm>
        <a:off x="13365" y="1310812"/>
        <a:ext cx="8337164" cy="247049"/>
      </dsp:txXfrm>
    </dsp:sp>
    <dsp:sp modelId="{11E81E7E-A28D-4B34-9EDA-D29201F35CF1}">
      <dsp:nvSpPr>
        <dsp:cNvPr id="0" name=""/>
        <dsp:cNvSpPr/>
      </dsp:nvSpPr>
      <dsp:spPr>
        <a:xfrm>
          <a:off x="0" y="1605787"/>
          <a:ext cx="8363894" cy="2737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Continue work to lobby government around regulation of the exempt sector</a:t>
          </a:r>
          <a:endParaRPr lang="en-US" sz="1200" kern="1200"/>
        </a:p>
      </dsp:txBody>
      <dsp:txXfrm>
        <a:off x="13365" y="1619152"/>
        <a:ext cx="8337164" cy="247049"/>
      </dsp:txXfrm>
    </dsp:sp>
    <dsp:sp modelId="{A526F94F-5D33-4E62-B7FA-7A8F2CD9213F}">
      <dsp:nvSpPr>
        <dsp:cNvPr id="0" name=""/>
        <dsp:cNvSpPr/>
      </dsp:nvSpPr>
      <dsp:spPr>
        <a:xfrm>
          <a:off x="0" y="1914127"/>
          <a:ext cx="8363894" cy="2737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Develop and embed Housing Management offer, focused on localisation and sustainability within communities</a:t>
          </a:r>
          <a:endParaRPr lang="en-US" sz="1200" kern="1200"/>
        </a:p>
      </dsp:txBody>
      <dsp:txXfrm>
        <a:off x="13365" y="1927492"/>
        <a:ext cx="8337164" cy="247049"/>
      </dsp:txXfrm>
    </dsp:sp>
    <dsp:sp modelId="{553D81C8-294C-4482-886C-9892B5818499}">
      <dsp:nvSpPr>
        <dsp:cNvPr id="0" name=""/>
        <dsp:cNvSpPr/>
      </dsp:nvSpPr>
      <dsp:spPr>
        <a:xfrm>
          <a:off x="0" y="2222467"/>
          <a:ext cx="8363894" cy="2737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Develop a specific strategy around high rise blocks and the management of these</a:t>
          </a:r>
          <a:endParaRPr lang="en-US" sz="1200" kern="1200" dirty="0"/>
        </a:p>
      </dsp:txBody>
      <dsp:txXfrm>
        <a:off x="13365" y="2235832"/>
        <a:ext cx="8337164" cy="247049"/>
      </dsp:txXfrm>
    </dsp:sp>
    <dsp:sp modelId="{B5B4FF63-F28B-4CC3-852E-0FACD00734A7}">
      <dsp:nvSpPr>
        <dsp:cNvPr id="0" name=""/>
        <dsp:cNvSpPr/>
      </dsp:nvSpPr>
      <dsp:spPr>
        <a:xfrm>
          <a:off x="0" y="2530807"/>
          <a:ext cx="8363894" cy="2737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Collaborate effectively with other authorities/RSLs, adopting best practice in relation to preserving and maintaining existing stock</a:t>
          </a:r>
          <a:endParaRPr lang="en-US" sz="1200" kern="1200"/>
        </a:p>
      </dsp:txBody>
      <dsp:txXfrm>
        <a:off x="13365" y="2544172"/>
        <a:ext cx="8337164" cy="247049"/>
      </dsp:txXfrm>
    </dsp:sp>
    <dsp:sp modelId="{96D7E53B-0286-4A47-B21E-6ACC72663ED9}">
      <dsp:nvSpPr>
        <dsp:cNvPr id="0" name=""/>
        <dsp:cNvSpPr/>
      </dsp:nvSpPr>
      <dsp:spPr>
        <a:xfrm>
          <a:off x="0" y="2839147"/>
          <a:ext cx="8363894" cy="2737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Improve insight and intelligence into the way properties are let, focusing on building communities that are mixed and sustainable</a:t>
          </a:r>
          <a:endParaRPr lang="en-US" sz="1200" kern="1200"/>
        </a:p>
      </dsp:txBody>
      <dsp:txXfrm>
        <a:off x="13365" y="2852512"/>
        <a:ext cx="8337164" cy="247049"/>
      </dsp:txXfrm>
    </dsp:sp>
    <dsp:sp modelId="{29E1AE7E-7168-4E68-B673-E1B78AA8FB40}">
      <dsp:nvSpPr>
        <dsp:cNvPr id="0" name=""/>
        <dsp:cNvSpPr/>
      </dsp:nvSpPr>
      <dsp:spPr>
        <a:xfrm>
          <a:off x="0" y="3147487"/>
          <a:ext cx="8363894" cy="2737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Embed 5 year rolling stock condition survey programme, using intelligence to inform investment </a:t>
          </a:r>
          <a:endParaRPr lang="en-US" sz="1200" kern="1200"/>
        </a:p>
      </dsp:txBody>
      <dsp:txXfrm>
        <a:off x="13365" y="3160852"/>
        <a:ext cx="8337164" cy="2470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ACA597-D0FC-49B8-89F5-D53AACD26BB3}" type="datetimeFigureOut">
              <a:rPr lang="en-GB" smtClean="0"/>
              <a:t>12/08/2022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6BD850-0564-4E4B-BE85-B7205CE7C8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2116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79252" rtl="0" eaLnBrk="1" latinLnBrk="0" hangingPunct="1">
      <a:defRPr sz="1000" kern="1200">
        <a:solidFill>
          <a:schemeClr val="tx1"/>
        </a:solidFill>
        <a:latin typeface="Arial Nova Light" pitchFamily="34" charset="0"/>
        <a:ea typeface="+mn-ea"/>
        <a:cs typeface="Arial Nova Light" pitchFamily="34" charset="0"/>
      </a:defRPr>
    </a:lvl1pPr>
    <a:lvl2pPr marL="389626" algn="l" defTabSz="779252" rtl="0" eaLnBrk="1" latinLnBrk="0" hangingPunct="1">
      <a:defRPr sz="1000" kern="1200">
        <a:solidFill>
          <a:schemeClr val="tx1"/>
        </a:solidFill>
        <a:latin typeface="Arial Nova Light" pitchFamily="34" charset="0"/>
        <a:ea typeface="+mn-ea"/>
        <a:cs typeface="Arial Nova Light" pitchFamily="34" charset="0"/>
      </a:defRPr>
    </a:lvl2pPr>
    <a:lvl3pPr marL="779252" algn="l" defTabSz="779252" rtl="0" eaLnBrk="1" latinLnBrk="0" hangingPunct="1">
      <a:defRPr sz="1000" kern="1200">
        <a:solidFill>
          <a:schemeClr val="tx1"/>
        </a:solidFill>
        <a:latin typeface="Arial Nova Light" pitchFamily="34" charset="0"/>
        <a:ea typeface="+mn-ea"/>
        <a:cs typeface="Arial Nova Light" pitchFamily="34" charset="0"/>
      </a:defRPr>
    </a:lvl3pPr>
    <a:lvl4pPr marL="1168878" algn="l" defTabSz="779252" rtl="0" eaLnBrk="1" latinLnBrk="0" hangingPunct="1">
      <a:defRPr sz="1000" kern="1200">
        <a:solidFill>
          <a:schemeClr val="tx1"/>
        </a:solidFill>
        <a:latin typeface="Arial Nova Light" pitchFamily="34" charset="0"/>
        <a:ea typeface="+mn-ea"/>
        <a:cs typeface="Arial Nova Light" pitchFamily="34" charset="0"/>
      </a:defRPr>
    </a:lvl4pPr>
    <a:lvl5pPr marL="1558503" algn="l" defTabSz="779252" rtl="0" eaLnBrk="1" latinLnBrk="0" hangingPunct="1">
      <a:defRPr sz="1000" kern="1200">
        <a:solidFill>
          <a:schemeClr val="tx1"/>
        </a:solidFill>
        <a:latin typeface="Arial Nova Light" pitchFamily="34" charset="0"/>
        <a:ea typeface="+mn-ea"/>
        <a:cs typeface="Arial Nova Light" pitchFamily="34" charset="0"/>
      </a:defRPr>
    </a:lvl5pPr>
    <a:lvl6pPr marL="1948129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337755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727381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117007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6BD850-0564-4E4B-BE85-B7205CE7C8D7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41288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6BD850-0564-4E4B-BE85-B7205CE7C8D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39551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6BD850-0564-4E4B-BE85-B7205CE7C8D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6663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05D8F5-A7DE-40E8-B982-61500C41507F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56537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6BD850-0564-4E4B-BE85-B7205CE7C8D7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96442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6BD850-0564-4E4B-BE85-B7205CE7C8D7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01387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6BD850-0564-4E4B-BE85-B7205CE7C8D7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69869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6BD850-0564-4E4B-BE85-B7205CE7C8D7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079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6BD850-0564-4E4B-BE85-B7205CE7C8D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6746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6BD850-0564-4E4B-BE85-B7205CE7C8D7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0365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2D00C6-D0BB-4C57-B93C-0BDCE283648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860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6BD850-0564-4E4B-BE85-B7205CE7C8D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5523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E8F34-EC92-214F-9526-B5D7678C6C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83339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6BD850-0564-4E4B-BE85-B7205CE7C8D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87525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6BD850-0564-4E4B-BE85-B7205CE7C8D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9118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6BD850-0564-4E4B-BE85-B7205CE7C8D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7631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24E67-F021-4934-ADAF-7A7E2E8C13AE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109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975589"/>
            <a:ext cx="6517482" cy="1881910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2914651"/>
            <a:ext cx="6517482" cy="1028699"/>
          </a:xfrm>
        </p:spPr>
        <p:txBody>
          <a:bodyPr>
            <a:normAutofit/>
          </a:bodyPr>
          <a:lstStyle>
            <a:lvl1pPr marL="0" indent="0" algn="ctr">
              <a:buNone/>
              <a:defRPr sz="165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AC75079E-7B7F-4250-AC7A-D09474BE6C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08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3217030"/>
            <a:ext cx="7773324" cy="608708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523696"/>
            <a:ext cx="7366899" cy="2410602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831546"/>
            <a:ext cx="7773339" cy="511854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45A89BE1-5792-4ACB-BF4C-7FAB88C6C5B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4186775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457200"/>
            <a:ext cx="7773339" cy="2570434"/>
          </a:xfrm>
        </p:spPr>
        <p:txBody>
          <a:bodyPr anchor="ctr"/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153616"/>
            <a:ext cx="7773339" cy="1189785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45A89BE1-5792-4ACB-BF4C-7FAB88C6C5B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6114385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457200"/>
            <a:ext cx="6977064" cy="2244678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2707524"/>
            <a:ext cx="6564224" cy="44609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279597"/>
            <a:ext cx="7773339" cy="10657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45A89BE1-5792-4ACB-BF4C-7FAB88C6C5B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751116" y="565625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18169" y="22451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04066787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1604041"/>
            <a:ext cx="7773339" cy="1883876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496751"/>
            <a:ext cx="7773339" cy="855483"/>
          </a:xfrm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45A89BE1-5792-4ACB-BF4C-7FAB88C6C5B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5190137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457200"/>
            <a:ext cx="7773339" cy="12038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1775320"/>
            <a:ext cx="2474232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207517"/>
            <a:ext cx="2474232" cy="2135884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1775320"/>
            <a:ext cx="2468641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207517"/>
            <a:ext cx="2477513" cy="2135884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1775320"/>
            <a:ext cx="2478696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207517"/>
            <a:ext cx="2478696" cy="2135884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45A89BE1-5792-4ACB-BF4C-7FAB88C6C5B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978132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458079"/>
            <a:ext cx="7773339" cy="12029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3153615"/>
            <a:ext cx="2472307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1775320"/>
            <a:ext cx="2472307" cy="1143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3585811"/>
            <a:ext cx="2472307" cy="757589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3153615"/>
            <a:ext cx="2476371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1775320"/>
            <a:ext cx="2477514" cy="1143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3585811"/>
            <a:ext cx="2477514" cy="757589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3153615"/>
            <a:ext cx="2475511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1775320"/>
            <a:ext cx="2478696" cy="1143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3585809"/>
            <a:ext cx="2478790" cy="757591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45A89BE1-5792-4ACB-BF4C-7FAB88C6C5B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1223817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1775320"/>
            <a:ext cx="7773339" cy="25680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45A89BE1-5792-4ACB-BF4C-7FAB88C6C5B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9073739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57201"/>
            <a:ext cx="1914995" cy="38861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457201"/>
            <a:ext cx="5744043" cy="38861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45A89BE1-5792-4ACB-BF4C-7FAB88C6C5B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630375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1B4CC0C-06BC-4A63-8B6F-3CB9B8024E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74559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9582"/>
            <a:ext cx="8229600" cy="339404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77863" y="4836189"/>
            <a:ext cx="2133600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l">
              <a:defRPr sz="900" b="1">
                <a:solidFill>
                  <a:schemeClr val="tx1">
                    <a:tint val="75000"/>
                  </a:schemeClr>
                </a:solidFill>
                <a:latin typeface="Arial Nova" pitchFamily="34" charset="0"/>
              </a:defRPr>
            </a:lvl1pPr>
          </a:lstStyle>
          <a:p>
            <a:r>
              <a:rPr lang="en-GB"/>
              <a:t>PAGE </a:t>
            </a:r>
            <a:fld id="{45A89BE1-5792-4ACB-BF4C-7FAB88C6C5B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594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83BB7A2-28D4-47D7-BD75-1F71B1847C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0927" y="1059582"/>
            <a:ext cx="3983182" cy="33944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9891" y="1059582"/>
            <a:ext cx="3983182" cy="33944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7455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77863" y="4836189"/>
            <a:ext cx="2133600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l">
              <a:defRPr sz="900" b="1">
                <a:solidFill>
                  <a:schemeClr val="tx1">
                    <a:tint val="75000"/>
                  </a:schemeClr>
                </a:solidFill>
                <a:latin typeface="Arial Nova" pitchFamily="34" charset="0"/>
              </a:defRPr>
            </a:lvl1pPr>
          </a:lstStyle>
          <a:p>
            <a:r>
              <a:rPr lang="en-GB"/>
              <a:t>PAGE </a:t>
            </a:r>
            <a:fld id="{45A89BE1-5792-4ACB-BF4C-7FAB88C6C5B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947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1775320"/>
            <a:ext cx="7772870" cy="2568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45A89BE1-5792-4ACB-BF4C-7FAB88C6C5B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2803130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5379C18-FC39-4604-997E-73387F50ED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6537" y="347807"/>
            <a:ext cx="2520000" cy="1821816"/>
          </a:xfrm>
        </p:spPr>
        <p:txBody>
          <a:bodyPr/>
          <a:lstStyle/>
          <a:p>
            <a:endParaRPr lang="en-GB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813A9D27-06ED-452C-9FA3-EF444D6BDC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46810" y="2311688"/>
            <a:ext cx="3911862" cy="1821816"/>
          </a:xfrm>
        </p:spPr>
        <p:txBody>
          <a:bodyPr/>
          <a:lstStyle/>
          <a:p>
            <a:endParaRPr lang="en-GB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313FE8BD-9E38-42A9-A775-45D997EF021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12000" y="348294"/>
            <a:ext cx="2520000" cy="1821816"/>
          </a:xfrm>
        </p:spPr>
        <p:txBody>
          <a:bodyPr/>
          <a:lstStyle/>
          <a:p>
            <a:endParaRPr lang="en-GB"/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604277C3-4315-4804-B3B9-A24E0AC1BDA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38671" y="347807"/>
            <a:ext cx="2520000" cy="1821816"/>
          </a:xfrm>
        </p:spPr>
        <p:txBody>
          <a:bodyPr/>
          <a:lstStyle/>
          <a:p>
            <a:endParaRPr lang="en-GB"/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45ABC7F6-6168-4B58-A831-3133906741E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1918" y="2311688"/>
            <a:ext cx="3911862" cy="1821816"/>
          </a:xfrm>
        </p:spPr>
        <p:txBody>
          <a:bodyPr/>
          <a:lstStyle/>
          <a:p>
            <a:endParaRPr lang="en-GB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4BB6FC7-7D42-4E44-BAC0-80E553BDAB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393582"/>
            <a:ext cx="9144000" cy="74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9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D81D60D-E084-4DB7-953A-539BC6C9B6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74559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059582"/>
            <a:ext cx="8229600" cy="339404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341311" y="4809470"/>
            <a:ext cx="2133600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kern="1200">
                <a:solidFill>
                  <a:schemeClr val="tx1">
                    <a:tint val="75000"/>
                  </a:schemeClr>
                </a:solidFill>
                <a:latin typeface="Arial Nova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solidFill>
                  <a:schemeClr val="bg1"/>
                </a:solidFill>
              </a:rPr>
              <a:t>PAGE </a:t>
            </a:r>
            <a:fld id="{45A89BE1-5792-4ACB-BF4C-7FAB88C6C5B7}" type="slidenum">
              <a:rPr lang="en-GB" smtClean="0">
                <a:solidFill>
                  <a:schemeClr val="bg1"/>
                </a:solidFill>
              </a:rPr>
              <a:pPr/>
              <a:t>‹#›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77863" y="4836189"/>
            <a:ext cx="2133600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l">
              <a:defRPr sz="900" b="1">
                <a:solidFill>
                  <a:schemeClr val="tx1">
                    <a:tint val="75000"/>
                  </a:schemeClr>
                </a:solidFill>
                <a:latin typeface="Arial Nova" pitchFamily="34" charset="0"/>
              </a:defRPr>
            </a:lvl1pPr>
          </a:lstStyle>
          <a:p>
            <a:r>
              <a:rPr lang="en-GB"/>
              <a:t>PAGE </a:t>
            </a:r>
            <a:fld id="{45A89BE1-5792-4ACB-BF4C-7FAB88C6C5B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30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DC7DFAD-BFDA-41E0-89BF-B8A47A2243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17741"/>
            <a:ext cx="4040188" cy="479822"/>
          </a:xfrm>
        </p:spPr>
        <p:txBody>
          <a:bodyPr anchor="ctr">
            <a:normAutofit/>
          </a:bodyPr>
          <a:lstStyle>
            <a:lvl1pPr marL="0" indent="0">
              <a:buNone/>
              <a:defRPr sz="1700" b="1"/>
            </a:lvl1pPr>
            <a:lvl2pPr marL="389626" indent="0">
              <a:buNone/>
              <a:defRPr sz="1700" b="1"/>
            </a:lvl2pPr>
            <a:lvl3pPr marL="779252" indent="0">
              <a:buNone/>
              <a:defRPr sz="1500" b="1"/>
            </a:lvl3pPr>
            <a:lvl4pPr marL="1168878" indent="0">
              <a:buNone/>
              <a:defRPr sz="1400" b="1"/>
            </a:lvl4pPr>
            <a:lvl5pPr marL="1558503" indent="0">
              <a:buNone/>
              <a:defRPr sz="1400" b="1"/>
            </a:lvl5pPr>
            <a:lvl6pPr marL="1948129" indent="0">
              <a:buNone/>
              <a:defRPr sz="1400" b="1"/>
            </a:lvl6pPr>
            <a:lvl7pPr marL="2337755" indent="0">
              <a:buNone/>
              <a:defRPr sz="1400" b="1"/>
            </a:lvl7pPr>
            <a:lvl8pPr marL="2727381" indent="0">
              <a:buNone/>
              <a:defRPr sz="1400" b="1"/>
            </a:lvl8pPr>
            <a:lvl9pPr marL="3117007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497563"/>
            <a:ext cx="4040188" cy="2963466"/>
          </a:xfrm>
        </p:spPr>
        <p:txBody>
          <a:bodyPr>
            <a:normAutofit/>
          </a:bodyPr>
          <a:lstStyle>
            <a:lvl1pPr>
              <a:defRPr sz="17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017741"/>
            <a:ext cx="4041775" cy="479822"/>
          </a:xfrm>
        </p:spPr>
        <p:txBody>
          <a:bodyPr anchor="ctr">
            <a:normAutofit/>
          </a:bodyPr>
          <a:lstStyle>
            <a:lvl1pPr marL="0" indent="0">
              <a:buNone/>
              <a:defRPr sz="1700" b="1"/>
            </a:lvl1pPr>
            <a:lvl2pPr marL="389626" indent="0">
              <a:buNone/>
              <a:defRPr sz="1700" b="1"/>
            </a:lvl2pPr>
            <a:lvl3pPr marL="779252" indent="0">
              <a:buNone/>
              <a:defRPr sz="1500" b="1"/>
            </a:lvl3pPr>
            <a:lvl4pPr marL="1168878" indent="0">
              <a:buNone/>
              <a:defRPr sz="1400" b="1"/>
            </a:lvl4pPr>
            <a:lvl5pPr marL="1558503" indent="0">
              <a:buNone/>
              <a:defRPr sz="1400" b="1"/>
            </a:lvl5pPr>
            <a:lvl6pPr marL="1948129" indent="0">
              <a:buNone/>
              <a:defRPr sz="1400" b="1"/>
            </a:lvl6pPr>
            <a:lvl7pPr marL="2337755" indent="0">
              <a:buNone/>
              <a:defRPr sz="1400" b="1"/>
            </a:lvl7pPr>
            <a:lvl8pPr marL="2727381" indent="0">
              <a:buNone/>
              <a:defRPr sz="1400" b="1"/>
            </a:lvl8pPr>
            <a:lvl9pPr marL="3117007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497563"/>
            <a:ext cx="4041775" cy="2963466"/>
          </a:xfrm>
        </p:spPr>
        <p:txBody>
          <a:bodyPr>
            <a:normAutofit/>
          </a:bodyPr>
          <a:lstStyle>
            <a:lvl1pPr>
              <a:defRPr sz="17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7455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377863" y="4836189"/>
            <a:ext cx="2133600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l">
              <a:defRPr sz="900" b="1">
                <a:solidFill>
                  <a:schemeClr val="tx1">
                    <a:tint val="75000"/>
                  </a:schemeClr>
                </a:solidFill>
                <a:latin typeface="Arial Nova" pitchFamily="34" charset="0"/>
              </a:defRPr>
            </a:lvl1pPr>
          </a:lstStyle>
          <a:p>
            <a:r>
              <a:rPr lang="en-GB"/>
              <a:t>PAGE </a:t>
            </a:r>
            <a:fld id="{45A89BE1-5792-4ACB-BF4C-7FAB88C6C5B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909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A684366-9C21-4323-AAB8-D6287DA6F9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7455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77863" y="4836189"/>
            <a:ext cx="2133600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l">
              <a:defRPr sz="900" b="1">
                <a:solidFill>
                  <a:schemeClr val="tx1">
                    <a:tint val="75000"/>
                  </a:schemeClr>
                </a:solidFill>
                <a:latin typeface="Arial Nova" pitchFamily="34" charset="0"/>
              </a:defRPr>
            </a:lvl1pPr>
          </a:lstStyle>
          <a:p>
            <a:r>
              <a:rPr lang="en-GB"/>
              <a:t>PAGE </a:t>
            </a:r>
            <a:fld id="{45A89BE1-5792-4ACB-BF4C-7FAB88C6C5B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181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5379C18-FC39-4604-997E-73387F50ED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6537" y="347807"/>
            <a:ext cx="2520000" cy="1821816"/>
          </a:xfrm>
        </p:spPr>
        <p:txBody>
          <a:bodyPr/>
          <a:lstStyle/>
          <a:p>
            <a:endParaRPr lang="en-GB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813A9D27-06ED-452C-9FA3-EF444D6BDC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46810" y="2311688"/>
            <a:ext cx="3911862" cy="1821816"/>
          </a:xfrm>
        </p:spPr>
        <p:txBody>
          <a:bodyPr/>
          <a:lstStyle/>
          <a:p>
            <a:endParaRPr lang="en-GB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313FE8BD-9E38-42A9-A775-45D997EF021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12000" y="348294"/>
            <a:ext cx="2520000" cy="1821816"/>
          </a:xfrm>
        </p:spPr>
        <p:txBody>
          <a:bodyPr/>
          <a:lstStyle/>
          <a:p>
            <a:endParaRPr lang="en-GB"/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604277C3-4315-4804-B3B9-A24E0AC1BDA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38671" y="347807"/>
            <a:ext cx="2520000" cy="1821816"/>
          </a:xfrm>
        </p:spPr>
        <p:txBody>
          <a:bodyPr/>
          <a:lstStyle/>
          <a:p>
            <a:endParaRPr lang="en-GB"/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45ABC7F6-6168-4B58-A831-3133906741E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1918" y="2311688"/>
            <a:ext cx="3911862" cy="1821816"/>
          </a:xfrm>
        </p:spPr>
        <p:txBody>
          <a:bodyPr/>
          <a:lstStyle/>
          <a:p>
            <a:endParaRPr lang="en-GB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4BB6FC7-7D42-4E44-BAC0-80E553BDAB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393582"/>
            <a:ext cx="9144000" cy="74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46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21423"/>
            <a:ext cx="7763814" cy="2052614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743093"/>
            <a:ext cx="7763814" cy="1026137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7FF24A-9EC2-4D68-9DEF-00E7ABECE6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Picture 9" descr="Chart, histogram&#10;&#10;Description automatically generated">
            <a:extLst>
              <a:ext uri="{FF2B5EF4-FFF2-40B4-BE49-F238E27FC236}">
                <a16:creationId xmlns:a16="http://schemas.microsoft.com/office/drawing/2014/main" id="{F767915C-1BE8-48C8-8EEA-CFDEB58EE0C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06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463888"/>
            <a:ext cx="7773338" cy="11971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1775320"/>
            <a:ext cx="3829520" cy="2568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1775320"/>
            <a:ext cx="3829050" cy="2568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45A89BE1-5792-4ACB-BF4C-7FAB88C6C5B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1804828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463888"/>
            <a:ext cx="7773338" cy="11971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1778263"/>
            <a:ext cx="3655106" cy="509996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19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2288260"/>
            <a:ext cx="3829520" cy="20551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1778263"/>
            <a:ext cx="3661353" cy="509996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19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2288260"/>
            <a:ext cx="3829051" cy="20551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45A89BE1-5792-4ACB-BF4C-7FAB88C6C5B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9067231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45A89BE1-5792-4ACB-BF4C-7FAB88C6C5B7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D8B05B9-285D-4429-B8DD-4C2B2AE35B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3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45A89BE1-5792-4ACB-BF4C-7FAB88C6C5B7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55A23D3-C32E-4B1F-8246-294FB53CFF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26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457200"/>
            <a:ext cx="2951766" cy="1517439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457201"/>
            <a:ext cx="4650122" cy="38861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1974639"/>
            <a:ext cx="2951767" cy="2368761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45A89BE1-5792-4ACB-BF4C-7FAB88C6C5B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7060263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457200"/>
            <a:ext cx="4451227" cy="1517441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68602" y="457201"/>
            <a:ext cx="2441519" cy="38862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1974639"/>
            <a:ext cx="4451212" cy="2368760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45A89BE1-5792-4ACB-BF4C-7FAB88C6C5B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2308886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6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2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463888"/>
            <a:ext cx="7773338" cy="1197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1775320"/>
            <a:ext cx="7773339" cy="2568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441245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8/12/2022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4412457"/>
            <a:ext cx="500466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4412457"/>
            <a:ext cx="57316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GB"/>
              <a:t>PAGE </a:t>
            </a:r>
            <a:fld id="{45A89BE1-5792-4ACB-BF4C-7FAB88C6C5B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950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3" r:id="rId12"/>
    <p:sldLayoutId id="2147483864" r:id="rId13"/>
    <p:sldLayoutId id="2147483865" r:id="rId14"/>
    <p:sldLayoutId id="2147483866" r:id="rId15"/>
    <p:sldLayoutId id="2147483867" r:id="rId16"/>
    <p:sldLayoutId id="2147483868" r:id="rId17"/>
    <p:sldLayoutId id="2147483869" r:id="rId18"/>
    <p:sldLayoutId id="2147483870" r:id="rId19"/>
    <p:sldLayoutId id="2147483871" r:id="rId20"/>
    <p:sldLayoutId id="2147483660" r:id="rId21"/>
    <p:sldLayoutId id="2147483653" r:id="rId22"/>
    <p:sldLayoutId id="2147483654" r:id="rId23"/>
    <p:sldLayoutId id="2147483664" r:id="rId24"/>
  </p:sldLayoutIdLst>
  <p:hf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tx1"/>
        </a:buClr>
        <a:buFont typeface="Arial" panose="020B0604020202020204" pitchFamily="34" charset="0"/>
        <a:buChar char="•"/>
        <a:defRPr sz="15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3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2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3.jpe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0650" y="233087"/>
            <a:ext cx="6982699" cy="2074323"/>
          </a:xfrm>
        </p:spPr>
        <p:txBody>
          <a:bodyPr>
            <a:normAutofit/>
          </a:bodyPr>
          <a:lstStyle/>
          <a:p>
            <a:pPr algn="ctr"/>
            <a:r>
              <a:rPr lang="en-GB" sz="2000" dirty="0"/>
              <a:t>City Wide Housing Strategy 2022-2027</a:t>
            </a:r>
            <a:br>
              <a:rPr lang="en-GB" sz="2000" dirty="0"/>
            </a:br>
            <a:endParaRPr lang="en-GB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0913" y="2061174"/>
            <a:ext cx="6185442" cy="1314450"/>
          </a:xfrm>
        </p:spPr>
        <p:txBody>
          <a:bodyPr>
            <a:normAutofit/>
          </a:bodyPr>
          <a:lstStyle/>
          <a:p>
            <a:endParaRPr lang="en-GB" sz="1800" dirty="0"/>
          </a:p>
          <a:p>
            <a:r>
              <a:rPr lang="en-GB" sz="1800" dirty="0"/>
              <a:t>CONSULTATION QUESTIONS</a:t>
            </a:r>
          </a:p>
        </p:txBody>
      </p:sp>
    </p:spTree>
    <p:extLst>
      <p:ext uri="{BB962C8B-B14F-4D97-AF65-F5344CB8AC3E}">
        <p14:creationId xmlns:p14="http://schemas.microsoft.com/office/powerpoint/2010/main" val="351599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D9D6F443-5E9D-475A-A81C-6F21ED7D9C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9871" y="779572"/>
            <a:ext cx="6230730" cy="3520370"/>
          </a:xfrm>
        </p:spPr>
        <p:txBody>
          <a:bodyPr>
            <a:noAutofit/>
          </a:bodyPr>
          <a:lstStyle/>
          <a:p>
            <a:r>
              <a:rPr lang="en-GB" sz="1100" dirty="0">
                <a:latin typeface="Arial Nova Light" panose="020B0304020202020204" pitchFamily="34" charset="0"/>
              </a:rPr>
              <a:t>Strategy published November 2021.</a:t>
            </a:r>
          </a:p>
          <a:p>
            <a:r>
              <a:rPr lang="en-GB" sz="1100" dirty="0">
                <a:latin typeface="Arial Nova Light" panose="020B0304020202020204" pitchFamily="34" charset="0"/>
              </a:rPr>
              <a:t>Levelling up central to BCC’s aims and anchored in existing strategies including corporate plan.</a:t>
            </a:r>
          </a:p>
          <a:p>
            <a:r>
              <a:rPr lang="en-GB" sz="1100" dirty="0">
                <a:latin typeface="Arial Nova Light" panose="020B0304020202020204" pitchFamily="34" charset="0"/>
              </a:rPr>
              <a:t>Wanted to lead not follow hence issuing strategy ahead of government’s White Paper.</a:t>
            </a:r>
          </a:p>
          <a:p>
            <a:r>
              <a:rPr lang="en-GB" sz="1100" dirty="0">
                <a:latin typeface="Arial Nova Light" panose="020B0304020202020204" pitchFamily="34" charset="0"/>
              </a:rPr>
              <a:t>Birmingham’s voice is important - significant needs, 1.15m people and size of council.</a:t>
            </a:r>
          </a:p>
          <a:p>
            <a:r>
              <a:rPr lang="en-GB" sz="1100" dirty="0">
                <a:latin typeface="Arial Nova Light" panose="020B0304020202020204" pitchFamily="34" charset="0"/>
              </a:rPr>
              <a:t>Strategy an ‘investment prospectus’ not begging bowl. We’re:</a:t>
            </a:r>
          </a:p>
          <a:p>
            <a:pPr lvl="1"/>
            <a:r>
              <a:rPr lang="en-GB" sz="1100" dirty="0"/>
              <a:t>Harnessing and delivering the best Commonwealth Games.</a:t>
            </a:r>
          </a:p>
          <a:p>
            <a:pPr lvl="1"/>
            <a:r>
              <a:rPr lang="en-GB" sz="1100" dirty="0"/>
              <a:t>Maximising the benefit of HS2.</a:t>
            </a:r>
          </a:p>
          <a:p>
            <a:pPr lvl="1"/>
            <a:r>
              <a:rPr lang="en-GB" sz="1100" dirty="0"/>
              <a:t>Harnessing the city’s energy, innovation, diversity and youth.</a:t>
            </a:r>
          </a:p>
          <a:p>
            <a:pPr lvl="1"/>
            <a:r>
              <a:rPr lang="en-GB" altLang="en-US" sz="1100" dirty="0"/>
              <a:t>Have ‘skin in the game’ - b</a:t>
            </a:r>
            <a:r>
              <a:rPr lang="en-GB" sz="1100" dirty="0"/>
              <a:t>ringing forward and delivering large </a:t>
            </a:r>
            <a:r>
              <a:rPr lang="en-GB" sz="1100" dirty="0">
                <a:latin typeface="Arial Nova Light" panose="020B0304020202020204" pitchFamily="34" charset="0"/>
              </a:rPr>
              <a:t>development programmes.</a:t>
            </a:r>
          </a:p>
          <a:p>
            <a:pPr lvl="1"/>
            <a:endParaRPr lang="en-GB" sz="1100" dirty="0">
              <a:latin typeface="Arial Nova Light" panose="020B0304020202020204" pitchFamily="34" charset="0"/>
            </a:endParaRPr>
          </a:p>
          <a:p>
            <a:endParaRPr lang="en-GB" sz="1400" dirty="0">
              <a:latin typeface="Arial Nova Light" panose="020B03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C21603-D5AE-48F1-8505-89055F14E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298" y="97966"/>
            <a:ext cx="8229600" cy="745592"/>
          </a:xfrm>
        </p:spPr>
        <p:txBody>
          <a:bodyPr anchor="ctr">
            <a:normAutofit fontScale="90000"/>
          </a:bodyPr>
          <a:lstStyle/>
          <a:p>
            <a:r>
              <a:rPr lang="en-GB" b="1" dirty="0"/>
              <a:t>Levelling up strategy: prosperity and opportunity for all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814819-4369-4771-8A89-CEF011280E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PAGE </a:t>
            </a:r>
            <a:fld id="{45A89BE1-5792-4ACB-BF4C-7FAB88C6C5B7}" type="slidenum">
              <a:rPr lang="en-GB" smtClean="0"/>
              <a:pPr>
                <a:spcAft>
                  <a:spcPts val="600"/>
                </a:spcAft>
              </a:pPr>
              <a:t>10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32E7EC-8292-46DB-AF49-70B953A167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504" y="779572"/>
            <a:ext cx="1936198" cy="135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0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E43006C0-9CF0-4AD0-9C72-B3F9942A80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A20B43-EA35-4D51-8E25-05F8B334E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166DB98-302A-46FE-BE82-C13AF10BC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34059663-8A30-44C3-8C60-8F31A6FE5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phic 6" descr="House">
            <a:extLst>
              <a:ext uri="{FF2B5EF4-FFF2-40B4-BE49-F238E27FC236}">
                <a16:creationId xmlns:a16="http://schemas.microsoft.com/office/drawing/2014/main" id="{E8AC272D-84CB-ADC8-89E7-BE6DA2B0A0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8354" y="718114"/>
            <a:ext cx="3705296" cy="3705296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DA5DBE7-7AAD-48D9-A121-8102870FD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D02060-6F8F-48DB-8F62-8C0CC1E0FF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93383" y="1666336"/>
            <a:ext cx="2780883" cy="1288256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ts val="1000"/>
              </a:spcBef>
            </a:pPr>
            <a:r>
              <a:rPr lang="en-US" sz="2200" b="1"/>
              <a:t>A new Housing Strategy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C6ED4F-8FBE-419C-AC9C-271844705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7786" y="718114"/>
            <a:ext cx="2780883" cy="2348935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br>
              <a:rPr lang="en-US"/>
            </a:br>
            <a:br>
              <a:rPr lang="en-US"/>
            </a:br>
            <a:br>
              <a:rPr lang="en-US" b="0"/>
            </a:br>
            <a:br>
              <a:rPr lang="en-US" b="0"/>
            </a:br>
            <a:endParaRPr lang="en-US" u="sng"/>
          </a:p>
        </p:txBody>
      </p:sp>
    </p:spTree>
    <p:extLst>
      <p:ext uri="{BB962C8B-B14F-4D97-AF65-F5344CB8AC3E}">
        <p14:creationId xmlns:p14="http://schemas.microsoft.com/office/powerpoint/2010/main" val="326715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CDBE6-3696-436D-9D04-101044DDC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690" y="88323"/>
            <a:ext cx="7773338" cy="1197133"/>
          </a:xfrm>
        </p:spPr>
        <p:txBody>
          <a:bodyPr>
            <a:normAutofit/>
          </a:bodyPr>
          <a:lstStyle/>
          <a:p>
            <a:r>
              <a:rPr lang="en-GB" dirty="0"/>
              <a:t>Vision  </a:t>
            </a:r>
            <a:br>
              <a:rPr lang="en-GB" dirty="0"/>
            </a:br>
            <a:r>
              <a:rPr lang="en-GB" dirty="0"/>
              <a:t>‘Making Birmingham a great place to live’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228A8F31-D454-2493-3E19-4B18102F5E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85508" y="4412456"/>
            <a:ext cx="573161" cy="273844"/>
          </a:xfrm>
        </p:spPr>
        <p:txBody>
          <a:bodyPr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en-GB"/>
              <a:t>PAGE </a:t>
            </a:r>
            <a:fld id="{45A89BE1-5792-4ACB-BF4C-7FAB88C6C5B7}" type="slidenum">
              <a:rPr lang="en-GB" smtClean="0"/>
              <a:pPr>
                <a:spcAft>
                  <a:spcPts val="600"/>
                </a:spcAft>
              </a:pPr>
              <a:t>12</a:t>
            </a:fld>
            <a:endParaRPr lang="en-GB"/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20A6B52B-0B0A-C4C9-BA2B-F97D7E4B76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4360401"/>
              </p:ext>
            </p:extLst>
          </p:nvPr>
        </p:nvGraphicFramePr>
        <p:xfrm>
          <a:off x="327805" y="1406105"/>
          <a:ext cx="8660920" cy="2820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768B5B-8589-4D82-9CB6-6A935D82F28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48425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000" b="1" kern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GB" altLang="en-US"/>
              <a:t>PAGE </a:t>
            </a:r>
            <a:fld id="{1ECEEF4D-0DCB-4A67-894F-7DBC89DEFC77}" type="slidenum">
              <a:rPr lang="en-GB" altLang="en-US" smtClean="0"/>
              <a:pPr>
                <a:spcAft>
                  <a:spcPts val="600"/>
                </a:spcAft>
              </a:pPr>
              <a:t>12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0316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bg2">
                <a:shade val="92000"/>
                <a:satMod val="140000"/>
                <a:lumMod val="11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9A0F0AC6-A89F-416B-9FA4-48E664065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1AA009-40AD-4098-8AE7-680CA35C6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64672EB-02A8-48AB-BCFB-00B78DBA6A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55A803-13A1-44E9-ACA9-889A5CC39B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98" y="0"/>
            <a:ext cx="9144000" cy="5143500"/>
          </a:xfrm>
          <a:prstGeom prst="rect">
            <a:avLst/>
          </a:prstGeom>
          <a:solidFill>
            <a:srgbClr val="0D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C82C52F-0333-430E-AF00-FA48A518A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3965031"/>
          </a:xfrm>
          <a:prstGeom prst="rect">
            <a:avLst/>
          </a:prstGeom>
          <a:ln>
            <a:noFill/>
          </a:ln>
          <a:effectLst>
            <a:outerShdw blurRad="88900" dist="25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E9CCFFE-A385-4D35-8504-960F050EF7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269"/>
          <a:stretch/>
        </p:blipFill>
        <p:spPr>
          <a:xfrm>
            <a:off x="0" y="0"/>
            <a:ext cx="9144000" cy="122059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AD41804-3572-46FD-8124-D3079B6427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1" t="72447" r="32841"/>
          <a:stretch/>
        </p:blipFill>
        <p:spPr>
          <a:xfrm>
            <a:off x="4894600" y="2538039"/>
            <a:ext cx="1728905" cy="1417216"/>
          </a:xfrm>
          <a:custGeom>
            <a:avLst/>
            <a:gdLst>
              <a:gd name="connsiteX0" fmla="*/ 8425821 w 12192000"/>
              <a:gd name="connsiteY0" fmla="*/ 2921316 h 3611460"/>
              <a:gd name="connsiteX1" fmla="*/ 8425821 w 12192000"/>
              <a:gd name="connsiteY1" fmla="*/ 3598426 h 3611460"/>
              <a:gd name="connsiteX2" fmla="*/ 9652455 w 12192000"/>
              <a:gd name="connsiteY2" fmla="*/ 3598426 h 3611460"/>
              <a:gd name="connsiteX3" fmla="*/ 9652455 w 12192000"/>
              <a:gd name="connsiteY3" fmla="*/ 2921316 h 3611460"/>
              <a:gd name="connsiteX4" fmla="*/ 0 w 12192000"/>
              <a:gd name="connsiteY4" fmla="*/ 0 h 3611460"/>
              <a:gd name="connsiteX5" fmla="*/ 12192000 w 12192000"/>
              <a:gd name="connsiteY5" fmla="*/ 0 h 3611460"/>
              <a:gd name="connsiteX6" fmla="*/ 12192000 w 12192000"/>
              <a:gd name="connsiteY6" fmla="*/ 3611460 h 3611460"/>
              <a:gd name="connsiteX7" fmla="*/ 0 w 12192000"/>
              <a:gd name="connsiteY7" fmla="*/ 3611460 h 36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611460">
                <a:moveTo>
                  <a:pt x="8425821" y="2921316"/>
                </a:moveTo>
                <a:lnTo>
                  <a:pt x="8425821" y="3598426"/>
                </a:lnTo>
                <a:lnTo>
                  <a:pt x="9652455" y="3598426"/>
                </a:lnTo>
                <a:lnTo>
                  <a:pt x="9652455" y="292131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611460"/>
                </a:lnTo>
                <a:lnTo>
                  <a:pt x="0" y="3611460"/>
                </a:ln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316A1D8-3445-4B94-B595-2285C05EE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9" t="72447" r="62822"/>
          <a:stretch/>
        </p:blipFill>
        <p:spPr>
          <a:xfrm>
            <a:off x="4082298" y="2528264"/>
            <a:ext cx="1088938" cy="1417216"/>
          </a:xfrm>
          <a:custGeom>
            <a:avLst/>
            <a:gdLst>
              <a:gd name="connsiteX0" fmla="*/ 8425821 w 12192000"/>
              <a:gd name="connsiteY0" fmla="*/ 2921316 h 3611460"/>
              <a:gd name="connsiteX1" fmla="*/ 8425821 w 12192000"/>
              <a:gd name="connsiteY1" fmla="*/ 3598426 h 3611460"/>
              <a:gd name="connsiteX2" fmla="*/ 9652455 w 12192000"/>
              <a:gd name="connsiteY2" fmla="*/ 3598426 h 3611460"/>
              <a:gd name="connsiteX3" fmla="*/ 9652455 w 12192000"/>
              <a:gd name="connsiteY3" fmla="*/ 2921316 h 3611460"/>
              <a:gd name="connsiteX4" fmla="*/ 0 w 12192000"/>
              <a:gd name="connsiteY4" fmla="*/ 0 h 3611460"/>
              <a:gd name="connsiteX5" fmla="*/ 12192000 w 12192000"/>
              <a:gd name="connsiteY5" fmla="*/ 0 h 3611460"/>
              <a:gd name="connsiteX6" fmla="*/ 12192000 w 12192000"/>
              <a:gd name="connsiteY6" fmla="*/ 3611460 h 3611460"/>
              <a:gd name="connsiteX7" fmla="*/ 0 w 12192000"/>
              <a:gd name="connsiteY7" fmla="*/ 3611460 h 36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611460">
                <a:moveTo>
                  <a:pt x="8425821" y="2921316"/>
                </a:moveTo>
                <a:lnTo>
                  <a:pt x="8425821" y="3598426"/>
                </a:lnTo>
                <a:lnTo>
                  <a:pt x="9652455" y="3598426"/>
                </a:lnTo>
                <a:lnTo>
                  <a:pt x="9652455" y="292131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611460"/>
                </a:lnTo>
                <a:lnTo>
                  <a:pt x="0" y="3611460"/>
                </a:lnTo>
                <a:close/>
              </a:path>
            </a:pathLst>
          </a:cu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FA7483C-C90B-453F-AB53-60D8FDE6D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45" t="47340"/>
          <a:stretch/>
        </p:blipFill>
        <p:spPr>
          <a:xfrm>
            <a:off x="6724184" y="1256436"/>
            <a:ext cx="2428214" cy="2708595"/>
          </a:xfrm>
          <a:custGeom>
            <a:avLst/>
            <a:gdLst>
              <a:gd name="connsiteX0" fmla="*/ 2237500 w 3237619"/>
              <a:gd name="connsiteY0" fmla="*/ 2921316 h 3611460"/>
              <a:gd name="connsiteX1" fmla="*/ 2237500 w 3237619"/>
              <a:gd name="connsiteY1" fmla="*/ 3598426 h 3611460"/>
              <a:gd name="connsiteX2" fmla="*/ 2563236 w 3237619"/>
              <a:gd name="connsiteY2" fmla="*/ 3598426 h 3611460"/>
              <a:gd name="connsiteX3" fmla="*/ 2563236 w 3237619"/>
              <a:gd name="connsiteY3" fmla="*/ 2921316 h 3611460"/>
              <a:gd name="connsiteX4" fmla="*/ 0 w 3237619"/>
              <a:gd name="connsiteY4" fmla="*/ 0 h 3611460"/>
              <a:gd name="connsiteX5" fmla="*/ 3237619 w 3237619"/>
              <a:gd name="connsiteY5" fmla="*/ 0 h 3611460"/>
              <a:gd name="connsiteX6" fmla="*/ 3237619 w 3237619"/>
              <a:gd name="connsiteY6" fmla="*/ 3611460 h 3611460"/>
              <a:gd name="connsiteX7" fmla="*/ 557562 w 3237619"/>
              <a:gd name="connsiteY7" fmla="*/ 3611460 h 3611460"/>
              <a:gd name="connsiteX8" fmla="*/ 557562 w 3237619"/>
              <a:gd name="connsiteY8" fmla="*/ 2822752 h 3611460"/>
              <a:gd name="connsiteX9" fmla="*/ 0 w 3237619"/>
              <a:gd name="connsiteY9" fmla="*/ 2822752 h 36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37619" h="3611460">
                <a:moveTo>
                  <a:pt x="2237500" y="2921316"/>
                </a:moveTo>
                <a:lnTo>
                  <a:pt x="2237500" y="3598426"/>
                </a:lnTo>
                <a:lnTo>
                  <a:pt x="2563236" y="3598426"/>
                </a:lnTo>
                <a:lnTo>
                  <a:pt x="2563236" y="2921316"/>
                </a:lnTo>
                <a:close/>
                <a:moveTo>
                  <a:pt x="0" y="0"/>
                </a:moveTo>
                <a:lnTo>
                  <a:pt x="3237619" y="0"/>
                </a:lnTo>
                <a:lnTo>
                  <a:pt x="3237619" y="3611460"/>
                </a:lnTo>
                <a:lnTo>
                  <a:pt x="557562" y="3611460"/>
                </a:lnTo>
                <a:lnTo>
                  <a:pt x="557562" y="2822752"/>
                </a:lnTo>
                <a:lnTo>
                  <a:pt x="0" y="2822752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C6ED4F-8FBE-419C-AC9C-271844705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6424" y="843093"/>
            <a:ext cx="6517482" cy="1383289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br>
              <a:rPr lang="en-US" sz="1700"/>
            </a:br>
            <a:br>
              <a:rPr lang="en-US" sz="1700"/>
            </a:br>
            <a:br>
              <a:rPr lang="en-US" sz="1700" b="0"/>
            </a:br>
            <a:br>
              <a:rPr lang="en-US" sz="1700" b="0"/>
            </a:br>
            <a:endParaRPr lang="en-US" sz="1700" u="sn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D02060-6F8F-48DB-8F62-8C0CC1E0FF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6424" y="2260309"/>
            <a:ext cx="6517482" cy="809167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ts val="1000"/>
              </a:spcBef>
            </a:pPr>
            <a:r>
              <a:rPr lang="en-US" sz="2200" b="1">
                <a:solidFill>
                  <a:schemeClr val="tx1">
                    <a:lumMod val="50000"/>
                    <a:lumOff val="50000"/>
                  </a:schemeClr>
                </a:solidFill>
              </a:rPr>
              <a:t>PRIORITY 1 – Supply  </a:t>
            </a:r>
          </a:p>
        </p:txBody>
      </p:sp>
    </p:spTree>
    <p:extLst>
      <p:ext uri="{BB962C8B-B14F-4D97-AF65-F5344CB8AC3E}">
        <p14:creationId xmlns:p14="http://schemas.microsoft.com/office/powerpoint/2010/main" val="25048230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>
            <a:extLst>
              <a:ext uri="{FF2B5EF4-FFF2-40B4-BE49-F238E27FC236}">
                <a16:creationId xmlns:a16="http://schemas.microsoft.com/office/drawing/2014/main" id="{80DF651B-0216-4CE1-9993-9C81C46298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2">
            <a:extLst>
              <a:ext uri="{FF2B5EF4-FFF2-40B4-BE49-F238E27FC236}">
                <a16:creationId xmlns:a16="http://schemas.microsoft.com/office/drawing/2014/main" id="{A49D7307-36F7-47F8-9931-AB5BAC7C43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C4662DC-EF62-47DA-B417-DE12EAD9B8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r="6405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CC5A98D3-A8B5-41F7-A61B-F6238BF50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1" name="Rounded Rectangle 8">
            <a:extLst>
              <a:ext uri="{FF2B5EF4-FFF2-40B4-BE49-F238E27FC236}">
                <a16:creationId xmlns:a16="http://schemas.microsoft.com/office/drawing/2014/main" id="{6329262A-BBAC-4ED5-BACF-96B3DD024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78669" y="614362"/>
            <a:ext cx="7528204" cy="3729037"/>
          </a:xfrm>
          <a:prstGeom prst="roundRect">
            <a:avLst>
              <a:gd name="adj" fmla="val 4333"/>
            </a:avLst>
          </a:prstGeom>
          <a:solidFill>
            <a:schemeClr val="bg1">
              <a:alpha val="75000"/>
            </a:schemeClr>
          </a:solidFill>
          <a:ln w="82550">
            <a:solidFill>
              <a:srgbClr val="EAEAEA"/>
            </a:solidFill>
          </a:ln>
          <a:scene3d>
            <a:camera prst="orthographicFront"/>
            <a:lightRig rig="threePt" dir="t"/>
          </a:scene3d>
          <a:sp3d contourW="6350">
            <a:bevelT h="38100"/>
            <a:contourClr>
              <a:srgbClr val="C0C0C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948668C-18AA-47C5-A393-E7745A56382E}"/>
              </a:ext>
            </a:extLst>
          </p:cNvPr>
          <p:cNvSpPr txBox="1">
            <a:spLocks/>
          </p:cNvSpPr>
          <p:nvPr/>
        </p:nvSpPr>
        <p:spPr>
          <a:xfrm>
            <a:off x="980611" y="713232"/>
            <a:ext cx="7124319" cy="947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Arial Nova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ova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ova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ova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ova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ova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ova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ova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Nova"/>
              </a:defRPr>
            </a:lvl9pPr>
          </a:lstStyle>
          <a:p>
            <a:pPr algn="ctr" defTabSz="914400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3100" cap="all">
                <a:solidFill>
                  <a:srgbClr val="FFFFFF"/>
                </a:solidFill>
                <a:latin typeface="+mj-lt"/>
              </a:rPr>
              <a:t>Priority 1- a strong supply of genuinely affordable homes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C5423DD-EFA6-4C52-A283-7E768AB95523}"/>
              </a:ext>
            </a:extLst>
          </p:cNvPr>
          <p:cNvSpPr txBox="1">
            <a:spLocks/>
          </p:cNvSpPr>
          <p:nvPr/>
        </p:nvSpPr>
        <p:spPr>
          <a:xfrm>
            <a:off x="1037761" y="1775319"/>
            <a:ext cx="7010019" cy="2318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 Nova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Nova Light" pitchFamily="34" charset="0"/>
                <a:ea typeface="Arial Nova Light"/>
                <a:cs typeface="Arial Nova Light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 Nova Light" panose="020B0304020202020204" pitchFamily="34" charset="0"/>
              <a:buChar char="–"/>
              <a:defRPr kern="1200">
                <a:solidFill>
                  <a:schemeClr val="tx1"/>
                </a:solidFill>
                <a:latin typeface="Arial Nova Light" pitchFamily="34" charset="0"/>
                <a:ea typeface="Arial Nova Light"/>
                <a:cs typeface="Arial Nova Light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 Nova Light" pitchFamily="34" charset="0"/>
                <a:ea typeface="Arial Nova Light"/>
                <a:cs typeface="Arial Nova Light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 Nova Light" pitchFamily="34" charset="0"/>
                <a:ea typeface="Arial Nova Light"/>
                <a:cs typeface="Arial Nova Light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 defTabSz="914400" eaLnBrk="1" hangingPunct="1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900" cap="all">
              <a:solidFill>
                <a:srgbClr val="FFFFFF"/>
              </a:solidFill>
              <a:latin typeface="+mn-lt"/>
            </a:endParaRPr>
          </a:p>
          <a:p>
            <a:pPr indent="-228600" defTabSz="914400" eaLnBrk="1" hangingPunct="1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900" cap="all">
                <a:solidFill>
                  <a:srgbClr val="FFFFFF"/>
                </a:solidFill>
                <a:latin typeface="+mn-lt"/>
              </a:rPr>
              <a:t>Open for business</a:t>
            </a:r>
          </a:p>
          <a:p>
            <a:pPr indent="-228600" defTabSz="914400" eaLnBrk="1" hangingPunct="1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900" cap="all">
                <a:solidFill>
                  <a:srgbClr val="FFFFFF"/>
                </a:solidFill>
                <a:latin typeface="+mn-lt"/>
              </a:rPr>
              <a:t>Call to arms- stronger together</a:t>
            </a:r>
          </a:p>
          <a:p>
            <a:pPr indent="-228600" defTabSz="914400" eaLnBrk="1" hangingPunct="1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900" cap="all">
                <a:solidFill>
                  <a:srgbClr val="FFFFFF"/>
                </a:solidFill>
                <a:latin typeface="+mn-lt"/>
              </a:rPr>
              <a:t>Enabling delivery</a:t>
            </a:r>
          </a:p>
          <a:p>
            <a:pPr indent="-228600" defTabSz="914400" eaLnBrk="1" hangingPunct="1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900" cap="all">
                <a:solidFill>
                  <a:srgbClr val="FFFFFF"/>
                </a:solidFill>
                <a:latin typeface="+mn-lt"/>
              </a:rPr>
              <a:t>What are the drag factors?</a:t>
            </a:r>
          </a:p>
          <a:p>
            <a:pPr indent="-228600" defTabSz="914400" eaLnBrk="1" hangingPunct="1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900" cap="all">
                <a:solidFill>
                  <a:srgbClr val="FFFFFF"/>
                </a:solidFill>
                <a:latin typeface="+mn-lt"/>
              </a:rPr>
              <a:t>Suggested solutions </a:t>
            </a:r>
          </a:p>
          <a:p>
            <a:pPr indent="-228600" defTabSz="914400" eaLnBrk="1" hangingPunct="1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900" cap="all">
              <a:solidFill>
                <a:srgbClr val="FFFFFF"/>
              </a:solidFill>
              <a:latin typeface="+mn-lt"/>
            </a:endParaRPr>
          </a:p>
          <a:p>
            <a:pPr marL="0" indent="-228600" defTabSz="914400" eaLnBrk="1" hangingPunct="1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900" cap="all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9CDED2-FC49-481F-9058-CC931D5FA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85508" y="4412456"/>
            <a:ext cx="573161" cy="273844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en-US" altLang="en-US" sz="900">
                <a:solidFill>
                  <a:srgbClr val="FFFFFF"/>
                </a:solidFill>
              </a:rPr>
              <a:t>PAGE </a:t>
            </a:r>
            <a:fld id="{A5C008B8-0F71-45D1-AE8F-801DC6B4D3A1}" type="slidenum">
              <a:rPr lang="en-US" altLang="en-US" sz="9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US" altLang="en-US" sz="900">
              <a:solidFill>
                <a:srgbClr val="FFFFFF"/>
              </a:solidFill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DD3ABFD7-13AB-47DD-8BC8-BD6579DADEF5}"/>
              </a:ext>
            </a:extLst>
          </p:cNvPr>
          <p:cNvSpPr txBox="1">
            <a:spLocks/>
          </p:cNvSpPr>
          <p:nvPr/>
        </p:nvSpPr>
        <p:spPr>
          <a:xfrm>
            <a:off x="457200" y="934738"/>
            <a:ext cx="8229600" cy="3492206"/>
          </a:xfrm>
          <a:prstGeom prst="rect">
            <a:avLst/>
          </a:prstGeom>
        </p:spPr>
        <p:txBody>
          <a:bodyPr/>
          <a:lstStyle>
            <a:lvl1pPr marL="292219" indent="-292219" algn="l" defTabSz="779252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 Nova" pitchFamily="34" charset="0"/>
                <a:ea typeface="+mn-ea"/>
                <a:cs typeface="+mn-cs"/>
              </a:defRPr>
            </a:lvl1pPr>
            <a:lvl2pPr marL="633142" indent="-243516" algn="l" defTabSz="7792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Arial Nova Light" pitchFamily="34" charset="0"/>
                <a:ea typeface="+mn-ea"/>
                <a:cs typeface="Arial Nova Light" pitchFamily="34" charset="0"/>
              </a:defRPr>
            </a:lvl2pPr>
            <a:lvl3pPr marL="974065" indent="-194813" algn="l" defTabSz="779252" rtl="0" eaLnBrk="1" latinLnBrk="0" hangingPunct="1">
              <a:spcBef>
                <a:spcPct val="20000"/>
              </a:spcBef>
              <a:buFont typeface="Arial Nova Light" pitchFamily="34" charset="0"/>
              <a:buChar char="–"/>
              <a:defRPr sz="1500" kern="1200">
                <a:solidFill>
                  <a:schemeClr val="tx1"/>
                </a:solidFill>
                <a:latin typeface="Arial Nova Light" pitchFamily="34" charset="0"/>
                <a:ea typeface="+mn-ea"/>
                <a:cs typeface="Arial Nova Light" pitchFamily="34" charset="0"/>
              </a:defRPr>
            </a:lvl3pPr>
            <a:lvl4pPr marL="1363690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Arial Nova Light" pitchFamily="34" charset="0"/>
                <a:ea typeface="+mn-ea"/>
                <a:cs typeface="Arial Nova Light" pitchFamily="34" charset="0"/>
              </a:defRPr>
            </a:lvl4pPr>
            <a:lvl5pPr marL="1753316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Arial Nova Light" pitchFamily="34" charset="0"/>
                <a:ea typeface="+mn-ea"/>
                <a:cs typeface="Arial Nova Light" pitchFamily="34" charset="0"/>
              </a:defRPr>
            </a:lvl5pPr>
            <a:lvl6pPr marL="2142942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32568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2194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1820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55710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3E21D-0394-413D-9029-CDE861058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716" y="84409"/>
            <a:ext cx="7773338" cy="972026"/>
          </a:xfrm>
        </p:spPr>
        <p:txBody>
          <a:bodyPr>
            <a:normAutofit/>
          </a:bodyPr>
          <a:lstStyle/>
          <a:p>
            <a:r>
              <a:rPr lang="en-GB" dirty="0"/>
              <a:t>Current Performance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E42B6C-7E2B-4333-AA0F-AEC241A69B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85508" y="4412456"/>
            <a:ext cx="573161" cy="273844"/>
          </a:xfrm>
        </p:spPr>
        <p:txBody>
          <a:bodyPr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en-GB"/>
              <a:t>PAGE </a:t>
            </a:r>
            <a:fld id="{45A89BE1-5792-4ACB-BF4C-7FAB88C6C5B7}" type="slidenum">
              <a:rPr lang="en-GB" smtClean="0"/>
              <a:pPr>
                <a:spcAft>
                  <a:spcPts val="600"/>
                </a:spcAft>
              </a:pPr>
              <a:t>15</a:t>
            </a:fld>
            <a:endParaRPr lang="en-GB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B0D76432-3271-84A3-F588-7C980C07556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1083549"/>
              </p:ext>
            </p:extLst>
          </p:nvPr>
        </p:nvGraphicFramePr>
        <p:xfrm>
          <a:off x="148805" y="457200"/>
          <a:ext cx="8846389" cy="42571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5377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bg2">
                <a:shade val="92000"/>
                <a:satMod val="140000"/>
                <a:lumMod val="11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D1C0F6D-5AB0-457D-A2E5-4B8E77E39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56A97F-536A-4D70-BE3C-46ED7477A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8F27DD5-AB09-4348-AEAE-38DD5BF3B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3963119"/>
          </a:xfrm>
          <a:prstGeom prst="rect">
            <a:avLst/>
          </a:prstGeom>
          <a:ln>
            <a:noFill/>
          </a:ln>
          <a:effectLst>
            <a:outerShdw blurRad="88900" dist="25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95D14C-71E0-4723-87C2-8BC0FC340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32" y="482599"/>
            <a:ext cx="2564088" cy="3231356"/>
          </a:xfrm>
        </p:spPr>
        <p:txBody>
          <a:bodyPr anchor="t">
            <a:normAutofit/>
          </a:bodyPr>
          <a:lstStyle/>
          <a:p>
            <a:pPr algn="l"/>
            <a:r>
              <a:rPr lang="en-GB" sz="3300"/>
              <a:t>What are the drag factors?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D7CF20-D56A-4046-8039-C456838A6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0721" y="482599"/>
            <a:ext cx="4967479" cy="3231357"/>
          </a:xfrm>
        </p:spPr>
        <p:txBody>
          <a:bodyPr>
            <a:normAutofit/>
          </a:bodyPr>
          <a:lstStyle/>
          <a:p>
            <a:r>
              <a:rPr lang="en-GB" sz="1400"/>
              <a:t>Historically low land value and patchy inward investment interest</a:t>
            </a:r>
          </a:p>
          <a:p>
            <a:r>
              <a:rPr lang="en-GB" sz="1400"/>
              <a:t>Complex site delivery and no such thing as ‘low hanging fruit’</a:t>
            </a:r>
          </a:p>
          <a:p>
            <a:r>
              <a:rPr lang="en-GB" sz="1400"/>
              <a:t>Disjointed strategy for the provision of housing across the City</a:t>
            </a:r>
          </a:p>
          <a:p>
            <a:r>
              <a:rPr lang="en-GB" sz="1400"/>
              <a:t>Over reliance on narrow range of partners </a:t>
            </a:r>
          </a:p>
          <a:p>
            <a:r>
              <a:rPr lang="en-GB" sz="1400"/>
              <a:t>Capacity and capability – commercial, major projects, estate regeneration, strategy </a:t>
            </a:r>
          </a:p>
          <a:p>
            <a:r>
              <a:rPr lang="en-GB" sz="1400"/>
              <a:t>RP’s can choose to develop in many areas</a:t>
            </a:r>
          </a:p>
          <a:p>
            <a:endParaRPr lang="en-GB" sz="1400"/>
          </a:p>
          <a:p>
            <a:endParaRPr lang="en-GB" sz="14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22BA091-022A-4EB4-BBA0-0309BF5F9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87"/>
          <a:stretch/>
        </p:blipFill>
        <p:spPr>
          <a:xfrm>
            <a:off x="0" y="4072983"/>
            <a:ext cx="9144000" cy="107051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2006D4-4C81-48FB-8CDF-DED1C924CE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85508" y="4412456"/>
            <a:ext cx="573161" cy="273844"/>
          </a:xfrm>
        </p:spPr>
        <p:txBody>
          <a:bodyPr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en-GB">
                <a:solidFill>
                  <a:srgbClr val="FFFFFF"/>
                </a:solidFill>
              </a:rPr>
              <a:t>PAGE </a:t>
            </a:r>
            <a:fld id="{45A89BE1-5792-4ACB-BF4C-7FAB88C6C5B7}" type="slidenum">
              <a:rPr lang="en-GB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16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5394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5D14C-71E0-4723-87C2-8BC0FC340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are the key workstreams?</a:t>
            </a:r>
            <a:endParaRPr lang="en-GB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B9C0DE3-87F2-4FC4-B5EC-99DCFB934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882" y="874730"/>
            <a:ext cx="8229600" cy="3334961"/>
          </a:xfrm>
        </p:spPr>
        <p:txBody>
          <a:bodyPr>
            <a:normAutofit fontScale="70000" lnSpcReduction="20000"/>
          </a:bodyPr>
          <a:lstStyle/>
          <a:p>
            <a:r>
              <a:rPr lang="en-GB"/>
              <a:t>Strengthen partnerships with RSLs</a:t>
            </a:r>
          </a:p>
          <a:p>
            <a:r>
              <a:rPr lang="en-GB"/>
              <a:t>Develop ‘loss of family accommodation’ policy through the new Birmingham Plan</a:t>
            </a:r>
          </a:p>
          <a:p>
            <a:r>
              <a:rPr lang="en-GB"/>
              <a:t>Mobilise cross directorate Affordable Housing Delivery Board </a:t>
            </a:r>
          </a:p>
          <a:p>
            <a:r>
              <a:rPr lang="en-GB"/>
              <a:t>Efficient use of Empty Dwellings Management Orders and Compulsory Purchase Orders </a:t>
            </a:r>
          </a:p>
          <a:p>
            <a:r>
              <a:rPr lang="en-GB"/>
              <a:t>Collaborate with WMCA to access new sites and investment opportunities</a:t>
            </a:r>
          </a:p>
          <a:p>
            <a:r>
              <a:rPr lang="en-GB"/>
              <a:t>Work with Homes England who now have a wider remit to support LAs in driving up their ambitions for new affordable housing</a:t>
            </a:r>
          </a:p>
          <a:p>
            <a:r>
              <a:rPr lang="en-GB"/>
              <a:t>Expand opportunities for ‘Build to Rent’</a:t>
            </a:r>
          </a:p>
          <a:p>
            <a:r>
              <a:rPr lang="en-GB"/>
              <a:t>Explore models for affordable housing delivery in both the UK and abroad</a:t>
            </a:r>
          </a:p>
          <a:p>
            <a:r>
              <a:rPr lang="en-GB"/>
              <a:t>Work collaboratively with private landlords to incentivise them to work with the council to reduce housing need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2006D4-4C81-48FB-8CDF-DED1C924CE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/>
              <a:t>PAGE </a:t>
            </a:r>
            <a:fld id="{45A89BE1-5792-4ACB-BF4C-7FAB88C6C5B7}" type="slidenum">
              <a:rPr lang="en-GB" smtClean="0"/>
              <a:pPr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188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3837527C-F8E8-4D43-9278-3B4A7A1227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5A98D3-A8B5-41F7-A61B-F6238BF50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Rounded Rectangle 8">
            <a:extLst>
              <a:ext uri="{FF2B5EF4-FFF2-40B4-BE49-F238E27FC236}">
                <a16:creationId xmlns:a16="http://schemas.microsoft.com/office/drawing/2014/main" id="{6329262A-BBAC-4ED5-BACF-96B3DD024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78669" y="614362"/>
            <a:ext cx="7528204" cy="3729037"/>
          </a:xfrm>
          <a:prstGeom prst="roundRect">
            <a:avLst>
              <a:gd name="adj" fmla="val 4333"/>
            </a:avLst>
          </a:prstGeom>
          <a:solidFill>
            <a:schemeClr val="bg1">
              <a:alpha val="75000"/>
            </a:schemeClr>
          </a:solidFill>
          <a:ln w="82550">
            <a:solidFill>
              <a:srgbClr val="EAEAEA"/>
            </a:solidFill>
          </a:ln>
          <a:scene3d>
            <a:camera prst="orthographicFront"/>
            <a:lightRig rig="threePt" dir="t"/>
          </a:scene3d>
          <a:sp3d contourW="6350">
            <a:bevelT h="38100"/>
            <a:contourClr>
              <a:srgbClr val="C0C0C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F15A52-A7D3-4B3D-AD66-8A9B21166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611" y="713232"/>
            <a:ext cx="7124319" cy="947788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What are some of the solutions?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11FF6-722F-4A52-ACDC-121FF528A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7761" y="1775319"/>
            <a:ext cx="7010019" cy="2318049"/>
          </a:xfrm>
        </p:spPr>
        <p:txBody>
          <a:bodyPr vert="horz" lIns="77925" tIns="38963" rIns="77925" bIns="38963" rtlCol="0">
            <a:normAutofit/>
          </a:bodyPr>
          <a:lstStyle/>
          <a:p>
            <a:pPr marL="292100" indent="-292100">
              <a:lnSpc>
                <a:spcPct val="110000"/>
              </a:lnSpc>
            </a:pPr>
            <a:r>
              <a:rPr lang="en-GB" sz="1700">
                <a:solidFill>
                  <a:srgbClr val="FFFFFF"/>
                </a:solidFill>
              </a:rPr>
              <a:t>Refreshed Housing Strategy</a:t>
            </a:r>
            <a:endParaRPr lang="en-US" sz="1700">
              <a:solidFill>
                <a:srgbClr val="FFFFFF"/>
              </a:solidFill>
            </a:endParaRPr>
          </a:p>
          <a:p>
            <a:pPr marL="292100" indent="-292100">
              <a:lnSpc>
                <a:spcPct val="110000"/>
              </a:lnSpc>
            </a:pPr>
            <a:r>
              <a:rPr lang="en-GB" sz="1700">
                <a:solidFill>
                  <a:srgbClr val="FFFFFF"/>
                </a:solidFill>
                <a:latin typeface="Arial Nova"/>
              </a:rPr>
              <a:t>Improved approach to Council land ownership </a:t>
            </a:r>
          </a:p>
          <a:p>
            <a:pPr marL="292100" indent="-292100">
              <a:lnSpc>
                <a:spcPct val="110000"/>
              </a:lnSpc>
            </a:pPr>
            <a:r>
              <a:rPr lang="en-GB" sz="1700">
                <a:solidFill>
                  <a:srgbClr val="FFFFFF"/>
                </a:solidFill>
              </a:rPr>
              <a:t>Potential in partnerships</a:t>
            </a:r>
          </a:p>
          <a:p>
            <a:pPr marL="292100" indent="-292100">
              <a:lnSpc>
                <a:spcPct val="110000"/>
              </a:lnSpc>
            </a:pPr>
            <a:r>
              <a:rPr lang="en-GB" sz="1700">
                <a:solidFill>
                  <a:srgbClr val="FFFFFF"/>
                </a:solidFill>
              </a:rPr>
              <a:t>Finance and funding</a:t>
            </a:r>
          </a:p>
          <a:p>
            <a:pPr marL="292100" indent="-292100">
              <a:lnSpc>
                <a:spcPct val="110000"/>
              </a:lnSpc>
            </a:pPr>
            <a:r>
              <a:rPr lang="en-GB" sz="1700">
                <a:solidFill>
                  <a:srgbClr val="FFFFFF"/>
                </a:solidFill>
                <a:latin typeface="Arial Nova"/>
              </a:rPr>
              <a:t>Remove barriers with RSLs</a:t>
            </a:r>
            <a:endParaRPr lang="en-GB" sz="1700">
              <a:solidFill>
                <a:srgbClr val="FFFFFF"/>
              </a:solidFill>
            </a:endParaRPr>
          </a:p>
          <a:p>
            <a:pPr marL="292100" indent="-292100">
              <a:lnSpc>
                <a:spcPct val="110000"/>
              </a:lnSpc>
            </a:pPr>
            <a:r>
              <a:rPr lang="en-GB" sz="1700">
                <a:solidFill>
                  <a:srgbClr val="FFFFFF"/>
                </a:solidFill>
                <a:latin typeface="Arial Nova"/>
              </a:rPr>
              <a:t>Enable asset base to increase property growth</a:t>
            </a:r>
            <a:endParaRPr lang="en-GB" sz="1700">
              <a:solidFill>
                <a:srgbClr val="FFFFFF"/>
              </a:solidFill>
            </a:endParaRPr>
          </a:p>
          <a:p>
            <a:pPr marL="292100" indent="-292100">
              <a:lnSpc>
                <a:spcPct val="110000"/>
              </a:lnSpc>
            </a:pPr>
            <a:endParaRPr lang="en-GB" sz="1700">
              <a:solidFill>
                <a:srgbClr val="FFFFFF"/>
              </a:solidFill>
            </a:endParaRPr>
          </a:p>
          <a:p>
            <a:pPr marL="292100" indent="-292100">
              <a:lnSpc>
                <a:spcPct val="110000"/>
              </a:lnSpc>
            </a:pPr>
            <a:endParaRPr lang="en-GB" sz="1700">
              <a:solidFill>
                <a:srgbClr val="FFFFFF"/>
              </a:solidFill>
            </a:endParaRPr>
          </a:p>
          <a:p>
            <a:pPr marL="292100" indent="-292100">
              <a:lnSpc>
                <a:spcPct val="110000"/>
              </a:lnSpc>
            </a:pPr>
            <a:endParaRPr lang="en-GB" sz="1700">
              <a:solidFill>
                <a:srgbClr val="FFFFFF"/>
              </a:solidFill>
            </a:endParaRPr>
          </a:p>
          <a:p>
            <a:pPr marL="292100" indent="-292100">
              <a:lnSpc>
                <a:spcPct val="110000"/>
              </a:lnSpc>
            </a:pPr>
            <a:endParaRPr lang="en-GB" sz="1700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CE4C37-288E-4F0D-B6BD-22A7A7D285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85508" y="4412456"/>
            <a:ext cx="573161" cy="273844"/>
          </a:xfrm>
        </p:spPr>
        <p:txBody>
          <a:bodyPr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en-GB">
                <a:solidFill>
                  <a:srgbClr val="FFFFFF"/>
                </a:solidFill>
              </a:rPr>
              <a:t>PAGE </a:t>
            </a:r>
            <a:fld id="{45A89BE1-5792-4ACB-BF4C-7FAB88C6C5B7}" type="slidenum">
              <a:rPr lang="en-GB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18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5770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bg2">
                <a:shade val="92000"/>
                <a:satMod val="140000"/>
                <a:lumMod val="11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9A0F0AC6-A89F-416B-9FA4-48E664065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id="{C31AA009-40AD-4098-8AE7-680CA35C6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 useBgFill="1">
        <p:nvSpPr>
          <p:cNvPr id="23" name="Rectangle 11">
            <a:extLst>
              <a:ext uri="{FF2B5EF4-FFF2-40B4-BE49-F238E27FC236}">
                <a16:creationId xmlns:a16="http://schemas.microsoft.com/office/drawing/2014/main" id="{864672EB-02A8-48AB-BCFB-00B78DBA6A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3">
            <a:extLst>
              <a:ext uri="{FF2B5EF4-FFF2-40B4-BE49-F238E27FC236}">
                <a16:creationId xmlns:a16="http://schemas.microsoft.com/office/drawing/2014/main" id="{7255A803-13A1-44E9-ACA9-889A5CC39B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98" y="0"/>
            <a:ext cx="9144000" cy="5143500"/>
          </a:xfrm>
          <a:prstGeom prst="rect">
            <a:avLst/>
          </a:prstGeom>
          <a:solidFill>
            <a:srgbClr val="0D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6" name="Rectangle 15">
            <a:extLst>
              <a:ext uri="{FF2B5EF4-FFF2-40B4-BE49-F238E27FC236}">
                <a16:creationId xmlns:a16="http://schemas.microsoft.com/office/drawing/2014/main" id="{BC82C52F-0333-430E-AF00-FA48A518A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3965031"/>
          </a:xfrm>
          <a:prstGeom prst="rect">
            <a:avLst/>
          </a:prstGeom>
          <a:ln>
            <a:noFill/>
          </a:ln>
          <a:effectLst>
            <a:outerShdw blurRad="88900" dist="25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17">
            <a:extLst>
              <a:ext uri="{FF2B5EF4-FFF2-40B4-BE49-F238E27FC236}">
                <a16:creationId xmlns:a16="http://schemas.microsoft.com/office/drawing/2014/main" id="{BE9CCFFE-A385-4D35-8504-960F050EF7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269"/>
          <a:stretch/>
        </p:blipFill>
        <p:spPr>
          <a:xfrm>
            <a:off x="0" y="0"/>
            <a:ext cx="9144000" cy="122059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AD41804-3572-46FD-8124-D3079B6427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1" t="72447" r="32841"/>
          <a:stretch/>
        </p:blipFill>
        <p:spPr>
          <a:xfrm>
            <a:off x="4894600" y="2538039"/>
            <a:ext cx="1728905" cy="1417216"/>
          </a:xfrm>
          <a:custGeom>
            <a:avLst/>
            <a:gdLst>
              <a:gd name="connsiteX0" fmla="*/ 8425821 w 12192000"/>
              <a:gd name="connsiteY0" fmla="*/ 2921316 h 3611460"/>
              <a:gd name="connsiteX1" fmla="*/ 8425821 w 12192000"/>
              <a:gd name="connsiteY1" fmla="*/ 3598426 h 3611460"/>
              <a:gd name="connsiteX2" fmla="*/ 9652455 w 12192000"/>
              <a:gd name="connsiteY2" fmla="*/ 3598426 h 3611460"/>
              <a:gd name="connsiteX3" fmla="*/ 9652455 w 12192000"/>
              <a:gd name="connsiteY3" fmla="*/ 2921316 h 3611460"/>
              <a:gd name="connsiteX4" fmla="*/ 0 w 12192000"/>
              <a:gd name="connsiteY4" fmla="*/ 0 h 3611460"/>
              <a:gd name="connsiteX5" fmla="*/ 12192000 w 12192000"/>
              <a:gd name="connsiteY5" fmla="*/ 0 h 3611460"/>
              <a:gd name="connsiteX6" fmla="*/ 12192000 w 12192000"/>
              <a:gd name="connsiteY6" fmla="*/ 3611460 h 3611460"/>
              <a:gd name="connsiteX7" fmla="*/ 0 w 12192000"/>
              <a:gd name="connsiteY7" fmla="*/ 3611460 h 36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611460">
                <a:moveTo>
                  <a:pt x="8425821" y="2921316"/>
                </a:moveTo>
                <a:lnTo>
                  <a:pt x="8425821" y="3598426"/>
                </a:lnTo>
                <a:lnTo>
                  <a:pt x="9652455" y="3598426"/>
                </a:lnTo>
                <a:lnTo>
                  <a:pt x="9652455" y="292131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611460"/>
                </a:lnTo>
                <a:lnTo>
                  <a:pt x="0" y="3611460"/>
                </a:ln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316A1D8-3445-4B94-B595-2285C05EE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9" t="72447" r="62822"/>
          <a:stretch/>
        </p:blipFill>
        <p:spPr>
          <a:xfrm>
            <a:off x="4082298" y="2528264"/>
            <a:ext cx="1088938" cy="1417216"/>
          </a:xfrm>
          <a:custGeom>
            <a:avLst/>
            <a:gdLst>
              <a:gd name="connsiteX0" fmla="*/ 8425821 w 12192000"/>
              <a:gd name="connsiteY0" fmla="*/ 2921316 h 3611460"/>
              <a:gd name="connsiteX1" fmla="*/ 8425821 w 12192000"/>
              <a:gd name="connsiteY1" fmla="*/ 3598426 h 3611460"/>
              <a:gd name="connsiteX2" fmla="*/ 9652455 w 12192000"/>
              <a:gd name="connsiteY2" fmla="*/ 3598426 h 3611460"/>
              <a:gd name="connsiteX3" fmla="*/ 9652455 w 12192000"/>
              <a:gd name="connsiteY3" fmla="*/ 2921316 h 3611460"/>
              <a:gd name="connsiteX4" fmla="*/ 0 w 12192000"/>
              <a:gd name="connsiteY4" fmla="*/ 0 h 3611460"/>
              <a:gd name="connsiteX5" fmla="*/ 12192000 w 12192000"/>
              <a:gd name="connsiteY5" fmla="*/ 0 h 3611460"/>
              <a:gd name="connsiteX6" fmla="*/ 12192000 w 12192000"/>
              <a:gd name="connsiteY6" fmla="*/ 3611460 h 3611460"/>
              <a:gd name="connsiteX7" fmla="*/ 0 w 12192000"/>
              <a:gd name="connsiteY7" fmla="*/ 3611460 h 36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611460">
                <a:moveTo>
                  <a:pt x="8425821" y="2921316"/>
                </a:moveTo>
                <a:lnTo>
                  <a:pt x="8425821" y="3598426"/>
                </a:lnTo>
                <a:lnTo>
                  <a:pt x="9652455" y="3598426"/>
                </a:lnTo>
                <a:lnTo>
                  <a:pt x="9652455" y="292131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611460"/>
                </a:lnTo>
                <a:lnTo>
                  <a:pt x="0" y="3611460"/>
                </a:lnTo>
                <a:close/>
              </a:path>
            </a:pathLst>
          </a:cu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FA7483C-C90B-453F-AB53-60D8FDE6D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45" t="47340"/>
          <a:stretch/>
        </p:blipFill>
        <p:spPr>
          <a:xfrm>
            <a:off x="6724184" y="1256436"/>
            <a:ext cx="2428214" cy="2708595"/>
          </a:xfrm>
          <a:custGeom>
            <a:avLst/>
            <a:gdLst>
              <a:gd name="connsiteX0" fmla="*/ 2237500 w 3237619"/>
              <a:gd name="connsiteY0" fmla="*/ 2921316 h 3611460"/>
              <a:gd name="connsiteX1" fmla="*/ 2237500 w 3237619"/>
              <a:gd name="connsiteY1" fmla="*/ 3598426 h 3611460"/>
              <a:gd name="connsiteX2" fmla="*/ 2563236 w 3237619"/>
              <a:gd name="connsiteY2" fmla="*/ 3598426 h 3611460"/>
              <a:gd name="connsiteX3" fmla="*/ 2563236 w 3237619"/>
              <a:gd name="connsiteY3" fmla="*/ 2921316 h 3611460"/>
              <a:gd name="connsiteX4" fmla="*/ 0 w 3237619"/>
              <a:gd name="connsiteY4" fmla="*/ 0 h 3611460"/>
              <a:gd name="connsiteX5" fmla="*/ 3237619 w 3237619"/>
              <a:gd name="connsiteY5" fmla="*/ 0 h 3611460"/>
              <a:gd name="connsiteX6" fmla="*/ 3237619 w 3237619"/>
              <a:gd name="connsiteY6" fmla="*/ 3611460 h 3611460"/>
              <a:gd name="connsiteX7" fmla="*/ 557562 w 3237619"/>
              <a:gd name="connsiteY7" fmla="*/ 3611460 h 3611460"/>
              <a:gd name="connsiteX8" fmla="*/ 557562 w 3237619"/>
              <a:gd name="connsiteY8" fmla="*/ 2822752 h 3611460"/>
              <a:gd name="connsiteX9" fmla="*/ 0 w 3237619"/>
              <a:gd name="connsiteY9" fmla="*/ 2822752 h 36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37619" h="3611460">
                <a:moveTo>
                  <a:pt x="2237500" y="2921316"/>
                </a:moveTo>
                <a:lnTo>
                  <a:pt x="2237500" y="3598426"/>
                </a:lnTo>
                <a:lnTo>
                  <a:pt x="2563236" y="3598426"/>
                </a:lnTo>
                <a:lnTo>
                  <a:pt x="2563236" y="2921316"/>
                </a:lnTo>
                <a:close/>
                <a:moveTo>
                  <a:pt x="0" y="0"/>
                </a:moveTo>
                <a:lnTo>
                  <a:pt x="3237619" y="0"/>
                </a:lnTo>
                <a:lnTo>
                  <a:pt x="3237619" y="3611460"/>
                </a:lnTo>
                <a:lnTo>
                  <a:pt x="557562" y="3611460"/>
                </a:lnTo>
                <a:lnTo>
                  <a:pt x="557562" y="2822752"/>
                </a:lnTo>
                <a:lnTo>
                  <a:pt x="0" y="2822752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C6ED4F-8FBE-419C-AC9C-271844705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6424" y="843093"/>
            <a:ext cx="6517482" cy="1383289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br>
              <a:rPr lang="en-US" sz="1700"/>
            </a:br>
            <a:br>
              <a:rPr lang="en-US" sz="1700"/>
            </a:br>
            <a:br>
              <a:rPr lang="en-US" sz="1700" b="0"/>
            </a:br>
            <a:br>
              <a:rPr lang="en-US" sz="1700" b="0"/>
            </a:br>
            <a:endParaRPr lang="en-US" sz="1700" u="sn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D02060-6F8F-48DB-8F62-8C0CC1E0FF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6424" y="2260309"/>
            <a:ext cx="6517482" cy="809167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ts val="1000"/>
              </a:spcBef>
            </a:pPr>
            <a:r>
              <a:rPr lang="en-US" sz="2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PRIORITY 2 - Prevention </a:t>
            </a:r>
          </a:p>
        </p:txBody>
      </p:sp>
    </p:spTree>
    <p:extLst>
      <p:ext uri="{BB962C8B-B14F-4D97-AF65-F5344CB8AC3E}">
        <p14:creationId xmlns:p14="http://schemas.microsoft.com/office/powerpoint/2010/main" val="24318602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bg2">
                <a:shade val="92000"/>
                <a:satMod val="140000"/>
                <a:lumMod val="11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9A0F0AC6-A89F-416B-9FA4-48E664065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1AA009-40AD-4098-8AE7-680CA35C6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64672EB-02A8-48AB-BCFB-00B78DBA6A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55A803-13A1-44E9-ACA9-889A5CC39B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98" y="0"/>
            <a:ext cx="9144000" cy="5143500"/>
          </a:xfrm>
          <a:prstGeom prst="rect">
            <a:avLst/>
          </a:prstGeom>
          <a:solidFill>
            <a:srgbClr val="0D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C82C52F-0333-430E-AF00-FA48A518A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3965031"/>
          </a:xfrm>
          <a:prstGeom prst="rect">
            <a:avLst/>
          </a:prstGeom>
          <a:ln>
            <a:noFill/>
          </a:ln>
          <a:effectLst>
            <a:outerShdw blurRad="88900" dist="25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9CCFFE-A385-4D35-8504-960F050EF7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269"/>
          <a:stretch/>
        </p:blipFill>
        <p:spPr>
          <a:xfrm>
            <a:off x="0" y="0"/>
            <a:ext cx="9144000" cy="122059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AD41804-3572-46FD-8124-D3079B6427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1" t="72447" r="32841"/>
          <a:stretch/>
        </p:blipFill>
        <p:spPr>
          <a:xfrm>
            <a:off x="4894600" y="2538039"/>
            <a:ext cx="1728905" cy="1417216"/>
          </a:xfrm>
          <a:custGeom>
            <a:avLst/>
            <a:gdLst>
              <a:gd name="connsiteX0" fmla="*/ 8425821 w 12192000"/>
              <a:gd name="connsiteY0" fmla="*/ 2921316 h 3611460"/>
              <a:gd name="connsiteX1" fmla="*/ 8425821 w 12192000"/>
              <a:gd name="connsiteY1" fmla="*/ 3598426 h 3611460"/>
              <a:gd name="connsiteX2" fmla="*/ 9652455 w 12192000"/>
              <a:gd name="connsiteY2" fmla="*/ 3598426 h 3611460"/>
              <a:gd name="connsiteX3" fmla="*/ 9652455 w 12192000"/>
              <a:gd name="connsiteY3" fmla="*/ 2921316 h 3611460"/>
              <a:gd name="connsiteX4" fmla="*/ 0 w 12192000"/>
              <a:gd name="connsiteY4" fmla="*/ 0 h 3611460"/>
              <a:gd name="connsiteX5" fmla="*/ 12192000 w 12192000"/>
              <a:gd name="connsiteY5" fmla="*/ 0 h 3611460"/>
              <a:gd name="connsiteX6" fmla="*/ 12192000 w 12192000"/>
              <a:gd name="connsiteY6" fmla="*/ 3611460 h 3611460"/>
              <a:gd name="connsiteX7" fmla="*/ 0 w 12192000"/>
              <a:gd name="connsiteY7" fmla="*/ 3611460 h 36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611460">
                <a:moveTo>
                  <a:pt x="8425821" y="2921316"/>
                </a:moveTo>
                <a:lnTo>
                  <a:pt x="8425821" y="3598426"/>
                </a:lnTo>
                <a:lnTo>
                  <a:pt x="9652455" y="3598426"/>
                </a:lnTo>
                <a:lnTo>
                  <a:pt x="9652455" y="292131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611460"/>
                </a:lnTo>
                <a:lnTo>
                  <a:pt x="0" y="3611460"/>
                </a:lnTo>
                <a:close/>
              </a:path>
            </a:pathLst>
          </a:cu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316A1D8-3445-4B94-B595-2285C05EE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9" t="72447" r="62822"/>
          <a:stretch/>
        </p:blipFill>
        <p:spPr>
          <a:xfrm>
            <a:off x="4082298" y="2528264"/>
            <a:ext cx="1088938" cy="1417216"/>
          </a:xfrm>
          <a:custGeom>
            <a:avLst/>
            <a:gdLst>
              <a:gd name="connsiteX0" fmla="*/ 8425821 w 12192000"/>
              <a:gd name="connsiteY0" fmla="*/ 2921316 h 3611460"/>
              <a:gd name="connsiteX1" fmla="*/ 8425821 w 12192000"/>
              <a:gd name="connsiteY1" fmla="*/ 3598426 h 3611460"/>
              <a:gd name="connsiteX2" fmla="*/ 9652455 w 12192000"/>
              <a:gd name="connsiteY2" fmla="*/ 3598426 h 3611460"/>
              <a:gd name="connsiteX3" fmla="*/ 9652455 w 12192000"/>
              <a:gd name="connsiteY3" fmla="*/ 2921316 h 3611460"/>
              <a:gd name="connsiteX4" fmla="*/ 0 w 12192000"/>
              <a:gd name="connsiteY4" fmla="*/ 0 h 3611460"/>
              <a:gd name="connsiteX5" fmla="*/ 12192000 w 12192000"/>
              <a:gd name="connsiteY5" fmla="*/ 0 h 3611460"/>
              <a:gd name="connsiteX6" fmla="*/ 12192000 w 12192000"/>
              <a:gd name="connsiteY6" fmla="*/ 3611460 h 3611460"/>
              <a:gd name="connsiteX7" fmla="*/ 0 w 12192000"/>
              <a:gd name="connsiteY7" fmla="*/ 3611460 h 36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611460">
                <a:moveTo>
                  <a:pt x="8425821" y="2921316"/>
                </a:moveTo>
                <a:lnTo>
                  <a:pt x="8425821" y="3598426"/>
                </a:lnTo>
                <a:lnTo>
                  <a:pt x="9652455" y="3598426"/>
                </a:lnTo>
                <a:lnTo>
                  <a:pt x="9652455" y="292131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611460"/>
                </a:lnTo>
                <a:lnTo>
                  <a:pt x="0" y="3611460"/>
                </a:lnTo>
                <a:close/>
              </a:path>
            </a:pathLst>
          </a:cu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FA7483C-C90B-453F-AB53-60D8FDE6D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45" t="47340"/>
          <a:stretch/>
        </p:blipFill>
        <p:spPr>
          <a:xfrm>
            <a:off x="6724184" y="1256436"/>
            <a:ext cx="2428214" cy="2708595"/>
          </a:xfrm>
          <a:custGeom>
            <a:avLst/>
            <a:gdLst>
              <a:gd name="connsiteX0" fmla="*/ 2237500 w 3237619"/>
              <a:gd name="connsiteY0" fmla="*/ 2921316 h 3611460"/>
              <a:gd name="connsiteX1" fmla="*/ 2237500 w 3237619"/>
              <a:gd name="connsiteY1" fmla="*/ 3598426 h 3611460"/>
              <a:gd name="connsiteX2" fmla="*/ 2563236 w 3237619"/>
              <a:gd name="connsiteY2" fmla="*/ 3598426 h 3611460"/>
              <a:gd name="connsiteX3" fmla="*/ 2563236 w 3237619"/>
              <a:gd name="connsiteY3" fmla="*/ 2921316 h 3611460"/>
              <a:gd name="connsiteX4" fmla="*/ 0 w 3237619"/>
              <a:gd name="connsiteY4" fmla="*/ 0 h 3611460"/>
              <a:gd name="connsiteX5" fmla="*/ 3237619 w 3237619"/>
              <a:gd name="connsiteY5" fmla="*/ 0 h 3611460"/>
              <a:gd name="connsiteX6" fmla="*/ 3237619 w 3237619"/>
              <a:gd name="connsiteY6" fmla="*/ 3611460 h 3611460"/>
              <a:gd name="connsiteX7" fmla="*/ 557562 w 3237619"/>
              <a:gd name="connsiteY7" fmla="*/ 3611460 h 3611460"/>
              <a:gd name="connsiteX8" fmla="*/ 557562 w 3237619"/>
              <a:gd name="connsiteY8" fmla="*/ 2822752 h 3611460"/>
              <a:gd name="connsiteX9" fmla="*/ 0 w 3237619"/>
              <a:gd name="connsiteY9" fmla="*/ 2822752 h 36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37619" h="3611460">
                <a:moveTo>
                  <a:pt x="2237500" y="2921316"/>
                </a:moveTo>
                <a:lnTo>
                  <a:pt x="2237500" y="3598426"/>
                </a:lnTo>
                <a:lnTo>
                  <a:pt x="2563236" y="3598426"/>
                </a:lnTo>
                <a:lnTo>
                  <a:pt x="2563236" y="2921316"/>
                </a:lnTo>
                <a:close/>
                <a:moveTo>
                  <a:pt x="0" y="0"/>
                </a:moveTo>
                <a:lnTo>
                  <a:pt x="3237619" y="0"/>
                </a:lnTo>
                <a:lnTo>
                  <a:pt x="3237619" y="3611460"/>
                </a:lnTo>
                <a:lnTo>
                  <a:pt x="557562" y="3611460"/>
                </a:lnTo>
                <a:lnTo>
                  <a:pt x="557562" y="2822752"/>
                </a:lnTo>
                <a:lnTo>
                  <a:pt x="0" y="2822752"/>
                </a:lnTo>
                <a:close/>
              </a:path>
            </a:pathLst>
          </a:cu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6CFA18E-C052-45C9-A448-02B2344A0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6424" y="843093"/>
            <a:ext cx="6517482" cy="1383289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dirty="0"/>
              <a:t>Golden decade of opportunity </a:t>
            </a:r>
          </a:p>
        </p:txBody>
      </p:sp>
    </p:spTree>
    <p:extLst>
      <p:ext uri="{BB962C8B-B14F-4D97-AF65-F5344CB8AC3E}">
        <p14:creationId xmlns:p14="http://schemas.microsoft.com/office/powerpoint/2010/main" val="16378533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2">
            <a:extLst>
              <a:ext uri="{FF2B5EF4-FFF2-40B4-BE49-F238E27FC236}">
                <a16:creationId xmlns:a16="http://schemas.microsoft.com/office/drawing/2014/main" id="{80DF651B-0216-4CE1-9993-9C81C46298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1032">
            <a:extLst>
              <a:ext uri="{FF2B5EF4-FFF2-40B4-BE49-F238E27FC236}">
                <a16:creationId xmlns:a16="http://schemas.microsoft.com/office/drawing/2014/main" id="{A49D7307-36F7-47F8-9931-AB5BAC7C43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CFAD79-BBC8-4BDA-980B-02FDDBF75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31" y="463887"/>
            <a:ext cx="7773338" cy="119713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3100"/>
              <a:t>Priority 2- citizens can access, sustain and maintain the right home for them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6DA125-7B54-4A20-8DAF-D110E15C0B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584919"/>
            <a:ext cx="4572470" cy="2568080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marL="0" indent="-228600" defTabSz="914400">
              <a:lnSpc>
                <a:spcPct val="110000"/>
              </a:lnSpc>
            </a:pPr>
            <a:endParaRPr lang="en-US" sz="1600" dirty="0"/>
          </a:p>
          <a:p>
            <a:pPr marL="292100" indent="-228600" defTabSz="914400">
              <a:lnSpc>
                <a:spcPct val="110000"/>
              </a:lnSpc>
            </a:pPr>
            <a:r>
              <a:rPr lang="en-US" sz="1600" dirty="0"/>
              <a:t>Early intervention and prevention approach</a:t>
            </a:r>
          </a:p>
          <a:p>
            <a:pPr marL="292100" indent="-228600" defTabSz="914400">
              <a:lnSpc>
                <a:spcPct val="110000"/>
              </a:lnSpc>
            </a:pPr>
            <a:r>
              <a:rPr lang="en-US" sz="1600" dirty="0"/>
              <a:t>Homelessness and crisis management </a:t>
            </a:r>
          </a:p>
          <a:p>
            <a:pPr marL="292100" indent="-228600" defTabSz="914400">
              <a:lnSpc>
                <a:spcPct val="110000"/>
              </a:lnSpc>
            </a:pPr>
            <a:r>
              <a:rPr lang="en-US" sz="1600" dirty="0"/>
              <a:t>Offer for young people</a:t>
            </a:r>
          </a:p>
          <a:p>
            <a:pPr marL="292100" indent="-228600" defTabSz="914400">
              <a:lnSpc>
                <a:spcPct val="110000"/>
              </a:lnSpc>
            </a:pPr>
            <a:r>
              <a:rPr lang="en-US" sz="1600" dirty="0"/>
              <a:t>Housing and Health</a:t>
            </a:r>
          </a:p>
          <a:p>
            <a:pPr marL="292100" indent="-228600" defTabSz="914400">
              <a:lnSpc>
                <a:spcPct val="110000"/>
              </a:lnSpc>
            </a:pPr>
            <a:r>
              <a:rPr lang="en-US" sz="1600" dirty="0"/>
              <a:t>What are the drag factors?</a:t>
            </a:r>
          </a:p>
          <a:p>
            <a:pPr marL="292100" indent="-228600" defTabSz="914400">
              <a:lnSpc>
                <a:spcPct val="110000"/>
              </a:lnSpc>
            </a:pPr>
            <a:r>
              <a:rPr lang="en-US" sz="1600" dirty="0"/>
              <a:t>Potential solutions </a:t>
            </a:r>
          </a:p>
          <a:p>
            <a:pPr marL="0" indent="-228600" defTabSz="914400">
              <a:lnSpc>
                <a:spcPct val="110000"/>
              </a:lnSpc>
            </a:pP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AACE26-ED6D-47DA-89E6-19C22C656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85508" y="4412456"/>
            <a:ext cx="573161" cy="273844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pPr algn="r"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  <a:latin typeface="+mn-lt"/>
              </a:rPr>
              <a:t>PAGE </a:t>
            </a:r>
            <a:fld id="{45A89BE1-5792-4ACB-BF4C-7FAB88C6C5B7}" type="slidenum">
              <a:rPr lang="en-US" smtClean="0">
                <a:solidFill>
                  <a:schemeClr val="tx1"/>
                </a:solidFill>
                <a:latin typeface="+mn-lt"/>
              </a:rPr>
              <a:pPr algn="r">
                <a:spcAft>
                  <a:spcPts val="600"/>
                </a:spcAft>
              </a:pPr>
              <a:t>20</a:t>
            </a:fld>
            <a:endParaRPr lang="en-US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8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A4B6A8C5-3B3F-4587-B859-E3522D8A4B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880529"/>
            <a:ext cx="3705726" cy="215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14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2E15383-12CF-4CE6-A547-2D7B714F6B48}"/>
              </a:ext>
            </a:extLst>
          </p:cNvPr>
          <p:cNvSpPr txBox="1"/>
          <p:nvPr/>
        </p:nvSpPr>
        <p:spPr>
          <a:xfrm>
            <a:off x="4320540" y="3620008"/>
            <a:ext cx="3662172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8" indent="-214308">
              <a:buFont typeface="Arial" panose="020B0604020202020204" pitchFamily="34" charset="0"/>
              <a:buChar char="•"/>
            </a:pPr>
            <a:endParaRPr lang="en-GB" sz="1125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908D37E9-BE11-48E6-92E2-F69F1698D0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5192547"/>
              </p:ext>
            </p:extLst>
          </p:nvPr>
        </p:nvGraphicFramePr>
        <p:xfrm>
          <a:off x="210928" y="1014983"/>
          <a:ext cx="2092098" cy="3113534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058815">
                  <a:extLst>
                    <a:ext uri="{9D8B030D-6E8A-4147-A177-3AD203B41FA5}">
                      <a16:colId xmlns:a16="http://schemas.microsoft.com/office/drawing/2014/main" val="190206596"/>
                    </a:ext>
                  </a:extLst>
                </a:gridCol>
                <a:gridCol w="1033283">
                  <a:extLst>
                    <a:ext uri="{9D8B030D-6E8A-4147-A177-3AD203B41FA5}">
                      <a16:colId xmlns:a16="http://schemas.microsoft.com/office/drawing/2014/main" val="2403788147"/>
                    </a:ext>
                  </a:extLst>
                </a:gridCol>
              </a:tblGrid>
              <a:tr h="730936">
                <a:tc>
                  <a:txBody>
                    <a:bodyPr/>
                    <a:lstStyle/>
                    <a:p>
                      <a:pPr algn="ctr" fontAlgn="t"/>
                      <a:r>
                        <a:rPr lang="en-GB" sz="1200" b="1" u="none" strike="noStrike">
                          <a:solidFill>
                            <a:schemeClr val="bg1"/>
                          </a:solidFill>
                          <a:effectLst/>
                        </a:rPr>
                        <a:t>Presentations</a:t>
                      </a:r>
                      <a:br>
                        <a:rPr lang="en-GB" sz="1200" b="1" u="none" strike="noStrike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GB" sz="1200" b="1" u="none" strike="noStrike">
                          <a:solidFill>
                            <a:schemeClr val="bg1"/>
                          </a:solidFill>
                          <a:effectLst/>
                        </a:rPr>
                        <a:t>(Average)</a:t>
                      </a:r>
                      <a:br>
                        <a:rPr lang="en-GB" sz="1200" b="1" u="none" strike="noStrike">
                          <a:solidFill>
                            <a:schemeClr val="bg1"/>
                          </a:solidFill>
                          <a:effectLst/>
                        </a:rPr>
                      </a:br>
                      <a:endParaRPr lang="en-GB" sz="12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Assessments</a:t>
                      </a:r>
                      <a:b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(Average)</a:t>
                      </a:r>
                      <a:b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endParaRPr lang="en-GB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3911095"/>
                  </a:ext>
                </a:extLst>
              </a:tr>
              <a:tr h="464242">
                <a:tc>
                  <a:txBody>
                    <a:bodyPr/>
                    <a:lstStyle/>
                    <a:p>
                      <a:pPr algn="ctr" fontAlgn="t"/>
                      <a:r>
                        <a:rPr lang="en-GB" sz="1300" b="1" u="none" strike="noStrike">
                          <a:effectLst/>
                        </a:rPr>
                        <a:t>2020</a:t>
                      </a:r>
                      <a:endParaRPr lang="en-GB" sz="13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300" b="1" u="none" strike="noStrike">
                          <a:effectLst/>
                        </a:rPr>
                        <a:t>2020</a:t>
                      </a:r>
                      <a:endParaRPr lang="en-GB" sz="13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7570450"/>
                  </a:ext>
                </a:extLst>
              </a:tr>
              <a:tr h="464242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272</a:t>
                      </a:r>
                      <a:endParaRPr lang="en-GB" sz="12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177</a:t>
                      </a:r>
                      <a:endParaRPr lang="en-GB" sz="12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5429961"/>
                  </a:ext>
                </a:extLst>
              </a:tr>
              <a:tr h="464242">
                <a:tc>
                  <a:txBody>
                    <a:bodyPr/>
                    <a:lstStyle/>
                    <a:p>
                      <a:pPr algn="ctr" fontAlgn="t"/>
                      <a:r>
                        <a:rPr lang="en-GB" sz="1300" b="1" u="none" strike="noStrike">
                          <a:effectLst/>
                        </a:rPr>
                        <a:t>2021</a:t>
                      </a:r>
                      <a:endParaRPr lang="en-GB" sz="13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300" b="1" u="none" strike="noStrike">
                          <a:effectLst/>
                        </a:rPr>
                        <a:t>2021</a:t>
                      </a:r>
                      <a:endParaRPr lang="en-GB" sz="13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078030"/>
                  </a:ext>
                </a:extLst>
              </a:tr>
              <a:tr h="46424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317</a:t>
                      </a:r>
                      <a:endParaRPr lang="en-GB" sz="12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211</a:t>
                      </a:r>
                      <a:endParaRPr lang="en-GB" sz="12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8475784"/>
                  </a:ext>
                </a:extLst>
              </a:tr>
              <a:tr h="52563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>
                          <a:effectLst/>
                        </a:rPr>
                        <a:t>16%</a:t>
                      </a:r>
                    </a:p>
                    <a:p>
                      <a:pPr algn="ctr" fontAlgn="b"/>
                      <a:r>
                        <a:rPr lang="en-GB" sz="1400" b="1" u="none" strike="noStrike">
                          <a:effectLst/>
                        </a:rPr>
                        <a:t>increase</a:t>
                      </a:r>
                      <a:endParaRPr lang="en-GB" sz="14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dirty="0">
                          <a:effectLst/>
                        </a:rPr>
                        <a:t>19%</a:t>
                      </a:r>
                    </a:p>
                    <a:p>
                      <a:pPr algn="ctr" fontAlgn="ctr"/>
                      <a:r>
                        <a:rPr lang="en-GB" sz="1400" b="1" u="none" strike="noStrike" dirty="0">
                          <a:effectLst/>
                        </a:rPr>
                        <a:t>increase</a:t>
                      </a:r>
                      <a:endParaRPr lang="en-GB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607658"/>
                  </a:ext>
                </a:extLst>
              </a:tr>
            </a:tbl>
          </a:graphicData>
        </a:graphic>
      </p:graphicFrame>
      <p:sp>
        <p:nvSpPr>
          <p:cNvPr id="16" name="Title 1">
            <a:extLst>
              <a:ext uri="{FF2B5EF4-FFF2-40B4-BE49-F238E27FC236}">
                <a16:creationId xmlns:a16="http://schemas.microsoft.com/office/drawing/2014/main" id="{92D6E0C2-0A10-4B0C-B86A-F4827B94F6B9}"/>
              </a:ext>
            </a:extLst>
          </p:cNvPr>
          <p:cNvSpPr txBox="1">
            <a:spLocks/>
          </p:cNvSpPr>
          <p:nvPr/>
        </p:nvSpPr>
        <p:spPr bwMode="auto">
          <a:xfrm>
            <a:off x="0" y="268"/>
            <a:ext cx="9144000" cy="745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8422" tIns="29211" rIns="58422" bIns="29211" numCol="1" anchor="ctr" anchorCtr="0" compatLnSpc="1">
            <a:prstTxWarp prst="textNoShape">
              <a:avLst/>
            </a:prstTxWarp>
            <a:noAutofit/>
          </a:bodyPr>
          <a:lstStyle>
            <a:lvl1pPr algn="l" defTabSz="776288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 Nova" pitchFamily="34" charset="0"/>
                <a:ea typeface="+mj-ea"/>
                <a:cs typeface="+mj-cs"/>
              </a:defRPr>
            </a:lvl1pPr>
            <a:lvl2pPr algn="l" defTabSz="776288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ova"/>
              </a:defRPr>
            </a:lvl2pPr>
            <a:lvl3pPr algn="l" defTabSz="776288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ova"/>
              </a:defRPr>
            </a:lvl3pPr>
            <a:lvl4pPr algn="l" defTabSz="776288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ova"/>
              </a:defRPr>
            </a:lvl4pPr>
            <a:lvl5pPr algn="l" defTabSz="776288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ova"/>
              </a:defRPr>
            </a:lvl5pPr>
            <a:lvl6pPr marL="457035" algn="l" defTabSz="777596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ova"/>
              </a:defRPr>
            </a:lvl6pPr>
            <a:lvl7pPr marL="914070" algn="l" defTabSz="777596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ova"/>
              </a:defRPr>
            </a:lvl7pPr>
            <a:lvl8pPr marL="1371105" algn="l" defTabSz="777596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ova"/>
              </a:defRPr>
            </a:lvl8pPr>
            <a:lvl9pPr marL="1828141" algn="l" defTabSz="777596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ova"/>
              </a:defRPr>
            </a:lvl9pPr>
          </a:lstStyle>
          <a:p>
            <a:pPr algn="ctr"/>
            <a:r>
              <a:rPr lang="en-US" sz="2250" dirty="0">
                <a:latin typeface="Arial Nova"/>
              </a:rPr>
              <a:t>How are we currently managing increased demand?</a:t>
            </a:r>
            <a:endParaRPr lang="en-US" sz="225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BAA600B-823B-4EBB-9B8D-91752AEDCD13}"/>
              </a:ext>
            </a:extLst>
          </p:cNvPr>
          <p:cNvSpPr/>
          <p:nvPr/>
        </p:nvSpPr>
        <p:spPr>
          <a:xfrm>
            <a:off x="297611" y="4412412"/>
            <a:ext cx="8540151" cy="103517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125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9260EF3-9E37-4877-B67C-8C34F9D5E6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609765"/>
              </p:ext>
            </p:extLst>
          </p:nvPr>
        </p:nvGraphicFramePr>
        <p:xfrm>
          <a:off x="2363638" y="648227"/>
          <a:ext cx="6681159" cy="39582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6360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5D14C-71E0-4723-87C2-8BC0FC340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are the drag factors?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D7CF20-D56A-4046-8039-C456838A6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74730"/>
            <a:ext cx="8229600" cy="3394040"/>
          </a:xfrm>
        </p:spPr>
        <p:txBody>
          <a:bodyPr vert="horz" lIns="77925" tIns="38963" rIns="77925" bIns="38963" rtlCol="0" anchor="t">
            <a:normAutofit/>
          </a:bodyPr>
          <a:lstStyle/>
          <a:p>
            <a:pPr marL="292100" indent="-292100"/>
            <a:r>
              <a:rPr lang="en-GB" dirty="0">
                <a:latin typeface="Arial Nova"/>
              </a:rPr>
              <a:t>Cost of living crisis and the pandemic have increased homelessness presentations </a:t>
            </a:r>
            <a:endParaRPr lang="en-US" dirty="0"/>
          </a:p>
          <a:p>
            <a:pPr marL="292100" indent="-292100"/>
            <a:r>
              <a:rPr lang="en-GB" dirty="0">
                <a:latin typeface="Arial Nova"/>
              </a:rPr>
              <a:t>Large families- restricted accommodation options </a:t>
            </a:r>
          </a:p>
          <a:p>
            <a:pPr marL="292100" indent="-292100"/>
            <a:r>
              <a:rPr lang="en-GB" dirty="0">
                <a:latin typeface="Arial Nova" panose="020B0504020202020204" pitchFamily="34" charset="0"/>
              </a:rPr>
              <a:t>Hospital discharge</a:t>
            </a:r>
          </a:p>
          <a:p>
            <a:pPr marL="292100" indent="-292100"/>
            <a:r>
              <a:rPr lang="en-GB" dirty="0">
                <a:latin typeface="Arial Nova" panose="020B0504020202020204" pitchFamily="34" charset="0"/>
              </a:rPr>
              <a:t>Poverty and affordability </a:t>
            </a:r>
          </a:p>
          <a:p>
            <a:pPr marL="292100" indent="-292100"/>
            <a:r>
              <a:rPr lang="en-GB" dirty="0">
                <a:latin typeface="Arial Nova"/>
              </a:rPr>
              <a:t>Impact of the pandemic on the City</a:t>
            </a:r>
            <a:endParaRPr lang="en-GB" dirty="0"/>
          </a:p>
          <a:p>
            <a:pPr marL="292100" indent="-292100"/>
            <a:r>
              <a:rPr lang="en-GB" dirty="0">
                <a:latin typeface="Arial Nova"/>
              </a:rPr>
              <a:t>Temporary accommodation and move on </a:t>
            </a:r>
            <a:endParaRPr lang="en-GB" dirty="0"/>
          </a:p>
          <a:p>
            <a:pPr marL="292100" indent="-292100"/>
            <a:endParaRPr lang="en-GB" dirty="0"/>
          </a:p>
          <a:p>
            <a:pPr marL="292100" indent="-292100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2006D4-4C81-48FB-8CDF-DED1C924CE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/>
              <a:t>PAGE </a:t>
            </a:r>
            <a:fld id="{45A89BE1-5792-4ACB-BF4C-7FAB88C6C5B7}" type="slidenum">
              <a:rPr lang="en-GB" smtClean="0"/>
              <a:pPr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180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7" name="Picture 2">
            <a:extLst>
              <a:ext uri="{FF2B5EF4-FFF2-40B4-BE49-F238E27FC236}">
                <a16:creationId xmlns:a16="http://schemas.microsoft.com/office/drawing/2014/main" id="{E43006C0-9CF0-4AD0-9C72-B3F9942A80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3081">
            <a:extLst>
              <a:ext uri="{FF2B5EF4-FFF2-40B4-BE49-F238E27FC236}">
                <a16:creationId xmlns:a16="http://schemas.microsoft.com/office/drawing/2014/main" id="{78A20B43-EA35-4D51-8E25-05F8B334E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 useBgFill="1">
        <p:nvSpPr>
          <p:cNvPr id="3099" name="Rectangle 3083">
            <a:extLst>
              <a:ext uri="{FF2B5EF4-FFF2-40B4-BE49-F238E27FC236}">
                <a16:creationId xmlns:a16="http://schemas.microsoft.com/office/drawing/2014/main" id="{6A4FFBBF-1D01-492B-8F2A-31B7572903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00" name="Picture 2">
            <a:extLst>
              <a:ext uri="{FF2B5EF4-FFF2-40B4-BE49-F238E27FC236}">
                <a16:creationId xmlns:a16="http://schemas.microsoft.com/office/drawing/2014/main" id="{D88ECCEE-6F41-47CE-A15C-7B12D3729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See the source image">
            <a:extLst>
              <a:ext uri="{FF2B5EF4-FFF2-40B4-BE49-F238E27FC236}">
                <a16:creationId xmlns:a16="http://schemas.microsoft.com/office/drawing/2014/main" id="{A426907A-A51B-4171-868F-925C11B75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4891" y="1556744"/>
            <a:ext cx="4270305" cy="2797050"/>
          </a:xfrm>
          <a:prstGeom prst="roundRect">
            <a:avLst>
              <a:gd name="adj" fmla="val 530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3087">
            <a:extLst>
              <a:ext uri="{FF2B5EF4-FFF2-40B4-BE49-F238E27FC236}">
                <a16:creationId xmlns:a16="http://schemas.microsoft.com/office/drawing/2014/main" id="{989ED268-5511-46B2-A7DF-A712C9930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5" y="0"/>
            <a:ext cx="9143999" cy="51435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591077-ED29-454E-B916-8446A951E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85508" y="4766118"/>
            <a:ext cx="573161" cy="273844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pPr algn="r"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  <a:latin typeface="+mn-lt"/>
              </a:rPr>
              <a:t>PAGE </a:t>
            </a:r>
            <a:fld id="{45A89BE1-5792-4ACB-BF4C-7FAB88C6C5B7}" type="slidenum">
              <a:rPr lang="en-US" smtClean="0">
                <a:solidFill>
                  <a:schemeClr val="tx1"/>
                </a:solidFill>
                <a:latin typeface="+mn-lt"/>
              </a:rPr>
              <a:pPr algn="r">
                <a:spcAft>
                  <a:spcPts val="600"/>
                </a:spcAft>
              </a:pPr>
              <a:t>23</a:t>
            </a:fld>
            <a:endParaRPr lang="en-US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E701953-254A-4173-A167-963F4DB02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85" y="501754"/>
            <a:ext cx="8187274" cy="853165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2600" dirty="0"/>
              <a:t>Why is housing and health an important partnership?</a:t>
            </a:r>
          </a:p>
        </p:txBody>
      </p:sp>
    </p:spTree>
    <p:extLst>
      <p:ext uri="{BB962C8B-B14F-4D97-AF65-F5344CB8AC3E}">
        <p14:creationId xmlns:p14="http://schemas.microsoft.com/office/powerpoint/2010/main" val="357683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1">
            <a:extLst>
              <a:ext uri="{FF2B5EF4-FFF2-40B4-BE49-F238E27FC236}">
                <a16:creationId xmlns:a16="http://schemas.microsoft.com/office/drawing/2014/main" id="{02735F50-EE60-40E7-6715-0F9E1446968E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458161" y="769236"/>
          <a:ext cx="3983182" cy="3394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3FA9E8FE-0BC9-4B98-63CA-33113B01E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0231"/>
            <a:ext cx="8229600" cy="745592"/>
          </a:xfrm>
        </p:spPr>
        <p:txBody>
          <a:bodyPr/>
          <a:lstStyle/>
          <a:p>
            <a:r>
              <a:rPr lang="en-GB">
                <a:latin typeface="Arial Nova"/>
              </a:rPr>
              <a:t>Serving a city with a young population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A6102F-C4E4-9389-94CD-582298EB71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/>
              <a:t>PAGE </a:t>
            </a:r>
            <a:fld id="{45A89BE1-5792-4ACB-BF4C-7FAB88C6C5B7}" type="slidenum">
              <a:rPr lang="en-GB" smtClean="0"/>
              <a:pPr/>
              <a:t>24</a:t>
            </a:fld>
            <a:endParaRPr lang="en-GB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FD4B8B14-215A-9D17-F075-2DC2CC603E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7235" y="996640"/>
            <a:ext cx="3387041" cy="247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2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2">
            <a:extLst>
              <a:ext uri="{FF2B5EF4-FFF2-40B4-BE49-F238E27FC236}">
                <a16:creationId xmlns:a16="http://schemas.microsoft.com/office/drawing/2014/main" id="{E43006C0-9CF0-4AD0-9C72-B3F9942A80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4104">
            <a:extLst>
              <a:ext uri="{FF2B5EF4-FFF2-40B4-BE49-F238E27FC236}">
                <a16:creationId xmlns:a16="http://schemas.microsoft.com/office/drawing/2014/main" id="{4307D36E-6608-46E6-857A-E172960BB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 useBgFill="1">
        <p:nvSpPr>
          <p:cNvPr id="4107" name="Rectangle 4106">
            <a:extLst>
              <a:ext uri="{FF2B5EF4-FFF2-40B4-BE49-F238E27FC236}">
                <a16:creationId xmlns:a16="http://schemas.microsoft.com/office/drawing/2014/main" id="{A1B1FB5C-02AC-4A11-9B9E-D6FAE4AA1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9" name="Picture 2">
            <a:extLst>
              <a:ext uri="{FF2B5EF4-FFF2-40B4-BE49-F238E27FC236}">
                <a16:creationId xmlns:a16="http://schemas.microsoft.com/office/drawing/2014/main" id="{3F72C88A-0506-4B12-8C66-DC9535260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e result for housing and health">
            <a:extLst>
              <a:ext uri="{FF2B5EF4-FFF2-40B4-BE49-F238E27FC236}">
                <a16:creationId xmlns:a16="http://schemas.microsoft.com/office/drawing/2014/main" id="{4EFEE9D9-A533-478F-B39F-C84752528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04947" y="938980"/>
            <a:ext cx="3737874" cy="2149277"/>
          </a:xfrm>
          <a:prstGeom prst="roundRect">
            <a:avLst>
              <a:gd name="adj" fmla="val 5301"/>
            </a:avLst>
          </a:prstGeom>
          <a:solidFill>
            <a:srgbClr val="FFFFFF"/>
          </a:solidFill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118" name="Picture 4110">
            <a:extLst>
              <a:ext uri="{FF2B5EF4-FFF2-40B4-BE49-F238E27FC236}">
                <a16:creationId xmlns:a16="http://schemas.microsoft.com/office/drawing/2014/main" id="{BE8C338B-9565-4F98-872C-2008B624B5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F15A52-A7D3-4B3D-AD66-8A9B21166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32" y="480623"/>
            <a:ext cx="4923153" cy="118039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3600"/>
              <a:t>What are some of the solutions?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11FF6-722F-4A52-ACDC-121FF528A8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330" y="1775319"/>
            <a:ext cx="4923155" cy="2910981"/>
          </a:xfrm>
        </p:spPr>
        <p:txBody>
          <a:bodyPr vert="horz" lIns="91440" tIns="45720" rIns="91440" bIns="45720" rtlCol="0">
            <a:normAutofit/>
          </a:bodyPr>
          <a:lstStyle/>
          <a:p>
            <a:pPr marL="292100" indent="-228600" defTabSz="914400">
              <a:lnSpc>
                <a:spcPct val="110000"/>
              </a:lnSpc>
            </a:pPr>
            <a:r>
              <a:rPr lang="en-US" sz="1700"/>
              <a:t>Embed strong housing and health partnerships</a:t>
            </a:r>
          </a:p>
          <a:p>
            <a:pPr marL="292100" indent="-228600" defTabSz="914400">
              <a:lnSpc>
                <a:spcPct val="110000"/>
              </a:lnSpc>
            </a:pPr>
            <a:r>
              <a:rPr lang="en-US" sz="1700"/>
              <a:t>Focus on anti-poverty</a:t>
            </a:r>
          </a:p>
          <a:p>
            <a:pPr marL="292100" indent="-228600" defTabSz="914400">
              <a:lnSpc>
                <a:spcPct val="110000"/>
              </a:lnSpc>
            </a:pPr>
            <a:r>
              <a:rPr lang="en-US" sz="1700"/>
              <a:t>Expand offer for young people</a:t>
            </a:r>
          </a:p>
          <a:p>
            <a:pPr marL="292100" indent="-228600" defTabSz="914400">
              <a:lnSpc>
                <a:spcPct val="110000"/>
              </a:lnSpc>
            </a:pPr>
            <a:r>
              <a:rPr lang="en-US" sz="1700"/>
              <a:t>Resource review with Adult Social Care</a:t>
            </a:r>
          </a:p>
          <a:p>
            <a:pPr marL="292100" indent="-228600" defTabSz="914400">
              <a:lnSpc>
                <a:spcPct val="110000"/>
              </a:lnSpc>
            </a:pPr>
            <a:r>
              <a:rPr lang="en-US" sz="1700"/>
              <a:t>Fuel Poverty alliance </a:t>
            </a:r>
          </a:p>
          <a:p>
            <a:pPr marL="292100" indent="-228600" defTabSz="914400">
              <a:lnSpc>
                <a:spcPct val="110000"/>
              </a:lnSpc>
            </a:pPr>
            <a:r>
              <a:rPr lang="en-US" sz="1700"/>
              <a:t>Lived experience informs delivery</a:t>
            </a:r>
          </a:p>
          <a:p>
            <a:pPr marL="292100" indent="-228600" defTabSz="914400">
              <a:lnSpc>
                <a:spcPct val="110000"/>
              </a:lnSpc>
            </a:pPr>
            <a:endParaRPr lang="en-US" sz="1700"/>
          </a:p>
          <a:p>
            <a:pPr marL="292100" indent="-228600" defTabSz="914400">
              <a:lnSpc>
                <a:spcPct val="110000"/>
              </a:lnSpc>
            </a:pPr>
            <a:endParaRPr lang="en-US" sz="1700"/>
          </a:p>
          <a:p>
            <a:pPr marL="292100" indent="-228600" defTabSz="914400">
              <a:lnSpc>
                <a:spcPct val="110000"/>
              </a:lnSpc>
            </a:pPr>
            <a:endParaRPr lang="en-US" sz="1700"/>
          </a:p>
          <a:p>
            <a:pPr marL="292100" indent="-228600" defTabSz="914400">
              <a:lnSpc>
                <a:spcPct val="110000"/>
              </a:lnSpc>
            </a:pPr>
            <a:endParaRPr lang="en-US" sz="1700"/>
          </a:p>
          <a:p>
            <a:pPr marL="292100" indent="-228600" defTabSz="914400">
              <a:lnSpc>
                <a:spcPct val="110000"/>
              </a:lnSpc>
            </a:pPr>
            <a:endParaRPr lang="en-US" sz="1700"/>
          </a:p>
          <a:p>
            <a:pPr marL="292100" indent="-228600" defTabSz="914400">
              <a:lnSpc>
                <a:spcPct val="110000"/>
              </a:lnSpc>
            </a:pPr>
            <a:endParaRPr lang="en-US" sz="17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CE4C37-288E-4F0D-B6BD-22A7A7D285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85508" y="4698847"/>
            <a:ext cx="573161" cy="273844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pPr algn="r"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  <a:latin typeface="+mn-lt"/>
              </a:rPr>
              <a:t>PAGE </a:t>
            </a:r>
            <a:fld id="{45A89BE1-5792-4ACB-BF4C-7FAB88C6C5B7}" type="slidenum">
              <a:rPr lang="en-US" smtClean="0">
                <a:solidFill>
                  <a:schemeClr val="tx1"/>
                </a:solidFill>
                <a:latin typeface="+mn-lt"/>
              </a:rPr>
              <a:pPr algn="r">
                <a:spcAft>
                  <a:spcPts val="600"/>
                </a:spcAft>
              </a:pPr>
              <a:t>25</a:t>
            </a:fld>
            <a:endParaRPr lang="en-US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1883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1">
            <a:extLst>
              <a:ext uri="{FF2B5EF4-FFF2-40B4-BE49-F238E27FC236}">
                <a16:creationId xmlns:a16="http://schemas.microsoft.com/office/drawing/2014/main" id="{734C923C-C60E-6875-4C1A-6EE4CC9C57FB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46098923"/>
              </p:ext>
            </p:extLst>
          </p:nvPr>
        </p:nvGraphicFramePr>
        <p:xfrm>
          <a:off x="377864" y="785004"/>
          <a:ext cx="8363894" cy="3485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E35B24BF-D9AD-7756-E6C2-EEA995C46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 Nova"/>
              </a:rPr>
              <a:t>What are the key workstreams?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D8FC32-EB88-4433-8B69-17BECB7A9B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/>
              <a:t>PAGE </a:t>
            </a:r>
            <a:fld id="{45A89BE1-5792-4ACB-BF4C-7FAB88C6C5B7}" type="slidenum">
              <a:rPr lang="en-GB" smtClean="0"/>
              <a:pPr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86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bg2">
                <a:shade val="92000"/>
                <a:satMod val="140000"/>
                <a:lumMod val="11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9A0F0AC6-A89F-416B-9FA4-48E664065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1AA009-40AD-4098-8AE7-680CA35C6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64672EB-02A8-48AB-BCFB-00B78DBA6A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55A803-13A1-44E9-ACA9-889A5CC39B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98" y="0"/>
            <a:ext cx="9144000" cy="5143500"/>
          </a:xfrm>
          <a:prstGeom prst="rect">
            <a:avLst/>
          </a:prstGeom>
          <a:solidFill>
            <a:srgbClr val="0D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C82C52F-0333-430E-AF00-FA48A518A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3965031"/>
          </a:xfrm>
          <a:prstGeom prst="rect">
            <a:avLst/>
          </a:prstGeom>
          <a:ln>
            <a:noFill/>
          </a:ln>
          <a:effectLst>
            <a:outerShdw blurRad="88900" dist="25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E9CCFFE-A385-4D35-8504-960F050EF7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269"/>
          <a:stretch/>
        </p:blipFill>
        <p:spPr>
          <a:xfrm>
            <a:off x="0" y="0"/>
            <a:ext cx="9144000" cy="122059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AD41804-3572-46FD-8124-D3079B6427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1" t="72447" r="32841"/>
          <a:stretch/>
        </p:blipFill>
        <p:spPr>
          <a:xfrm>
            <a:off x="4894600" y="2538039"/>
            <a:ext cx="1728905" cy="1417216"/>
          </a:xfrm>
          <a:custGeom>
            <a:avLst/>
            <a:gdLst>
              <a:gd name="connsiteX0" fmla="*/ 8425821 w 12192000"/>
              <a:gd name="connsiteY0" fmla="*/ 2921316 h 3611460"/>
              <a:gd name="connsiteX1" fmla="*/ 8425821 w 12192000"/>
              <a:gd name="connsiteY1" fmla="*/ 3598426 h 3611460"/>
              <a:gd name="connsiteX2" fmla="*/ 9652455 w 12192000"/>
              <a:gd name="connsiteY2" fmla="*/ 3598426 h 3611460"/>
              <a:gd name="connsiteX3" fmla="*/ 9652455 w 12192000"/>
              <a:gd name="connsiteY3" fmla="*/ 2921316 h 3611460"/>
              <a:gd name="connsiteX4" fmla="*/ 0 w 12192000"/>
              <a:gd name="connsiteY4" fmla="*/ 0 h 3611460"/>
              <a:gd name="connsiteX5" fmla="*/ 12192000 w 12192000"/>
              <a:gd name="connsiteY5" fmla="*/ 0 h 3611460"/>
              <a:gd name="connsiteX6" fmla="*/ 12192000 w 12192000"/>
              <a:gd name="connsiteY6" fmla="*/ 3611460 h 3611460"/>
              <a:gd name="connsiteX7" fmla="*/ 0 w 12192000"/>
              <a:gd name="connsiteY7" fmla="*/ 3611460 h 36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611460">
                <a:moveTo>
                  <a:pt x="8425821" y="2921316"/>
                </a:moveTo>
                <a:lnTo>
                  <a:pt x="8425821" y="3598426"/>
                </a:lnTo>
                <a:lnTo>
                  <a:pt x="9652455" y="3598426"/>
                </a:lnTo>
                <a:lnTo>
                  <a:pt x="9652455" y="292131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611460"/>
                </a:lnTo>
                <a:lnTo>
                  <a:pt x="0" y="3611460"/>
                </a:ln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316A1D8-3445-4B94-B595-2285C05EE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9" t="72447" r="62822"/>
          <a:stretch/>
        </p:blipFill>
        <p:spPr>
          <a:xfrm>
            <a:off x="4082298" y="2528264"/>
            <a:ext cx="1088938" cy="1417216"/>
          </a:xfrm>
          <a:custGeom>
            <a:avLst/>
            <a:gdLst>
              <a:gd name="connsiteX0" fmla="*/ 8425821 w 12192000"/>
              <a:gd name="connsiteY0" fmla="*/ 2921316 h 3611460"/>
              <a:gd name="connsiteX1" fmla="*/ 8425821 w 12192000"/>
              <a:gd name="connsiteY1" fmla="*/ 3598426 h 3611460"/>
              <a:gd name="connsiteX2" fmla="*/ 9652455 w 12192000"/>
              <a:gd name="connsiteY2" fmla="*/ 3598426 h 3611460"/>
              <a:gd name="connsiteX3" fmla="*/ 9652455 w 12192000"/>
              <a:gd name="connsiteY3" fmla="*/ 2921316 h 3611460"/>
              <a:gd name="connsiteX4" fmla="*/ 0 w 12192000"/>
              <a:gd name="connsiteY4" fmla="*/ 0 h 3611460"/>
              <a:gd name="connsiteX5" fmla="*/ 12192000 w 12192000"/>
              <a:gd name="connsiteY5" fmla="*/ 0 h 3611460"/>
              <a:gd name="connsiteX6" fmla="*/ 12192000 w 12192000"/>
              <a:gd name="connsiteY6" fmla="*/ 3611460 h 3611460"/>
              <a:gd name="connsiteX7" fmla="*/ 0 w 12192000"/>
              <a:gd name="connsiteY7" fmla="*/ 3611460 h 36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611460">
                <a:moveTo>
                  <a:pt x="8425821" y="2921316"/>
                </a:moveTo>
                <a:lnTo>
                  <a:pt x="8425821" y="3598426"/>
                </a:lnTo>
                <a:lnTo>
                  <a:pt x="9652455" y="3598426"/>
                </a:lnTo>
                <a:lnTo>
                  <a:pt x="9652455" y="292131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611460"/>
                </a:lnTo>
                <a:lnTo>
                  <a:pt x="0" y="3611460"/>
                </a:lnTo>
                <a:close/>
              </a:path>
            </a:pathLst>
          </a:cu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FA7483C-C90B-453F-AB53-60D8FDE6D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45" t="47340"/>
          <a:stretch/>
        </p:blipFill>
        <p:spPr>
          <a:xfrm>
            <a:off x="6724184" y="1256436"/>
            <a:ext cx="2428214" cy="2708595"/>
          </a:xfrm>
          <a:custGeom>
            <a:avLst/>
            <a:gdLst>
              <a:gd name="connsiteX0" fmla="*/ 2237500 w 3237619"/>
              <a:gd name="connsiteY0" fmla="*/ 2921316 h 3611460"/>
              <a:gd name="connsiteX1" fmla="*/ 2237500 w 3237619"/>
              <a:gd name="connsiteY1" fmla="*/ 3598426 h 3611460"/>
              <a:gd name="connsiteX2" fmla="*/ 2563236 w 3237619"/>
              <a:gd name="connsiteY2" fmla="*/ 3598426 h 3611460"/>
              <a:gd name="connsiteX3" fmla="*/ 2563236 w 3237619"/>
              <a:gd name="connsiteY3" fmla="*/ 2921316 h 3611460"/>
              <a:gd name="connsiteX4" fmla="*/ 0 w 3237619"/>
              <a:gd name="connsiteY4" fmla="*/ 0 h 3611460"/>
              <a:gd name="connsiteX5" fmla="*/ 3237619 w 3237619"/>
              <a:gd name="connsiteY5" fmla="*/ 0 h 3611460"/>
              <a:gd name="connsiteX6" fmla="*/ 3237619 w 3237619"/>
              <a:gd name="connsiteY6" fmla="*/ 3611460 h 3611460"/>
              <a:gd name="connsiteX7" fmla="*/ 557562 w 3237619"/>
              <a:gd name="connsiteY7" fmla="*/ 3611460 h 3611460"/>
              <a:gd name="connsiteX8" fmla="*/ 557562 w 3237619"/>
              <a:gd name="connsiteY8" fmla="*/ 2822752 h 3611460"/>
              <a:gd name="connsiteX9" fmla="*/ 0 w 3237619"/>
              <a:gd name="connsiteY9" fmla="*/ 2822752 h 36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37619" h="3611460">
                <a:moveTo>
                  <a:pt x="2237500" y="2921316"/>
                </a:moveTo>
                <a:lnTo>
                  <a:pt x="2237500" y="3598426"/>
                </a:lnTo>
                <a:lnTo>
                  <a:pt x="2563236" y="3598426"/>
                </a:lnTo>
                <a:lnTo>
                  <a:pt x="2563236" y="2921316"/>
                </a:lnTo>
                <a:close/>
                <a:moveTo>
                  <a:pt x="0" y="0"/>
                </a:moveTo>
                <a:lnTo>
                  <a:pt x="3237619" y="0"/>
                </a:lnTo>
                <a:lnTo>
                  <a:pt x="3237619" y="3611460"/>
                </a:lnTo>
                <a:lnTo>
                  <a:pt x="557562" y="3611460"/>
                </a:lnTo>
                <a:lnTo>
                  <a:pt x="557562" y="2822752"/>
                </a:lnTo>
                <a:lnTo>
                  <a:pt x="0" y="2822752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C6ED4F-8FBE-419C-AC9C-271844705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6424" y="843093"/>
            <a:ext cx="6517482" cy="1383289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br>
              <a:rPr lang="en-US" sz="1700"/>
            </a:br>
            <a:br>
              <a:rPr lang="en-US" sz="1700"/>
            </a:br>
            <a:br>
              <a:rPr lang="en-US" sz="1700" b="0"/>
            </a:br>
            <a:br>
              <a:rPr lang="en-US" sz="1700" b="0"/>
            </a:br>
            <a:endParaRPr lang="en-US" sz="1700" u="sn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D02060-6F8F-48DB-8F62-8C0CC1E0FF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6424" y="2260309"/>
            <a:ext cx="6517482" cy="809167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ts val="1000"/>
              </a:spcBef>
            </a:pPr>
            <a:r>
              <a:rPr lang="en-US" sz="2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PRIORITY 3- QUALITY  </a:t>
            </a:r>
          </a:p>
        </p:txBody>
      </p:sp>
    </p:spTree>
    <p:extLst>
      <p:ext uri="{BB962C8B-B14F-4D97-AF65-F5344CB8AC3E}">
        <p14:creationId xmlns:p14="http://schemas.microsoft.com/office/powerpoint/2010/main" val="31645568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Timeline&#10;&#10;Description automatically generated">
            <a:extLst>
              <a:ext uri="{FF2B5EF4-FFF2-40B4-BE49-F238E27FC236}">
                <a16:creationId xmlns:a16="http://schemas.microsoft.com/office/drawing/2014/main" id="{F00C6662-9129-4E82-9CAC-803E9E12A8D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0400" y="1285833"/>
            <a:ext cx="4634893" cy="2691313"/>
          </a:xfrm>
          <a:noFill/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AB9FACB-75BE-8A25-CCDD-364B14C02E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03618" y="1074128"/>
            <a:ext cx="3983182" cy="3394472"/>
          </a:xfrm>
        </p:spPr>
        <p:txBody>
          <a:bodyPr vert="horz" lIns="77925" tIns="38963" rIns="77925" bIns="38963" rtlCol="0" anchor="t">
            <a:normAutofit fontScale="85000" lnSpcReduction="10000"/>
          </a:bodyPr>
          <a:lstStyle/>
          <a:p>
            <a:pPr marL="292100" indent="-292100"/>
            <a:r>
              <a:rPr lang="en-US" dirty="0">
                <a:latin typeface="Arial Nova"/>
              </a:rPr>
              <a:t>Commitment to route to zero</a:t>
            </a:r>
          </a:p>
          <a:p>
            <a:pPr marL="292100" indent="-292100"/>
            <a:r>
              <a:rPr lang="en-US" dirty="0">
                <a:latin typeface="Arial Nova"/>
              </a:rPr>
              <a:t>Place making </a:t>
            </a:r>
          </a:p>
          <a:p>
            <a:pPr marL="292100" indent="-292100"/>
            <a:r>
              <a:rPr lang="en-US" dirty="0">
                <a:latin typeface="Arial Nova"/>
              </a:rPr>
              <a:t>Sustainable communities </a:t>
            </a:r>
            <a:endParaRPr lang="en-US" dirty="0"/>
          </a:p>
          <a:p>
            <a:pPr marL="292100" indent="-292100"/>
            <a:r>
              <a:rPr lang="en-US" dirty="0">
                <a:latin typeface="Arial Nova"/>
              </a:rPr>
              <a:t>Intelligent asset management</a:t>
            </a:r>
          </a:p>
          <a:p>
            <a:pPr marL="292100" indent="-292100"/>
            <a:r>
              <a:rPr lang="en-US" dirty="0">
                <a:latin typeface="Arial Nova"/>
              </a:rPr>
              <a:t>Role of the PRS market </a:t>
            </a:r>
          </a:p>
          <a:p>
            <a:pPr marL="292100" indent="-292100"/>
            <a:r>
              <a:rPr lang="en-US" dirty="0">
                <a:latin typeface="Arial Nova"/>
              </a:rPr>
              <a:t>What are the drag factors?</a:t>
            </a:r>
          </a:p>
          <a:p>
            <a:pPr marL="292100" indent="-292100"/>
            <a:r>
              <a:rPr lang="en-US" dirty="0">
                <a:latin typeface="Arial Nova"/>
              </a:rPr>
              <a:t>Potential solutions 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CFAD79-BBC8-4BDA-980B-02FDDBF75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GB"/>
              <a:t>Priority 3- Neighbourhoods are enhanced and the quality of existing is housing is improved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AACE26-ED6D-47DA-89E6-19C22C656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PAGE </a:t>
            </a:r>
            <a:fld id="{45A89BE1-5792-4ACB-BF4C-7FAB88C6C5B7}" type="slidenum">
              <a:rPr lang="en-GB" smtClean="0"/>
              <a:pPr>
                <a:spcAft>
                  <a:spcPts val="600"/>
                </a:spcAft>
              </a:pPr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402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extLst>
              <a:ext uri="{FF2B5EF4-FFF2-40B4-BE49-F238E27FC236}">
                <a16:creationId xmlns:a16="http://schemas.microsoft.com/office/drawing/2014/main" id="{E43006C0-9CF0-4AD0-9C72-B3F9942A80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1">
            <a:extLst>
              <a:ext uri="{FF2B5EF4-FFF2-40B4-BE49-F238E27FC236}">
                <a16:creationId xmlns:a16="http://schemas.microsoft.com/office/drawing/2014/main" id="{4307D36E-6608-46E6-857A-E172960BB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1FBC03EB-862D-4D76-86C8-D46EA6870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BF5AF27D-8968-4026-A0D7-F3C1095D8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1C00582-EE13-4000-838D-ABBF1D2B48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9443D8-1549-7B12-0068-8DE7AA8597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85508" y="4697730"/>
            <a:ext cx="573161" cy="273843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pPr algn="r"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  <a:latin typeface="+mn-lt"/>
              </a:rPr>
              <a:t>PAGE </a:t>
            </a:r>
            <a:fld id="{45A89BE1-5792-4ACB-BF4C-7FAB88C6C5B7}" type="slidenum">
              <a:rPr lang="en-US" smtClean="0">
                <a:solidFill>
                  <a:schemeClr val="tx1"/>
                </a:solidFill>
                <a:latin typeface="+mn-lt"/>
              </a:rPr>
              <a:pPr algn="r">
                <a:spcAft>
                  <a:spcPts val="600"/>
                </a:spcAft>
              </a:pPr>
              <a:t>29</a:t>
            </a:fld>
            <a:endParaRPr lang="en-US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5ABD133C-037B-FBEE-5B80-1E94BE0C91C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t="45404" b="3676"/>
          <a:stretch/>
        </p:blipFill>
        <p:spPr>
          <a:xfrm>
            <a:off x="284190" y="1362975"/>
            <a:ext cx="3583954" cy="3054308"/>
          </a:xfrm>
          <a:prstGeom prst="roundRect">
            <a:avLst>
              <a:gd name="adj" fmla="val 530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9336159-91A3-938D-D2D1-37A95D4E6B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57112" y="1477320"/>
            <a:ext cx="4897920" cy="3187122"/>
          </a:xfrm>
        </p:spPr>
        <p:txBody>
          <a:bodyPr vert="horz" lIns="91440" tIns="45720" rIns="91440" bIns="45720" rtlCol="0">
            <a:normAutofit/>
          </a:bodyPr>
          <a:lstStyle/>
          <a:p>
            <a:pPr marL="171450" indent="-228600" defTabSz="914400">
              <a:lnSpc>
                <a:spcPct val="110000"/>
              </a:lnSpc>
            </a:pPr>
            <a:r>
              <a:rPr lang="en-US" sz="1000" dirty="0"/>
              <a:t>Addressing fuel poverty, health and wellbeing</a:t>
            </a:r>
          </a:p>
          <a:p>
            <a:pPr marL="171450" indent="-228600" defTabSz="914400">
              <a:lnSpc>
                <a:spcPct val="110000"/>
              </a:lnSpc>
            </a:pPr>
            <a:r>
              <a:rPr lang="en-US" sz="1000" dirty="0"/>
              <a:t>Accelerating path to net zero through reduction of housing emissions</a:t>
            </a:r>
          </a:p>
          <a:p>
            <a:pPr marL="171450" indent="-228600" defTabSz="914400">
              <a:lnSpc>
                <a:spcPct val="110000"/>
              </a:lnSpc>
            </a:pPr>
            <a:r>
              <a:rPr lang="en-US" sz="1000" dirty="0"/>
              <a:t>Levelling up housing stock and improving standards </a:t>
            </a:r>
          </a:p>
          <a:p>
            <a:pPr marL="171450" indent="-228600" defTabSz="914400">
              <a:lnSpc>
                <a:spcPct val="110000"/>
              </a:lnSpc>
            </a:pPr>
            <a:r>
              <a:rPr lang="en-US" sz="1000" dirty="0"/>
              <a:t>Reducing costs of housing maintenance &amp; energy use</a:t>
            </a:r>
          </a:p>
          <a:p>
            <a:pPr marL="171450" indent="-228600" defTabSz="914400">
              <a:lnSpc>
                <a:spcPct val="110000"/>
              </a:lnSpc>
            </a:pPr>
            <a:r>
              <a:rPr lang="en-US" sz="1000" dirty="0"/>
              <a:t>Enabling an uplift of skills and developing job opportunities for the benefit of local people</a:t>
            </a:r>
          </a:p>
          <a:p>
            <a:pPr marL="171450" indent="-228600" defTabSz="914400">
              <a:lnSpc>
                <a:spcPct val="110000"/>
              </a:lnSpc>
            </a:pPr>
            <a:r>
              <a:rPr lang="en-US" sz="1000" dirty="0"/>
              <a:t>Growing low carbon economy and supply chains</a:t>
            </a:r>
          </a:p>
          <a:p>
            <a:pPr marL="171450" indent="-228600" defTabSz="914400">
              <a:lnSpc>
                <a:spcPct val="110000"/>
              </a:lnSpc>
            </a:pPr>
            <a:r>
              <a:rPr lang="en-US" sz="1000" dirty="0"/>
              <a:t>Developing investable proposition</a:t>
            </a:r>
          </a:p>
          <a:p>
            <a:pPr marL="171450" indent="-228600" defTabSz="914400">
              <a:lnSpc>
                <a:spcPct val="110000"/>
              </a:lnSpc>
            </a:pPr>
            <a:r>
              <a:rPr lang="en-US" sz="1000" dirty="0" err="1"/>
              <a:t>Optimising</a:t>
            </a:r>
            <a:r>
              <a:rPr lang="en-US" sz="1000" dirty="0"/>
              <a:t> the benefit of investment to connect with wider policy areas such as digital and energy transformation</a:t>
            </a:r>
          </a:p>
          <a:p>
            <a:pPr indent="-228600" defTabSz="914400">
              <a:lnSpc>
                <a:spcPct val="110000"/>
              </a:lnSpc>
            </a:pPr>
            <a:endParaRPr lang="en-US" sz="1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F7B4220-BEA3-CCB0-C193-8BB5E9F30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7770" y="280186"/>
            <a:ext cx="4391562" cy="119713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3600" dirty="0"/>
              <a:t>Route to zero- what is the plan?</a:t>
            </a:r>
          </a:p>
        </p:txBody>
      </p:sp>
    </p:spTree>
    <p:extLst>
      <p:ext uri="{BB962C8B-B14F-4D97-AF65-F5344CB8AC3E}">
        <p14:creationId xmlns:p14="http://schemas.microsoft.com/office/powerpoint/2010/main" val="248400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D9D6F443-5E9D-475A-A81C-6F21ED7D9C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8535" y="562965"/>
            <a:ext cx="8166929" cy="3520370"/>
          </a:xfrm>
        </p:spPr>
        <p:txBody>
          <a:bodyPr>
            <a:noAutofit/>
          </a:bodyPr>
          <a:lstStyle/>
          <a:p>
            <a:r>
              <a:rPr lang="en-GB" sz="1200" dirty="0">
                <a:latin typeface="Arial Nova Light" panose="020B0304020202020204" pitchFamily="34" charset="0"/>
              </a:rPr>
              <a:t>Significant scale and size.</a:t>
            </a:r>
          </a:p>
          <a:p>
            <a:r>
              <a:rPr lang="en-GB" sz="1200" dirty="0">
                <a:latin typeface="Arial Nova Light" panose="020B0304020202020204" pitchFamily="34" charset="0"/>
              </a:rPr>
              <a:t>Largest city outside London - 1.15m people (89,000 households) and population growing - estimated 150,000 additional people by 2031.</a:t>
            </a:r>
          </a:p>
          <a:p>
            <a:r>
              <a:rPr lang="en-GB" sz="1200" dirty="0">
                <a:latin typeface="Arial Nova Light" panose="020B0304020202020204" pitchFamily="34" charset="0"/>
              </a:rPr>
              <a:t>Young and diverse city - </a:t>
            </a:r>
            <a:r>
              <a:rPr lang="en-GB" sz="1200" dirty="0">
                <a:solidFill>
                  <a:prstClr val="black"/>
                </a:solidFill>
                <a:latin typeface="Arial Nova Light" panose="020B0304020202020204" pitchFamily="34" charset="0"/>
              </a:rPr>
              <a:t>Birmingham is the youngest city in Europe and 40% of population aged under 25; m</a:t>
            </a:r>
            <a:r>
              <a:rPr lang="en-GB" sz="1200" dirty="0">
                <a:latin typeface="Arial Nova Light" panose="020B0304020202020204" pitchFamily="34" charset="0"/>
              </a:rPr>
              <a:t>ost diverse population outside London.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C21603-D5AE-48F1-8505-89055F14E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958"/>
            <a:ext cx="8229600" cy="745592"/>
          </a:xfrm>
        </p:spPr>
        <p:txBody>
          <a:bodyPr anchor="ctr">
            <a:normAutofit/>
          </a:bodyPr>
          <a:lstStyle/>
          <a:p>
            <a:r>
              <a:rPr lang="en-GB" b="1" dirty="0"/>
              <a:t>We’re Birmingham: our context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814819-4369-4771-8A89-CEF011280E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PAGE </a:t>
            </a:r>
            <a:fld id="{45A89BE1-5792-4ACB-BF4C-7FAB88C6C5B7}" type="slidenum">
              <a:rPr lang="en-GB" smtClean="0"/>
              <a:pPr>
                <a:spcAft>
                  <a:spcPts val="600"/>
                </a:spcAft>
              </a:pPr>
              <a:t>3</a:t>
            </a:fld>
            <a:endParaRPr lang="en-GB" dirty="0"/>
          </a:p>
        </p:txBody>
      </p:sp>
      <p:pic>
        <p:nvPicPr>
          <p:cNvPr id="7" name="Picture 4" descr="A picture containing text, graffiti, colorful, painted&#10;&#10;Description automatically generated">
            <a:extLst>
              <a:ext uri="{FF2B5EF4-FFF2-40B4-BE49-F238E27FC236}">
                <a16:creationId xmlns:a16="http://schemas.microsoft.com/office/drawing/2014/main" id="{68673E7C-F475-405E-9F9E-697195807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1923678"/>
            <a:ext cx="3754760" cy="2183304"/>
          </a:xfrm>
          <a:prstGeom prst="rect">
            <a:avLst/>
          </a:prstGeom>
          <a:noFill/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FC018C82-F481-4134-82A2-0EC392722749}"/>
              </a:ext>
            </a:extLst>
          </p:cNvPr>
          <p:cNvSpPr txBox="1">
            <a:spLocks/>
          </p:cNvSpPr>
          <p:nvPr/>
        </p:nvSpPr>
        <p:spPr>
          <a:xfrm>
            <a:off x="457199" y="2075833"/>
            <a:ext cx="4339199" cy="2306294"/>
          </a:xfrm>
          <a:prstGeom prst="rect">
            <a:avLst/>
          </a:prstGeom>
        </p:spPr>
        <p:txBody>
          <a:bodyPr vert="horz" lIns="77925" tIns="38963" rIns="77925" bIns="38963" rtlCol="0">
            <a:noAutofit/>
          </a:bodyPr>
          <a:lstStyle>
            <a:lvl1pPr marL="292219" indent="-292219" algn="l" defTabSz="779252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 Nova" pitchFamily="34" charset="0"/>
                <a:ea typeface="+mn-ea"/>
                <a:cs typeface="+mn-cs"/>
              </a:defRPr>
            </a:lvl1pPr>
            <a:lvl2pPr marL="633142" indent="-243516" algn="l" defTabSz="7792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Arial Nova Light" pitchFamily="34" charset="0"/>
                <a:ea typeface="+mn-ea"/>
                <a:cs typeface="Arial Nova Light" pitchFamily="34" charset="0"/>
              </a:defRPr>
            </a:lvl2pPr>
            <a:lvl3pPr marL="974065" indent="-194813" algn="l" defTabSz="779252" rtl="0" eaLnBrk="1" latinLnBrk="0" hangingPunct="1">
              <a:spcBef>
                <a:spcPct val="20000"/>
              </a:spcBef>
              <a:buFont typeface="Arial Nova Light" pitchFamily="34" charset="0"/>
              <a:buChar char="–"/>
              <a:defRPr sz="1500" kern="1200">
                <a:solidFill>
                  <a:schemeClr val="tx1"/>
                </a:solidFill>
                <a:latin typeface="Arial Nova Light" pitchFamily="34" charset="0"/>
                <a:ea typeface="+mn-ea"/>
                <a:cs typeface="Arial Nova Light" pitchFamily="34" charset="0"/>
              </a:defRPr>
            </a:lvl3pPr>
            <a:lvl4pPr marL="1363690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Arial Nova Light" pitchFamily="34" charset="0"/>
                <a:ea typeface="+mn-ea"/>
                <a:cs typeface="Arial Nova Light" pitchFamily="34" charset="0"/>
              </a:defRPr>
            </a:lvl4pPr>
            <a:lvl5pPr marL="1753316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Arial Nova Light" pitchFamily="34" charset="0"/>
                <a:ea typeface="+mn-ea"/>
                <a:cs typeface="Arial Nova Light" pitchFamily="34" charset="0"/>
              </a:defRPr>
            </a:lvl5pPr>
            <a:lvl6pPr marL="2142942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32568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2194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1820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latin typeface="Arial Nova Light" panose="020B0304020202020204" pitchFamily="34" charset="0"/>
              </a:rPr>
              <a:t>Diversity and youth are strengths and sources of innovation.</a:t>
            </a:r>
          </a:p>
          <a:p>
            <a:r>
              <a:rPr lang="en-GB" sz="1200" dirty="0">
                <a:latin typeface="Arial Nova Light" panose="020B0304020202020204" pitchFamily="34" charset="0"/>
              </a:rPr>
              <a:t>Fastest growing economy pre-pandemic but impacted hard by COVID.</a:t>
            </a:r>
          </a:p>
          <a:p>
            <a:r>
              <a:rPr lang="en-GB" sz="1200" dirty="0">
                <a:latin typeface="Arial Nova Light" panose="020B0304020202020204" pitchFamily="34" charset="0"/>
              </a:rPr>
              <a:t>40% of economy and population of West Midlands CA area. </a:t>
            </a:r>
          </a:p>
          <a:p>
            <a:r>
              <a:rPr lang="en-GB" sz="1200" dirty="0">
                <a:latin typeface="Arial Nova Light" panose="020B0304020202020204" pitchFamily="34" charset="0"/>
              </a:rPr>
              <a:t>Over 100,000 new jobs needed.</a:t>
            </a:r>
          </a:p>
          <a:p>
            <a:r>
              <a:rPr lang="en-GB" sz="1200" dirty="0">
                <a:latin typeface="Arial Nova Light" panose="020B0304020202020204" pitchFamily="34" charset="0"/>
              </a:rPr>
              <a:t>407ha of employment land required.</a:t>
            </a:r>
          </a:p>
          <a:p>
            <a:r>
              <a:rPr lang="en-GB" sz="1200" dirty="0">
                <a:latin typeface="Arial Nova Light" panose="020B0304020202020204" pitchFamily="34" charset="0"/>
              </a:rPr>
              <a:t>Birmingham City Council is Europe’s largest single-tier authority.</a:t>
            </a:r>
          </a:p>
          <a:p>
            <a:r>
              <a:rPr lang="en-GB" sz="1200" dirty="0">
                <a:latin typeface="Arial Nova Light" panose="020B0304020202020204" pitchFamily="34" charset="0"/>
              </a:rPr>
              <a:t>Major transformations taking place and we’re hosting the Commonwealth Games.</a:t>
            </a:r>
          </a:p>
        </p:txBody>
      </p:sp>
    </p:spTree>
    <p:extLst>
      <p:ext uri="{BB962C8B-B14F-4D97-AF65-F5344CB8AC3E}">
        <p14:creationId xmlns:p14="http://schemas.microsoft.com/office/powerpoint/2010/main" val="221918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DF911F-E155-0B62-7AA1-31C1455449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0106" y="875886"/>
            <a:ext cx="8224313" cy="3394472"/>
          </a:xfrm>
        </p:spPr>
        <p:txBody>
          <a:bodyPr vert="horz" lIns="77925" tIns="38963" rIns="77925" bIns="38963" rtlCol="0" anchor="t">
            <a:normAutofit lnSpcReduction="10000"/>
          </a:bodyPr>
          <a:lstStyle/>
          <a:p>
            <a:pPr marL="292100" indent="-292100"/>
            <a:r>
              <a:rPr lang="en-GB" dirty="0">
                <a:latin typeface="Arial Nova"/>
              </a:rPr>
              <a:t>Historic lack of investment in our stock </a:t>
            </a:r>
          </a:p>
          <a:p>
            <a:pPr marL="292100" indent="-292100"/>
            <a:r>
              <a:rPr lang="en-GB" dirty="0">
                <a:latin typeface="Arial Nova"/>
              </a:rPr>
              <a:t>PRS stock condition- how we do drive up quality in the sector?</a:t>
            </a:r>
          </a:p>
          <a:p>
            <a:pPr marL="292100" indent="-292100"/>
            <a:r>
              <a:rPr lang="en-GB" dirty="0">
                <a:latin typeface="Arial Nova" panose="020B0504020202020204" pitchFamily="34" charset="0"/>
              </a:rPr>
              <a:t>Affordability &amp; Accessibility</a:t>
            </a:r>
          </a:p>
          <a:p>
            <a:pPr marL="292100" indent="-292100"/>
            <a:r>
              <a:rPr lang="en-GB" dirty="0">
                <a:latin typeface="Arial Nova"/>
              </a:rPr>
              <a:t>Lack of strategy around asset management/HRA</a:t>
            </a:r>
          </a:p>
          <a:p>
            <a:pPr marL="292100" indent="-292100"/>
            <a:r>
              <a:rPr lang="en-GB" dirty="0">
                <a:latin typeface="Arial Nova"/>
              </a:rPr>
              <a:t>Poor regulation in the exempt sector </a:t>
            </a:r>
          </a:p>
          <a:p>
            <a:pPr marL="292100" indent="-292100"/>
            <a:r>
              <a:rPr lang="en-GB" dirty="0">
                <a:latin typeface="Arial Nova"/>
              </a:rPr>
              <a:t>Age and condition of LA stock </a:t>
            </a:r>
            <a:endParaRPr lang="en-GB" dirty="0"/>
          </a:p>
          <a:p>
            <a:pPr marL="292100" indent="-292100"/>
            <a:r>
              <a:rPr lang="en-GB" dirty="0">
                <a:latin typeface="Arial Nova"/>
              </a:rPr>
              <a:t>Viability vs regeneration </a:t>
            </a:r>
            <a:endParaRPr lang="en-GB" dirty="0"/>
          </a:p>
          <a:p>
            <a:pPr marL="292100" indent="-292100"/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CA1FC9-2BA0-AFA2-EEB9-AB2CA09F4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 Nova"/>
              </a:rPr>
              <a:t>What are the drag factors?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DB458D-B738-BFA9-5688-289F56F416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/>
              <a:t>PAGE </a:t>
            </a:r>
            <a:fld id="{45A89BE1-5792-4ACB-BF4C-7FAB88C6C5B7}" type="slidenum">
              <a:rPr lang="en-GB" smtClean="0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946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1">
            <a:extLst>
              <a:ext uri="{FF2B5EF4-FFF2-40B4-BE49-F238E27FC236}">
                <a16:creationId xmlns:a16="http://schemas.microsoft.com/office/drawing/2014/main" id="{734C923C-C60E-6875-4C1A-6EE4CC9C57FB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86983101"/>
              </p:ext>
            </p:extLst>
          </p:nvPr>
        </p:nvGraphicFramePr>
        <p:xfrm>
          <a:off x="377864" y="785004"/>
          <a:ext cx="8363894" cy="3485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E35B24BF-D9AD-7756-E6C2-EEA995C46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 Nova"/>
              </a:rPr>
              <a:t>What are the key workstreams?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D8FC32-EB88-4433-8B69-17BECB7A9B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/>
              <a:t>PAGE </a:t>
            </a:r>
            <a:fld id="{45A89BE1-5792-4ACB-BF4C-7FAB88C6C5B7}" type="slidenum">
              <a:rPr lang="en-GB" smtClean="0"/>
              <a:pPr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667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A picture containing outdoor, sky, day&#10;&#10;Description automatically generated">
            <a:extLst>
              <a:ext uri="{FF2B5EF4-FFF2-40B4-BE49-F238E27FC236}">
                <a16:creationId xmlns:a16="http://schemas.microsoft.com/office/drawing/2014/main" id="{03C0943E-42C0-48E0-B137-3B8E96C405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2104" r="2104"/>
          <a:stretch/>
        </p:blipFill>
        <p:spPr>
          <a:xfrm>
            <a:off x="568058" y="666983"/>
            <a:ext cx="3778754" cy="2731823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47094A8-21EE-46B3-A766-94CF1F287DE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55588" y="361384"/>
            <a:ext cx="6172200" cy="744538"/>
          </a:xfrm>
        </p:spPr>
        <p:txBody>
          <a:bodyPr/>
          <a:lstStyle/>
          <a:p>
            <a:r>
              <a:rPr lang="en-GB" dirty="0"/>
              <a:t>A Growing City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ED2F04D-FE9B-40FD-9A1A-1274801674C6}"/>
              </a:ext>
            </a:extLst>
          </p:cNvPr>
          <p:cNvSpPr txBox="1">
            <a:spLocks/>
          </p:cNvSpPr>
          <p:nvPr/>
        </p:nvSpPr>
        <p:spPr>
          <a:xfrm>
            <a:off x="4493461" y="1183560"/>
            <a:ext cx="3496454" cy="3038817"/>
          </a:xfrm>
          <a:prstGeom prst="rect">
            <a:avLst/>
          </a:prstGeom>
        </p:spPr>
        <p:txBody>
          <a:bodyPr vert="horz" lIns="58444" tIns="29222" rIns="58444" bIns="29222" rtlCol="0">
            <a:normAutofit/>
          </a:bodyPr>
          <a:lstStyle>
            <a:lvl1pPr marL="292219" indent="-292219" algn="l" defTabSz="779252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 Nova" pitchFamily="34" charset="0"/>
                <a:ea typeface="+mn-ea"/>
                <a:cs typeface="+mn-cs"/>
              </a:defRPr>
            </a:lvl1pPr>
            <a:lvl2pPr marL="633142" indent="-243516" algn="l" defTabSz="7792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Arial Nova Light" pitchFamily="34" charset="0"/>
                <a:ea typeface="+mn-ea"/>
                <a:cs typeface="Arial Nova Light" pitchFamily="34" charset="0"/>
              </a:defRPr>
            </a:lvl2pPr>
            <a:lvl3pPr marL="974065" indent="-194813" algn="l" defTabSz="779252" rtl="0" eaLnBrk="1" latinLnBrk="0" hangingPunct="1">
              <a:spcBef>
                <a:spcPct val="20000"/>
              </a:spcBef>
              <a:buFont typeface="Arial Nova Light" pitchFamily="34" charset="0"/>
              <a:buChar char="–"/>
              <a:defRPr sz="1500" kern="1200">
                <a:solidFill>
                  <a:schemeClr val="tx1"/>
                </a:solidFill>
                <a:latin typeface="Arial Nova Light" pitchFamily="34" charset="0"/>
                <a:ea typeface="+mn-ea"/>
                <a:cs typeface="Arial Nova Light" pitchFamily="34" charset="0"/>
              </a:defRPr>
            </a:lvl3pPr>
            <a:lvl4pPr marL="1363690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Arial Nova Light" pitchFamily="34" charset="0"/>
                <a:ea typeface="+mn-ea"/>
                <a:cs typeface="Arial Nova Light" pitchFamily="34" charset="0"/>
              </a:defRPr>
            </a:lvl4pPr>
            <a:lvl5pPr marL="1753316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Arial Nova Light" pitchFamily="34" charset="0"/>
                <a:ea typeface="+mn-ea"/>
                <a:cs typeface="Arial Nova Light" pitchFamily="34" charset="0"/>
              </a:defRPr>
            </a:lvl5pPr>
            <a:lvl6pPr marL="2142942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32568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2194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1820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8395" indent="-300031" defTabSz="584439">
              <a:lnSpc>
                <a:spcPct val="90000"/>
              </a:lnSpc>
              <a:spcBef>
                <a:spcPts val="630"/>
              </a:spcBef>
              <a:spcAft>
                <a:spcPts val="630"/>
              </a:spcAft>
              <a:defRPr/>
            </a:pPr>
            <a:r>
              <a:rPr lang="en-GB" altLang="en-US" sz="1425" dirty="0">
                <a:solidFill>
                  <a:prstClr val="black"/>
                </a:solidFill>
              </a:rPr>
              <a:t>150,000 additional people</a:t>
            </a:r>
          </a:p>
          <a:p>
            <a:pPr marL="618395" indent="-300031" defTabSz="584439">
              <a:lnSpc>
                <a:spcPct val="90000"/>
              </a:lnSpc>
              <a:spcBef>
                <a:spcPts val="630"/>
              </a:spcBef>
              <a:spcAft>
                <a:spcPts val="630"/>
              </a:spcAft>
              <a:defRPr/>
            </a:pPr>
            <a:r>
              <a:rPr lang="en-GB" altLang="en-US" sz="1425" dirty="0">
                <a:solidFill>
                  <a:prstClr val="black"/>
                </a:solidFill>
              </a:rPr>
              <a:t>89,000 additional homes needed.</a:t>
            </a:r>
          </a:p>
          <a:p>
            <a:pPr marL="618395" indent="-300031" defTabSz="584439">
              <a:lnSpc>
                <a:spcPct val="90000"/>
              </a:lnSpc>
              <a:spcBef>
                <a:spcPts val="630"/>
              </a:spcBef>
              <a:spcAft>
                <a:spcPts val="630"/>
              </a:spcAft>
              <a:defRPr/>
            </a:pPr>
            <a:r>
              <a:rPr lang="en-GB" altLang="en-US" sz="1425" dirty="0">
                <a:solidFill>
                  <a:prstClr val="black"/>
                </a:solidFill>
              </a:rPr>
              <a:t>Current supply of 65,000 o</a:t>
            </a:r>
            <a:r>
              <a:rPr lang="en-GB" sz="1350" dirty="0">
                <a:solidFill>
                  <a:prstClr val="black"/>
                </a:solidFill>
                <a:latin typeface="Arial Nova"/>
              </a:rPr>
              <a:t>f which 19,400 should be affordable </a:t>
            </a:r>
          </a:p>
          <a:p>
            <a:pPr marL="618395" indent="-300031" defTabSz="584439">
              <a:lnSpc>
                <a:spcPct val="90000"/>
              </a:lnSpc>
              <a:spcBef>
                <a:spcPts val="630"/>
              </a:spcBef>
              <a:spcAft>
                <a:spcPts val="630"/>
              </a:spcAft>
              <a:defRPr/>
            </a:pPr>
            <a:r>
              <a:rPr lang="en-US" altLang="en-US" sz="1425" dirty="0">
                <a:solidFill>
                  <a:prstClr val="black"/>
                </a:solidFill>
              </a:rPr>
              <a:t>Over 100,000 new jobs needed</a:t>
            </a:r>
          </a:p>
          <a:p>
            <a:pPr marL="618395" indent="-300031" defTabSz="584439">
              <a:lnSpc>
                <a:spcPct val="90000"/>
              </a:lnSpc>
              <a:spcBef>
                <a:spcPts val="630"/>
              </a:spcBef>
              <a:spcAft>
                <a:spcPts val="630"/>
              </a:spcAft>
              <a:defRPr/>
            </a:pPr>
            <a:r>
              <a:rPr lang="en-US" altLang="en-US" sz="1425" dirty="0">
                <a:solidFill>
                  <a:prstClr val="black"/>
                </a:solidFill>
              </a:rPr>
              <a:t>407ha of employment land required</a:t>
            </a:r>
          </a:p>
          <a:p>
            <a:pPr marL="219164" indent="-219164" defTabSz="584439">
              <a:defRPr/>
            </a:pPr>
            <a:endParaRPr lang="en-US" sz="142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01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idx="4294967295"/>
          </p:nvPr>
        </p:nvSpPr>
        <p:spPr>
          <a:xfrm>
            <a:off x="0" y="254000"/>
            <a:ext cx="6172200" cy="558800"/>
          </a:xfrm>
        </p:spPr>
        <p:txBody>
          <a:bodyPr anchor="ctr">
            <a:normAutofit/>
          </a:bodyPr>
          <a:lstStyle/>
          <a:p>
            <a:r>
              <a:rPr lang="en-GB" dirty="0"/>
              <a:t>Confidence in Birmingham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EC209A-6923-4135-AD67-771817A8E674}"/>
              </a:ext>
            </a:extLst>
          </p:cNvPr>
          <p:cNvSpPr txBox="1"/>
          <p:nvPr/>
        </p:nvSpPr>
        <p:spPr>
          <a:xfrm>
            <a:off x="4732433" y="819149"/>
            <a:ext cx="3475375" cy="40780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2679" indent="-214313" defTabSz="342900">
              <a:spcBef>
                <a:spcPts val="630"/>
              </a:spcBef>
              <a:spcAft>
                <a:spcPts val="630"/>
              </a:spcAft>
              <a:buFont typeface="Wingdings" panose="05000000000000000000" pitchFamily="2" charset="2"/>
              <a:buChar char="§"/>
              <a:defRPr/>
            </a:pPr>
            <a:r>
              <a:rPr lang="en-GB" sz="1200" dirty="0">
                <a:solidFill>
                  <a:prstClr val="black"/>
                </a:solidFill>
                <a:latin typeface="Arial Nova"/>
                <a:cs typeface="Arial" pitchFamily="34" charset="0"/>
              </a:rPr>
              <a:t>Prior to Covid </a:t>
            </a:r>
            <a:r>
              <a:rPr lang="en-GB" sz="1200" dirty="0">
                <a:solidFill>
                  <a:prstClr val="black"/>
                </a:solidFill>
                <a:latin typeface="Arial Nova"/>
              </a:rPr>
              <a:t>growth at twice the rate of London and three times the UK average. </a:t>
            </a:r>
          </a:p>
          <a:p>
            <a:pPr marL="532679" indent="-214313" defTabSz="342900">
              <a:spcBef>
                <a:spcPts val="630"/>
              </a:spcBef>
              <a:spcAft>
                <a:spcPts val="630"/>
              </a:spcAft>
              <a:buFont typeface="Wingdings" panose="05000000000000000000" pitchFamily="2" charset="2"/>
              <a:buChar char="§"/>
              <a:defRPr/>
            </a:pPr>
            <a:r>
              <a:rPr lang="en-GB" sz="1200" dirty="0">
                <a:solidFill>
                  <a:prstClr val="black"/>
                </a:solidFill>
                <a:latin typeface="Arial Nova"/>
              </a:rPr>
              <a:t>Significant investment in infrastructure, HS2 and Metro</a:t>
            </a:r>
          </a:p>
          <a:p>
            <a:pPr marL="532679" indent="-214313" defTabSz="342900">
              <a:spcBef>
                <a:spcPts val="630"/>
              </a:spcBef>
              <a:spcAft>
                <a:spcPts val="630"/>
              </a:spcAft>
              <a:buFont typeface="Wingdings" panose="05000000000000000000" pitchFamily="2" charset="2"/>
              <a:buChar char="§"/>
              <a:defRPr/>
            </a:pPr>
            <a:r>
              <a:rPr lang="en-GB" sz="1200" dirty="0">
                <a:solidFill>
                  <a:prstClr val="black"/>
                </a:solidFill>
                <a:latin typeface="Arial Nova"/>
              </a:rPr>
              <a:t>Host city for 2022 Commonwealth Games</a:t>
            </a:r>
          </a:p>
          <a:p>
            <a:pPr marL="532679" indent="-214313" defTabSz="342900">
              <a:spcBef>
                <a:spcPts val="630"/>
              </a:spcBef>
              <a:spcAft>
                <a:spcPts val="630"/>
              </a:spcAft>
              <a:buFont typeface="Wingdings" panose="05000000000000000000" pitchFamily="2" charset="2"/>
              <a:buChar char="§"/>
              <a:defRPr/>
            </a:pPr>
            <a:r>
              <a:rPr lang="en-GB" sz="1200" dirty="0">
                <a:solidFill>
                  <a:prstClr val="black"/>
                </a:solidFill>
                <a:latin typeface="Arial Nova"/>
              </a:rPr>
              <a:t>UK’s best performing region for foreign direct investment (2020/21), 38 projects secured creating 2,263 new jobs </a:t>
            </a:r>
          </a:p>
          <a:p>
            <a:pPr marL="532679" indent="-214313" defTabSz="342900">
              <a:spcBef>
                <a:spcPts val="630"/>
              </a:spcBef>
              <a:spcAft>
                <a:spcPts val="630"/>
              </a:spcAft>
              <a:buFont typeface="Wingdings" panose="05000000000000000000" pitchFamily="2" charset="2"/>
              <a:buChar char="§"/>
              <a:defRPr/>
            </a:pPr>
            <a:r>
              <a:rPr lang="en-GB" sz="1200" dirty="0">
                <a:solidFill>
                  <a:prstClr val="black"/>
                </a:solidFill>
                <a:latin typeface="Arial Nova"/>
              </a:rPr>
              <a:t>Attracted major investment projects including Department of Transport and Goldman Sachs</a:t>
            </a:r>
          </a:p>
          <a:p>
            <a:pPr marL="532679" indent="-214313" defTabSz="342900">
              <a:spcBef>
                <a:spcPts val="630"/>
              </a:spcBef>
              <a:spcAft>
                <a:spcPts val="630"/>
              </a:spcAft>
              <a:buFont typeface="Wingdings" panose="05000000000000000000" pitchFamily="2" charset="2"/>
              <a:buChar char="§"/>
              <a:defRPr/>
            </a:pPr>
            <a:r>
              <a:rPr lang="en-GB" sz="1200" dirty="0">
                <a:solidFill>
                  <a:prstClr val="black"/>
                </a:solidFill>
                <a:latin typeface="Arial Nova"/>
              </a:rPr>
              <a:t>More new business start-ups than any other city outside London</a:t>
            </a:r>
          </a:p>
          <a:p>
            <a:pPr marL="575541" indent="-257175" defTabSz="342900">
              <a:spcBef>
                <a:spcPts val="630"/>
              </a:spcBef>
              <a:spcAft>
                <a:spcPts val="630"/>
              </a:spcAft>
              <a:buFont typeface="Arial" panose="020B0604020202020204" pitchFamily="34" charset="0"/>
              <a:buChar char="•"/>
              <a:defRPr/>
            </a:pPr>
            <a:endParaRPr lang="en-GB" sz="1050" dirty="0">
              <a:solidFill>
                <a:prstClr val="black"/>
              </a:solidFill>
              <a:latin typeface="Arial Nova"/>
            </a:endParaRPr>
          </a:p>
          <a:p>
            <a:pPr marL="575541" indent="-257175" defTabSz="342900">
              <a:spcBef>
                <a:spcPts val="630"/>
              </a:spcBef>
              <a:spcAft>
                <a:spcPts val="630"/>
              </a:spcAft>
              <a:buFont typeface="Arial" panose="020B0604020202020204" pitchFamily="34" charset="0"/>
              <a:buChar char="•"/>
              <a:defRPr/>
            </a:pPr>
            <a:endParaRPr lang="en-GB" sz="105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BE44C4-BCC3-437E-BE8A-E3DBA888E6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922" r="12922"/>
          <a:stretch/>
        </p:blipFill>
        <p:spPr>
          <a:xfrm>
            <a:off x="3085599" y="1007013"/>
            <a:ext cx="1557602" cy="1485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BDF19A-B3D4-4145-8F1C-4C137C6CF9C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500" r="20500"/>
          <a:stretch/>
        </p:blipFill>
        <p:spPr>
          <a:xfrm>
            <a:off x="3085599" y="2571750"/>
            <a:ext cx="1557602" cy="1485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160CD7-8200-41EC-B8E0-DFCFA6567E9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021" r="15021"/>
          <a:stretch/>
        </p:blipFill>
        <p:spPr>
          <a:xfrm>
            <a:off x="1438765" y="1007013"/>
            <a:ext cx="1557602" cy="1485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041B47A-F1F8-4B47-AABA-019E0D9546B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6363" r="26363"/>
          <a:stretch/>
        </p:blipFill>
        <p:spPr>
          <a:xfrm>
            <a:off x="1438765" y="2571750"/>
            <a:ext cx="1557602" cy="148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23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ky, outdoor, light&#10;&#10;Description automatically generated">
            <a:extLst>
              <a:ext uri="{FF2B5EF4-FFF2-40B4-BE49-F238E27FC236}">
                <a16:creationId xmlns:a16="http://schemas.microsoft.com/office/drawing/2014/main" id="{DE851708-C9E9-4774-81EB-822C106EF2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442" y="0"/>
            <a:ext cx="8358995" cy="508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84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C2764B-A99D-4E74-8D19-C165E8163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63" y="87392"/>
            <a:ext cx="7346045" cy="413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31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F8EC7300-3364-400E-8015-D9FA17C6B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922"/>
            <a:ext cx="8229600" cy="745592"/>
          </a:xfrm>
        </p:spPr>
        <p:txBody>
          <a:bodyPr anchor="ctr">
            <a:normAutofit/>
          </a:bodyPr>
          <a:lstStyle/>
          <a:p>
            <a:r>
              <a:rPr lang="en-GB" dirty="0"/>
              <a:t>Growth programmes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CA3E66-E870-4221-AE92-B01190BEFA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7863" y="4861127"/>
            <a:ext cx="2133600" cy="273844"/>
          </a:xfrm>
        </p:spPr>
        <p:txBody>
          <a:bodyPr/>
          <a:lstStyle/>
          <a:p>
            <a:r>
              <a:rPr lang="en-GB"/>
              <a:t>PAGE </a:t>
            </a:r>
            <a:fld id="{45A89BE1-5792-4ACB-BF4C-7FAB88C6C5B7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8418D0-50C9-4AB1-9199-016C599C02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3" t="33389" r="53353" b="18793"/>
          <a:stretch/>
        </p:blipFill>
        <p:spPr>
          <a:xfrm>
            <a:off x="6238494" y="760660"/>
            <a:ext cx="2437962" cy="14727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CABEEF-12B6-4B19-BCE1-CF76AD7777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5" r="9879" b="8722"/>
          <a:stretch/>
        </p:blipFill>
        <p:spPr>
          <a:xfrm>
            <a:off x="4036739" y="2246238"/>
            <a:ext cx="2188794" cy="15483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7E93F7-D27F-4E82-A99C-9C1441E0A3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3776" y="773527"/>
            <a:ext cx="2201756" cy="14727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99BABF8-EE5E-43D9-9679-68A802D87D79}"/>
              </a:ext>
            </a:extLst>
          </p:cNvPr>
          <p:cNvSpPr txBox="1"/>
          <p:nvPr/>
        </p:nvSpPr>
        <p:spPr>
          <a:xfrm>
            <a:off x="6440647" y="2372345"/>
            <a:ext cx="2235809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Arial Nova Light" panose="020B0304020202020204" pitchFamily="34" charset="0"/>
              </a:rPr>
              <a:t>Spotlight on: Smithfield, Martineau Galleries, Oval Estate - will deliver: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latin typeface="Arial Nova Light" panose="020B0304020202020204" pitchFamily="34" charset="0"/>
              </a:rPr>
              <a:t>6,000 homes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latin typeface="Arial Nova Light" panose="020B0304020202020204" pitchFamily="34" charset="0"/>
              </a:rPr>
              <a:t>4,000,000+ </a:t>
            </a:r>
            <a:r>
              <a:rPr lang="en-GB" sz="1100" dirty="0" err="1">
                <a:latin typeface="Arial Nova Light" panose="020B0304020202020204" pitchFamily="34" charset="0"/>
              </a:rPr>
              <a:t>sqft</a:t>
            </a:r>
            <a:r>
              <a:rPr lang="en-GB" sz="1100" dirty="0">
                <a:latin typeface="Arial Nova Light" panose="020B0304020202020204" pitchFamily="34" charset="0"/>
              </a:rPr>
              <a:t> of commercial floorspace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latin typeface="Arial Nova Light" panose="020B0304020202020204" pitchFamily="34" charset="0"/>
              </a:rPr>
              <a:t>35,000 jobs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latin typeface="Arial Nova Light" panose="020B0304020202020204" pitchFamily="34" charset="0"/>
              </a:rPr>
              <a:t>£1bn+ boost to the local economy</a:t>
            </a:r>
            <a:endParaRPr lang="en-GB" sz="1700" dirty="0"/>
          </a:p>
          <a:p>
            <a:endParaRPr lang="en-GB" sz="1700" dirty="0"/>
          </a:p>
          <a:p>
            <a:endParaRPr lang="en-GB" sz="17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FECA13-FB64-422D-B3A3-E086F4192519}"/>
              </a:ext>
            </a:extLst>
          </p:cNvPr>
          <p:cNvSpPr txBox="1"/>
          <p:nvPr/>
        </p:nvSpPr>
        <p:spPr>
          <a:xfrm>
            <a:off x="539552" y="760660"/>
            <a:ext cx="3378741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sz="1200" dirty="0">
                <a:latin typeface="Arial Nova Light" panose="020B0304020202020204" pitchFamily="34" charset="0"/>
                <a:cs typeface="Arial" pitchFamily="34" charset="0"/>
              </a:rPr>
              <a:t>BCC investing £3.5bn to help deliver CWG, make city heart </a:t>
            </a:r>
            <a:r>
              <a:rPr lang="en-GB" sz="1200" dirty="0">
                <a:latin typeface="Arial Nova Light" panose="020B0304020202020204" pitchFamily="34" charset="0"/>
                <a:cs typeface="Arial" pitchFamily="34" charset="0"/>
              </a:rPr>
              <a:t>of the HS2 network, and deliver </a:t>
            </a:r>
            <a:r>
              <a:rPr lang="en-GB" altLang="en-US" sz="1200" dirty="0">
                <a:latin typeface="Arial Nova Light" panose="020B0304020202020204" pitchFamily="34" charset="0"/>
                <a:cs typeface="Arial" pitchFamily="34" charset="0"/>
              </a:rPr>
              <a:t>51,000 homes and 253ha of employment land.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Arial Nova Light" panose="020B0304020202020204" pitchFamily="34" charset="0"/>
              </a:rPr>
              <a:t>Working with partners to deliver large development programmes to spur new homes, employment space, community facilities, environmental improvements and growth and jobs.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Arial Nova Light" panose="020B0304020202020204" pitchFamily="34" charset="0"/>
              </a:rPr>
              <a:t>Programmes include:</a:t>
            </a:r>
          </a:p>
          <a:p>
            <a:endParaRPr lang="en-GB" sz="1700" dirty="0"/>
          </a:p>
          <a:p>
            <a:endParaRPr lang="en-GB" sz="17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0CFD6A-4734-4E82-8C35-9F932DA17052}"/>
              </a:ext>
            </a:extLst>
          </p:cNvPr>
          <p:cNvSpPr txBox="1"/>
          <p:nvPr/>
        </p:nvSpPr>
        <p:spPr>
          <a:xfrm>
            <a:off x="179512" y="2643758"/>
            <a:ext cx="3857226" cy="1656184"/>
          </a:xfrm>
          <a:prstGeom prst="rect">
            <a:avLst/>
          </a:prstGeom>
          <a:noFill/>
        </p:spPr>
        <p:txBody>
          <a:bodyPr wrap="square" numCol="2" rtlCol="0">
            <a:noAutofit/>
          </a:bodyPr>
          <a:lstStyle/>
          <a:p>
            <a:pPr marL="675376" lvl="1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Arial Nova Light" panose="020B0304020202020204" pitchFamily="34" charset="0"/>
              </a:rPr>
              <a:t>Smithfield</a:t>
            </a:r>
          </a:p>
          <a:p>
            <a:pPr marL="675376" lvl="1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Arial Nova Light" panose="020B0304020202020204" pitchFamily="34" charset="0"/>
              </a:rPr>
              <a:t>Digbeth</a:t>
            </a:r>
          </a:p>
          <a:p>
            <a:pPr marL="675376" lvl="1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Arial Nova Light" panose="020B0304020202020204" pitchFamily="34" charset="0"/>
              </a:rPr>
              <a:t>Perry Barr</a:t>
            </a:r>
          </a:p>
          <a:p>
            <a:pPr marL="675376" lvl="1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Arial Nova Light" panose="020B0304020202020204" pitchFamily="34" charset="0"/>
              </a:rPr>
              <a:t>Langley</a:t>
            </a:r>
          </a:p>
          <a:p>
            <a:pPr marL="675376" lvl="1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Arial Nova Light" panose="020B0304020202020204" pitchFamily="34" charset="0"/>
              </a:rPr>
              <a:t>Longbridge</a:t>
            </a:r>
          </a:p>
          <a:p>
            <a:pPr marL="675376" lvl="1" indent="-285750">
              <a:buFont typeface="Arial" panose="020B0604020202020204" pitchFamily="34" charset="0"/>
              <a:buChar char="•"/>
            </a:pPr>
            <a:r>
              <a:rPr lang="en-GB" sz="1200" dirty="0" err="1">
                <a:latin typeface="Arial Nova Light" panose="020B0304020202020204" pitchFamily="34" charset="0"/>
              </a:rPr>
              <a:t>Peddimore</a:t>
            </a:r>
            <a:endParaRPr lang="en-GB" sz="1200" dirty="0">
              <a:latin typeface="Arial Nova Light" panose="020B0304020202020204" pitchFamily="34" charset="0"/>
            </a:endParaRPr>
          </a:p>
          <a:p>
            <a:pPr marL="675376" lvl="1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Arial Nova Light" panose="020B0304020202020204" pitchFamily="34" charset="0"/>
              </a:rPr>
              <a:t>Arden Cross</a:t>
            </a:r>
          </a:p>
          <a:p>
            <a:pPr marL="675376" lvl="1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Arial Nova Light" panose="020B0304020202020204" pitchFamily="34" charset="0"/>
              </a:rPr>
              <a:t>Millennium Place</a:t>
            </a:r>
          </a:p>
          <a:p>
            <a:pPr marL="675376" lvl="1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Arial Nova Light" panose="020B0304020202020204" pitchFamily="34" charset="0"/>
              </a:rPr>
              <a:t>Bordesley Park</a:t>
            </a:r>
          </a:p>
          <a:p>
            <a:pPr marL="675376" lvl="1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Arial Nova Light" panose="020B0304020202020204" pitchFamily="34" charset="0"/>
              </a:rPr>
              <a:t>NEC</a:t>
            </a:r>
          </a:p>
          <a:p>
            <a:pPr marL="675376" lvl="1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Arial Nova Light" panose="020B0304020202020204" pitchFamily="34" charset="0"/>
              </a:rPr>
              <a:t>Greater Icknield</a:t>
            </a:r>
          </a:p>
          <a:p>
            <a:pPr marL="675376" lvl="1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Arial Nova Light" panose="020B0304020202020204" pitchFamily="34" charset="0"/>
              </a:rPr>
              <a:t>Druids Heath</a:t>
            </a:r>
          </a:p>
          <a:p>
            <a:pPr marL="675376" lvl="1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Arial Nova Light" panose="020B0304020202020204" pitchFamily="34" charset="0"/>
              </a:rPr>
              <a:t>Birmingham Health Innovation Campus</a:t>
            </a:r>
          </a:p>
          <a:p>
            <a:pPr marL="675376" lvl="1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Arial Nova Light" panose="020B0304020202020204" pitchFamily="34" charset="0"/>
              </a:rPr>
              <a:t>Oval Estate </a:t>
            </a:r>
          </a:p>
        </p:txBody>
      </p:sp>
    </p:spTree>
    <p:extLst>
      <p:ext uri="{BB962C8B-B14F-4D97-AF65-F5344CB8AC3E}">
        <p14:creationId xmlns:p14="http://schemas.microsoft.com/office/powerpoint/2010/main" val="284462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ky, outdoor, building, city&#10;&#10;Description automatically generated">
            <a:extLst>
              <a:ext uri="{FF2B5EF4-FFF2-40B4-BE49-F238E27FC236}">
                <a16:creationId xmlns:a16="http://schemas.microsoft.com/office/drawing/2014/main" id="{7940C257-8C00-4F5B-8481-C985B059A4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388"/>
          <a:stretch/>
        </p:blipFill>
        <p:spPr>
          <a:xfrm>
            <a:off x="5835779" y="3"/>
            <a:ext cx="3157056" cy="2510029"/>
          </a:xfrm>
          <a:custGeom>
            <a:avLst/>
            <a:gdLst/>
            <a:ahLst/>
            <a:cxnLst/>
            <a:rect l="l" t="t" r="r" b="b"/>
            <a:pathLst>
              <a:path w="422465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224651" y="0"/>
                </a:lnTo>
                <a:lnTo>
                  <a:pt x="422465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3" name="Picture 2" descr="A picture containing sky, outdoor, people, shore&#10;&#10;Description automatically generated">
            <a:extLst>
              <a:ext uri="{FF2B5EF4-FFF2-40B4-BE49-F238E27FC236}">
                <a16:creationId xmlns:a16="http://schemas.microsoft.com/office/drawing/2014/main" id="{2590254D-3A72-4CB4-ACFC-237C093913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2364" b="1"/>
          <a:stretch/>
        </p:blipFill>
        <p:spPr>
          <a:xfrm>
            <a:off x="3666226" y="183"/>
            <a:ext cx="4891178" cy="2510029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832507" y="0"/>
                </a:lnTo>
                <a:lnTo>
                  <a:pt x="3282657" y="3346461"/>
                </a:lnTo>
                <a:lnTo>
                  <a:pt x="7698564" y="3346461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7" name="Picture 6" descr="A picture containing building, outdoor, city&#10;&#10;Description automatically generated">
            <a:extLst>
              <a:ext uri="{FF2B5EF4-FFF2-40B4-BE49-F238E27FC236}">
                <a16:creationId xmlns:a16="http://schemas.microsoft.com/office/drawing/2014/main" id="{5120EFFB-FD3C-444B-B4CA-394879CF6B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1" r="1702" b="-1"/>
          <a:stretch/>
        </p:blipFill>
        <p:spPr>
          <a:xfrm>
            <a:off x="362309" y="8"/>
            <a:ext cx="4076827" cy="2510021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7" name="Picture 16" descr="A picture containing building, sky, outdoor, stone&#10;&#10;Description automatically generated">
            <a:extLst>
              <a:ext uri="{FF2B5EF4-FFF2-40B4-BE49-F238E27FC236}">
                <a16:creationId xmlns:a16="http://schemas.microsoft.com/office/drawing/2014/main" id="{174B5A23-7659-4AC3-8B02-CB336C2636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" r="3" b="3"/>
          <a:stretch/>
        </p:blipFill>
        <p:spPr>
          <a:xfrm>
            <a:off x="4645913" y="2571750"/>
            <a:ext cx="4346921" cy="2510029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1" name="Picture 10" descr="A picture containing people, building&#10;&#10;Description automatically generated">
            <a:extLst>
              <a:ext uri="{FF2B5EF4-FFF2-40B4-BE49-F238E27FC236}">
                <a16:creationId xmlns:a16="http://schemas.microsoft.com/office/drawing/2014/main" id="{B1E6CBA8-0F2C-4F4B-936F-F65A4E11BE4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5" r="-2" b="-2"/>
          <a:stretch/>
        </p:blipFill>
        <p:spPr>
          <a:xfrm>
            <a:off x="362309" y="2633472"/>
            <a:ext cx="5111133" cy="2510038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9326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CESSIBILITYFIXERID" val="31aceab7-6df5-4e67-8eb2-a4fa0b7f15f6"/>
  <p:tag name="ASSISTID" val="b04dfccb-0c12-4133-a655-57bdb3e4cfba"/>
</p:tagLst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353F78D6854244B94BCA4911D50041" ma:contentTypeVersion="6" ma:contentTypeDescription="Create a new document." ma:contentTypeScope="" ma:versionID="394efe3cafa29398dceacac62b1827d2">
  <xsd:schema xmlns:xsd="http://www.w3.org/2001/XMLSchema" xmlns:xs="http://www.w3.org/2001/XMLSchema" xmlns:p="http://schemas.microsoft.com/office/2006/metadata/properties" xmlns:ns2="c6772ce9-68d8-4b87-8b10-19fd5dfefc18" xmlns:ns3="ddce910e-de3f-4136-b616-4b9c5bc86d9e" targetNamespace="http://schemas.microsoft.com/office/2006/metadata/properties" ma:root="true" ma:fieldsID="fe8b131767ecc410220edb90a5e3bb25" ns2:_="" ns3:_="">
    <xsd:import namespace="c6772ce9-68d8-4b87-8b10-19fd5dfefc18"/>
    <xsd:import namespace="ddce910e-de3f-4136-b616-4b9c5bc86d9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772ce9-68d8-4b87-8b10-19fd5dfefc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ce910e-de3f-4136-b616-4b9c5bc86d9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10689B6-1E35-4D7B-BD74-5693BDADBB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6772ce9-68d8-4b87-8b10-19fd5dfefc18"/>
    <ds:schemaRef ds:uri="ddce910e-de3f-4136-b616-4b9c5bc86d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8E0DDEC-E693-42A7-AD51-19810DA018F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A6E03D2-F375-46B2-A89A-B3E83DF0526E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1384</TotalTime>
  <Words>1770</Words>
  <Application>Microsoft Office PowerPoint</Application>
  <PresentationFormat>On-screen Show (16:9)</PresentationFormat>
  <Paragraphs>255</Paragraphs>
  <Slides>31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Arial Nova</vt:lpstr>
      <vt:lpstr>Arial Nova Light</vt:lpstr>
      <vt:lpstr>Calibri</vt:lpstr>
      <vt:lpstr>Tw Cen MT</vt:lpstr>
      <vt:lpstr>Wingdings</vt:lpstr>
      <vt:lpstr>Droplet</vt:lpstr>
      <vt:lpstr>City Wide Housing Strategy 2022-2027 </vt:lpstr>
      <vt:lpstr>Golden decade of opportunity </vt:lpstr>
      <vt:lpstr>We’re Birmingham: our context</vt:lpstr>
      <vt:lpstr>A Growing City</vt:lpstr>
      <vt:lpstr>Confidence in Birmingham</vt:lpstr>
      <vt:lpstr>PowerPoint Presentation</vt:lpstr>
      <vt:lpstr>PowerPoint Presentation</vt:lpstr>
      <vt:lpstr>Growth programmes</vt:lpstr>
      <vt:lpstr>PowerPoint Presentation</vt:lpstr>
      <vt:lpstr>Levelling up strategy: prosperity and opportunity for all</vt:lpstr>
      <vt:lpstr>    </vt:lpstr>
      <vt:lpstr>Vision   ‘Making Birmingham a great place to live’</vt:lpstr>
      <vt:lpstr>    </vt:lpstr>
      <vt:lpstr>PowerPoint Presentation</vt:lpstr>
      <vt:lpstr>Current Performance </vt:lpstr>
      <vt:lpstr>What are the drag factors?</vt:lpstr>
      <vt:lpstr>What are the key workstreams?</vt:lpstr>
      <vt:lpstr>What are some of the solutions?</vt:lpstr>
      <vt:lpstr>    </vt:lpstr>
      <vt:lpstr>Priority 2- citizens can access, sustain and maintain the right home for them</vt:lpstr>
      <vt:lpstr>PowerPoint Presentation</vt:lpstr>
      <vt:lpstr>What are the drag factors?</vt:lpstr>
      <vt:lpstr>Why is housing and health an important partnership?</vt:lpstr>
      <vt:lpstr>Serving a city with a young population</vt:lpstr>
      <vt:lpstr>What are some of the solutions?</vt:lpstr>
      <vt:lpstr>What are the key workstreams?</vt:lpstr>
      <vt:lpstr>    </vt:lpstr>
      <vt:lpstr>Priority 3- Neighbourhoods are enhanced and the quality of existing is housing is improved  </vt:lpstr>
      <vt:lpstr>Route to zero- what is the plan?</vt:lpstr>
      <vt:lpstr>What are the drag factors?</vt:lpstr>
      <vt:lpstr>What are the key workstreams?</vt:lpstr>
    </vt:vector>
  </TitlesOfParts>
  <Company>Service Birmingham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City Housing Direction of Travel Meeting 16 March 2022</dc:title>
  <dc:creator>Fred Clements</dc:creator>
  <cp:keywords>Birmingham City Council</cp:keywords>
  <cp:lastModifiedBy>Naomi Morris</cp:lastModifiedBy>
  <cp:revision>288</cp:revision>
  <dcterms:created xsi:type="dcterms:W3CDTF">2022-03-16T11:01:31Z</dcterms:created>
  <dcterms:modified xsi:type="dcterms:W3CDTF">2022-08-12T10:19:15Z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0x010100B7353F78D6854244B94BCA4911D50041</vt:lpwstr>
  </property>
  <property fmtid="{D5CDD505-2E9C-101B-9397-08002B2CF9AE}" pid="3" name="CloudStatistics_StoryID">
    <vt:lpwstr>704061a4-4bce-4e4e-b312-2fd27e5ffc60</vt:lpwstr>
  </property>
</Properties>
</file>